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89" r:id="rId4"/>
  </p:sldMasterIdLst>
  <p:notesMasterIdLst>
    <p:notesMasterId r:id="rId49"/>
  </p:notesMasterIdLst>
  <p:handoutMasterIdLst>
    <p:handoutMasterId r:id="rId50"/>
  </p:handoutMasterIdLst>
  <p:sldIdLst>
    <p:sldId id="256" r:id="rId5"/>
    <p:sldId id="378" r:id="rId6"/>
    <p:sldId id="257" r:id="rId7"/>
    <p:sldId id="366" r:id="rId8"/>
    <p:sldId id="367" r:id="rId9"/>
    <p:sldId id="260" r:id="rId10"/>
    <p:sldId id="368" r:id="rId11"/>
    <p:sldId id="407" r:id="rId12"/>
    <p:sldId id="262" r:id="rId13"/>
    <p:sldId id="380" r:id="rId14"/>
    <p:sldId id="406" r:id="rId15"/>
    <p:sldId id="385" r:id="rId16"/>
    <p:sldId id="391" r:id="rId17"/>
    <p:sldId id="392" r:id="rId18"/>
    <p:sldId id="396" r:id="rId19"/>
    <p:sldId id="401" r:id="rId20"/>
    <p:sldId id="394" r:id="rId21"/>
    <p:sldId id="409" r:id="rId22"/>
    <p:sldId id="381" r:id="rId23"/>
    <p:sldId id="434" r:id="rId24"/>
    <p:sldId id="279" r:id="rId25"/>
    <p:sldId id="418" r:id="rId26"/>
    <p:sldId id="415" r:id="rId27"/>
    <p:sldId id="437" r:id="rId28"/>
    <p:sldId id="438" r:id="rId29"/>
    <p:sldId id="442" r:id="rId30"/>
    <p:sldId id="435" r:id="rId31"/>
    <p:sldId id="436" r:id="rId32"/>
    <p:sldId id="419" r:id="rId33"/>
    <p:sldId id="420" r:id="rId34"/>
    <p:sldId id="421" r:id="rId35"/>
    <p:sldId id="422" r:id="rId36"/>
    <p:sldId id="423" r:id="rId37"/>
    <p:sldId id="424" r:id="rId38"/>
    <p:sldId id="425" r:id="rId39"/>
    <p:sldId id="426" r:id="rId40"/>
    <p:sldId id="427" r:id="rId41"/>
    <p:sldId id="428" r:id="rId42"/>
    <p:sldId id="429" r:id="rId43"/>
    <p:sldId id="431" r:id="rId44"/>
    <p:sldId id="433" r:id="rId45"/>
    <p:sldId id="439" r:id="rId46"/>
    <p:sldId id="440" r:id="rId47"/>
    <p:sldId id="441" r:id="rId48"/>
  </p:sldIdLst>
  <p:sldSz cx="9144000" cy="6858000" type="screen4x3"/>
  <p:notesSz cx="6997700" cy="9271000"/>
  <p:defaultTextStyle>
    <a:defPPr>
      <a:defRPr lang="en-US"/>
    </a:defPPr>
    <a:lvl1pPr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p:defaultTextStyle>
  <p:extLst>
    <p:ext uri="{521415D9-36F7-43E2-AB2F-B90AF26B5E84}">
      <p14:sectionLst xmlns:p14="http://schemas.microsoft.com/office/powerpoint/2010/main">
        <p14:section name="Default Section" id="{9731C834-B2DB-4052-A30D-2567CE304D0A}">
          <p14:sldIdLst>
            <p14:sldId id="256"/>
            <p14:sldId id="378"/>
            <p14:sldId id="257"/>
            <p14:sldId id="366"/>
            <p14:sldId id="367"/>
            <p14:sldId id="260"/>
            <p14:sldId id="368"/>
            <p14:sldId id="407"/>
            <p14:sldId id="262"/>
            <p14:sldId id="380"/>
            <p14:sldId id="406"/>
            <p14:sldId id="385"/>
            <p14:sldId id="391"/>
            <p14:sldId id="392"/>
            <p14:sldId id="396"/>
            <p14:sldId id="401"/>
            <p14:sldId id="394"/>
            <p14:sldId id="409"/>
            <p14:sldId id="381"/>
            <p14:sldId id="434"/>
            <p14:sldId id="279"/>
            <p14:sldId id="418"/>
            <p14:sldId id="415"/>
          </p14:sldIdLst>
        </p14:section>
        <p14:section name="Details" id="{8AB87AD1-96BD-4CBA-AFB8-89BBE3BE0CD2}">
          <p14:sldIdLst>
            <p14:sldId id="437"/>
            <p14:sldId id="438"/>
            <p14:sldId id="442"/>
            <p14:sldId id="435"/>
            <p14:sldId id="436"/>
          </p14:sldIdLst>
        </p14:section>
        <p14:section name="Backup" id="{7201ECE7-105B-4753-B714-B6B5DB083C29}">
          <p14:sldIdLst>
            <p14:sldId id="419"/>
            <p14:sldId id="420"/>
            <p14:sldId id="421"/>
            <p14:sldId id="422"/>
            <p14:sldId id="423"/>
            <p14:sldId id="424"/>
            <p14:sldId id="425"/>
            <p14:sldId id="426"/>
            <p14:sldId id="427"/>
            <p14:sldId id="428"/>
            <p14:sldId id="429"/>
            <p14:sldId id="431"/>
            <p14:sldId id="433"/>
            <p14:sldId id="439"/>
            <p14:sldId id="440"/>
            <p14:sldId id="4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19" userDrawn="1">
          <p15:clr>
            <a:srgbClr val="A4A3A4"/>
          </p15:clr>
        </p15:guide>
        <p15:guide id="2" pos="22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4308"/>
    <a:srgbClr val="0F0C8F"/>
    <a:srgbClr val="CC0000"/>
    <a:srgbClr val="FFAE1A"/>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4" autoAdjust="0"/>
    <p:restoredTop sz="91714" autoAdjust="0"/>
  </p:normalViewPr>
  <p:slideViewPr>
    <p:cSldViewPr snapToObjects="1">
      <p:cViewPr varScale="1">
        <p:scale>
          <a:sx n="81" d="100"/>
          <a:sy n="81" d="100"/>
        </p:scale>
        <p:origin x="264" y="96"/>
      </p:cViewPr>
      <p:guideLst>
        <p:guide orient="horz" pos="2160"/>
        <p:guide pos="2880"/>
      </p:guideLst>
    </p:cSldViewPr>
  </p:slideViewPr>
  <p:notesTextViewPr>
    <p:cViewPr>
      <p:scale>
        <a:sx n="100" d="100"/>
        <a:sy n="100" d="100"/>
      </p:scale>
      <p:origin x="0" y="0"/>
    </p:cViewPr>
  </p:notesTextViewPr>
  <p:notesViewPr>
    <p:cSldViewPr snapToObjects="1">
      <p:cViewPr varScale="1">
        <p:scale>
          <a:sx n="83" d="100"/>
          <a:sy n="83" d="100"/>
        </p:scale>
        <p:origin x="-2916" y="-96"/>
      </p:cViewPr>
      <p:guideLst>
        <p:guide orient="horz" pos="2919"/>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7101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471"/>
          </a:xfrm>
          <a:prstGeom prst="rect">
            <a:avLst/>
          </a:prstGeom>
        </p:spPr>
        <p:txBody>
          <a:bodyPr vert="horz" wrap="square" lIns="92400" tIns="46200" rIns="92400" bIns="46200" numCol="1" anchor="t"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3" name="Date Placeholder 2"/>
          <p:cNvSpPr>
            <a:spLocks noGrp="1"/>
          </p:cNvSpPr>
          <p:nvPr>
            <p:ph type="dt" idx="1"/>
          </p:nvPr>
        </p:nvSpPr>
        <p:spPr>
          <a:xfrm>
            <a:off x="3963744" y="0"/>
            <a:ext cx="3032337" cy="463471"/>
          </a:xfrm>
          <a:prstGeom prst="rect">
            <a:avLst/>
          </a:prstGeom>
        </p:spPr>
        <p:txBody>
          <a:bodyPr vert="horz" wrap="square" lIns="92400" tIns="46200" rIns="92400" bIns="46200" numCol="1" anchor="t"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58165478-8271-4537-9DBA-6DB278E2C8C0}" type="datetime1">
              <a:rPr lang="en-US"/>
              <a:pPr>
                <a:defRPr/>
              </a:pPr>
              <a:t>12/15/2016</a:t>
            </a:fld>
            <a:endParaRPr lang="en-US"/>
          </a:p>
        </p:txBody>
      </p:sp>
      <p:sp>
        <p:nvSpPr>
          <p:cNvPr id="4" name="Slide Image Placeholder 3"/>
          <p:cNvSpPr>
            <a:spLocks noGrp="1" noRot="1" noChangeAspect="1"/>
          </p:cNvSpPr>
          <p:nvPr>
            <p:ph type="sldImg" idx="2"/>
          </p:nvPr>
        </p:nvSpPr>
        <p:spPr>
          <a:xfrm>
            <a:off x="1181100" y="695325"/>
            <a:ext cx="4635500" cy="3476625"/>
          </a:xfrm>
          <a:prstGeom prst="rect">
            <a:avLst/>
          </a:prstGeom>
          <a:noFill/>
          <a:ln w="12700">
            <a:solidFill>
              <a:prstClr val="black"/>
            </a:solidFill>
          </a:ln>
        </p:spPr>
        <p:txBody>
          <a:bodyPr vert="horz" wrap="square" lIns="92400" tIns="46200" rIns="92400" bIns="4620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99770" y="4403765"/>
            <a:ext cx="5598160" cy="4171233"/>
          </a:xfrm>
          <a:prstGeom prst="rect">
            <a:avLst/>
          </a:prstGeom>
        </p:spPr>
        <p:txBody>
          <a:bodyPr vert="horz" wrap="square" lIns="92400" tIns="46200" rIns="92400" bIns="46200" numCol="1" anchor="t" anchorCtr="0" compatLnSpc="1">
            <a:prstTxWarp prst="textNoShape">
              <a:avLst/>
            </a:prstTxWarp>
            <a:normAutofit/>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6" name="Footer Placeholder 5"/>
          <p:cNvSpPr>
            <a:spLocks noGrp="1"/>
          </p:cNvSpPr>
          <p:nvPr>
            <p:ph type="ftr" sz="quarter" idx="4"/>
          </p:nvPr>
        </p:nvSpPr>
        <p:spPr>
          <a:xfrm>
            <a:off x="0" y="8805937"/>
            <a:ext cx="3032337" cy="463470"/>
          </a:xfrm>
          <a:prstGeom prst="rect">
            <a:avLst/>
          </a:prstGeom>
        </p:spPr>
        <p:txBody>
          <a:bodyPr vert="horz" wrap="square" lIns="92400" tIns="46200" rIns="92400" bIns="46200" numCol="1" anchor="b"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7" name="Slide Number Placeholder 6"/>
          <p:cNvSpPr>
            <a:spLocks noGrp="1"/>
          </p:cNvSpPr>
          <p:nvPr>
            <p:ph type="sldNum" sz="quarter" idx="5"/>
          </p:nvPr>
        </p:nvSpPr>
        <p:spPr>
          <a:xfrm>
            <a:off x="3963744" y="8805937"/>
            <a:ext cx="3032337" cy="463470"/>
          </a:xfrm>
          <a:prstGeom prst="rect">
            <a:avLst/>
          </a:prstGeom>
        </p:spPr>
        <p:txBody>
          <a:bodyPr vert="horz" wrap="square" lIns="92400" tIns="46200" rIns="92400" bIns="46200" numCol="1" anchor="b"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74EB2CD8-9047-43A5-BEAD-229CAC8CFCAA}" type="slidenum">
              <a:rPr lang="en-US"/>
              <a:pPr>
                <a:defRPr/>
              </a:pPr>
              <a:t>‹#›</a:t>
            </a:fld>
            <a:endParaRPr lang="en-US"/>
          </a:p>
        </p:txBody>
      </p:sp>
    </p:spTree>
    <p:extLst>
      <p:ext uri="{BB962C8B-B14F-4D97-AF65-F5344CB8AC3E}">
        <p14:creationId xmlns:p14="http://schemas.microsoft.com/office/powerpoint/2010/main" val="4104131628"/>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pitchFamily="-65" charset="-128"/>
      </a:defRPr>
    </a:lvl1pPr>
    <a:lvl2pPr marL="742950" indent="-285750" algn="l" defTabSz="457200"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a:defRPr>
    </a:lvl2pPr>
    <a:lvl3pPr marL="11430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pitchFamily="-65" charset="-128"/>
      </a:defRPr>
    </a:lvl3pPr>
    <a:lvl4pPr marL="16002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Quote from the EPICS web page (http://</a:t>
            </a:r>
            <a:r>
              <a:rPr lang="en-US" altLang="ja-JP" sz="1200" kern="1200" dirty="0" err="1">
                <a:solidFill>
                  <a:schemeClr val="tx1"/>
                </a:solidFill>
                <a:effectLst/>
                <a:latin typeface="+mn-lt"/>
                <a:ea typeface="ヒラギノ角ゴ Pro W3" pitchFamily="-65" charset="-128"/>
                <a:cs typeface="ヒラギノ角ゴ Pro W3" pitchFamily="-65" charset="-128"/>
              </a:rPr>
              <a:t>www.aps.anl.gov</a:t>
            </a:r>
            <a:r>
              <a:rPr lang="en-US" altLang="ja-JP" sz="1200" kern="1200" dirty="0">
                <a:solidFill>
                  <a:schemeClr val="tx1"/>
                </a:solidFill>
                <a:effectLst/>
                <a:latin typeface="+mn-lt"/>
                <a:ea typeface="ヒラギノ角ゴ Pro W3" pitchFamily="-65" charset="-128"/>
                <a:cs typeface="ヒラギノ角ゴ Pro W3" pitchFamily="-65" charset="-128"/>
              </a:rPr>
              <a:t>/epics/</a:t>
            </a:r>
            <a:r>
              <a:rPr lang="en-US" altLang="ja-JP" sz="1200" kern="1200" dirty="0" err="1">
                <a:solidFill>
                  <a:schemeClr val="tx1"/>
                </a:solidFill>
                <a:effectLst/>
                <a:latin typeface="+mn-lt"/>
                <a:ea typeface="ヒラギノ角ゴ Pro W3" pitchFamily="-65" charset="-128"/>
                <a:cs typeface="ヒラギノ角ゴ Pro W3" pitchFamily="-65" charset="-128"/>
              </a:rPr>
              <a:t>about.php</a:t>
            </a:r>
            <a:r>
              <a:rPr lang="en-US" altLang="ja-JP" sz="1200" kern="1200" dirty="0">
                <a:solidFill>
                  <a:schemeClr val="tx1"/>
                </a:solidFill>
                <a:effectLst/>
                <a:latin typeface="+mn-lt"/>
                <a:ea typeface="ヒラギノ角ゴ Pro W3" pitchFamily="-65" charset="-128"/>
                <a:cs typeface="ヒラギノ角ゴ Pro W3" pitchFamily="-65" charset="-128"/>
              </a:rPr>
              <a:t>): </a:t>
            </a:r>
            <a:endParaRPr lang="en-US" altLang="ja-JP" dirty="0">
              <a:effectLst/>
            </a:endParaRPr>
          </a:p>
          <a:p>
            <a:r>
              <a:rPr lang="en-US" altLang="ja-JP" sz="1200" b="1" kern="1200" dirty="0">
                <a:solidFill>
                  <a:schemeClr val="tx1"/>
                </a:solidFill>
                <a:effectLst/>
                <a:latin typeface="+mn-lt"/>
                <a:ea typeface="ヒラギノ角ゴ Pro W3" pitchFamily="-65" charset="-128"/>
                <a:cs typeface="ヒラギノ角ゴ Pro W3" pitchFamily="-65" charset="-128"/>
              </a:rPr>
              <a:t>EPICS </a:t>
            </a:r>
            <a:r>
              <a:rPr lang="en-US" altLang="ja-JP" sz="1200" kern="1200" dirty="0">
                <a:solidFill>
                  <a:schemeClr val="tx1"/>
                </a:solidFill>
                <a:effectLst/>
                <a:latin typeface="+mn-lt"/>
                <a:ea typeface="ヒラギノ角ゴ Pro W3" pitchFamily="-65" charset="-128"/>
                <a:cs typeface="ヒラギノ角ゴ Pro W3" pitchFamily="-65" charset="-128"/>
              </a:rPr>
              <a:t>is a set of software tools and applications which provide a software infrastructure for use in building distributed control systems to operate devices such as Particle Accelerators, Large Experiments and major Telescopes. Such distributed control systems typically comprise tens or even hundreds of computers, networked together to allow communication between them and to provide control and feedback of the various parts of the device from a central control room, or even remotely over the internet. </a:t>
            </a:r>
            <a:endParaRPr lang="en-US" altLang="ja-JP" dirty="0">
              <a:effectLst/>
            </a:endParaRPr>
          </a:p>
          <a:p>
            <a:r>
              <a:rPr lang="en-US" altLang="ja-JP" sz="1200" b="1" kern="1200" dirty="0">
                <a:solidFill>
                  <a:schemeClr val="tx1"/>
                </a:solidFill>
                <a:effectLst/>
                <a:latin typeface="+mn-lt"/>
                <a:ea typeface="ヒラギノ角ゴ Pro W3" pitchFamily="-65" charset="-128"/>
                <a:cs typeface="ヒラギノ角ゴ Pro W3" pitchFamily="-65" charset="-128"/>
              </a:rPr>
              <a:t>EPICS </a:t>
            </a:r>
            <a:r>
              <a:rPr lang="en-US" altLang="ja-JP" sz="1200" kern="1200" dirty="0">
                <a:solidFill>
                  <a:schemeClr val="tx1"/>
                </a:solidFill>
                <a:effectLst/>
                <a:latin typeface="+mn-lt"/>
                <a:ea typeface="ヒラギノ角ゴ Pro W3" pitchFamily="-65" charset="-128"/>
                <a:cs typeface="ヒラギノ角ゴ Pro W3" pitchFamily="-65" charset="-128"/>
              </a:rPr>
              <a:t>uses Client/Server and Publish/Subscribe techniques to communicate between the various computers. Most servers (called </a:t>
            </a:r>
            <a:r>
              <a:rPr lang="en-US" altLang="ja-JP" sz="1200" kern="1200" dirty="0" err="1">
                <a:solidFill>
                  <a:schemeClr val="tx1"/>
                </a:solidFill>
                <a:effectLst/>
                <a:latin typeface="+mn-lt"/>
                <a:ea typeface="ヒラギノ角ゴ Pro W3" pitchFamily="-65" charset="-128"/>
                <a:cs typeface="ヒラギノ角ゴ Pro W3" pitchFamily="-65" charset="-128"/>
              </a:rPr>
              <a:t>Input/Output</a:t>
            </a:r>
            <a:r>
              <a:rPr lang="en-US" altLang="ja-JP" sz="1200" kern="1200" dirty="0">
                <a:solidFill>
                  <a:schemeClr val="tx1"/>
                </a:solidFill>
                <a:effectLst/>
                <a:latin typeface="+mn-lt"/>
                <a:ea typeface="ヒラギノ角ゴ Pro W3" pitchFamily="-65" charset="-128"/>
                <a:cs typeface="ヒラギノ角ゴ Pro W3" pitchFamily="-65" charset="-128"/>
              </a:rPr>
              <a:t> Controllers or IOCs) perform real-world I/O and local control tasks, and publish this information to clients using the Channel Access (CA) network protocol. CA is specially designed for the kind of high bandwidth, soft real-time networking applications that EPICS is used for, and is one reason why it can be used to build a control system comprising hundreds of computers. </a:t>
            </a:r>
            <a:endParaRPr lang="en-US" altLang="ja-JP" dirty="0">
              <a:effectLst/>
            </a:endParaRPr>
          </a:p>
          <a:p>
            <a:endParaRPr kumimoji="1" lang="ja-JP" altLang="en-US" dirty="0"/>
          </a:p>
        </p:txBody>
      </p:sp>
    </p:spTree>
    <p:extLst>
      <p:ext uri="{BB962C8B-B14F-4D97-AF65-F5344CB8AC3E}">
        <p14:creationId xmlns:p14="http://schemas.microsoft.com/office/powerpoint/2010/main" val="110431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The Accelerator Control System connects the Operator in the control room with the accelerator hardware. The control room might not be near the accelerator: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-SLS is 200m away from PSI main control room</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-For </a:t>
            </a:r>
            <a:r>
              <a:rPr lang="en-US" altLang="ja-JP" sz="1200" kern="1200" dirty="0" err="1">
                <a:solidFill>
                  <a:schemeClr val="tx1"/>
                </a:solidFill>
                <a:effectLst/>
                <a:latin typeface="+mn-lt"/>
                <a:ea typeface="ヒラギノ角ゴ Pro W3" pitchFamily="-65" charset="-128"/>
                <a:cs typeface="ヒラギノ角ゴ Pro W3" pitchFamily="-65" charset="-128"/>
              </a:rPr>
              <a:t>SwissFEL</a:t>
            </a:r>
            <a:r>
              <a:rPr lang="en-US" altLang="ja-JP" sz="1200" kern="1200" dirty="0">
                <a:solidFill>
                  <a:schemeClr val="tx1"/>
                </a:solidFill>
                <a:effectLst/>
                <a:latin typeface="+mn-lt"/>
                <a:ea typeface="ヒラギノ角ゴ Pro W3" pitchFamily="-65" charset="-128"/>
                <a:cs typeface="ヒラギノ角ゴ Pro W3" pitchFamily="-65" charset="-128"/>
              </a:rPr>
              <a:t> the control room will be a kilometer away</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-Some experiments are controlled remote from all over the world </a:t>
            </a:r>
            <a:endParaRPr lang="en-US" altLang="ja-JP" dirty="0">
              <a:effectLst/>
            </a:endParaRPr>
          </a:p>
        </p:txBody>
      </p:sp>
    </p:spTree>
    <p:extLst>
      <p:ext uri="{BB962C8B-B14F-4D97-AF65-F5344CB8AC3E}">
        <p14:creationId xmlns:p14="http://schemas.microsoft.com/office/powerpoint/2010/main" val="2481898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No Control System needed because: </a:t>
            </a:r>
          </a:p>
          <a:p>
            <a:r>
              <a:rPr lang="en-US" altLang="ja-JP" sz="1200" kern="1200" dirty="0">
                <a:solidFill>
                  <a:schemeClr val="tx1"/>
                </a:solidFill>
                <a:effectLst/>
                <a:latin typeface="+mn-lt"/>
                <a:ea typeface="ヒラギノ角ゴ Pro W3" pitchFamily="-65" charset="-128"/>
                <a:cs typeface="ヒラギノ角ゴ Pro W3" pitchFamily="-65" charset="-128"/>
              </a:rPr>
              <a:t>-Direct tuning with knobs</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-Direct diagnostics with own eyes</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-(Very) limited number of devices involved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-&gt; so the brain is the Accelerator Control System in this case </a:t>
            </a:r>
            <a:endParaRPr lang="en-US" altLang="ja-JP" dirty="0">
              <a:effectLst/>
            </a:endParaRPr>
          </a:p>
        </p:txBody>
      </p:sp>
    </p:spTree>
    <p:extLst>
      <p:ext uri="{BB962C8B-B14F-4D97-AF65-F5344CB8AC3E}">
        <p14:creationId xmlns:p14="http://schemas.microsoft.com/office/powerpoint/2010/main" val="191650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SCADA = Supervisory control and data acquisition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Best solution: all systems are used somewhere to control accelerators successful. </a:t>
            </a:r>
          </a:p>
          <a:p>
            <a:r>
              <a:rPr lang="en-US" altLang="ja-JP" sz="1200" kern="1200" dirty="0">
                <a:solidFill>
                  <a:schemeClr val="tx1"/>
                </a:solidFill>
                <a:effectLst/>
                <a:latin typeface="+mn-lt"/>
                <a:ea typeface="ヒラギノ角ゴ Pro W3" pitchFamily="-65" charset="-128"/>
                <a:cs typeface="ヒラギノ角ゴ Pro W3" pitchFamily="-65" charset="-128"/>
              </a:rPr>
              <a:t>All systems support good experiments and produce excellent science. </a:t>
            </a:r>
          </a:p>
          <a:p>
            <a:r>
              <a:rPr lang="en-US" altLang="ja-JP" sz="1200" kern="1200" dirty="0">
                <a:solidFill>
                  <a:schemeClr val="tx1"/>
                </a:solidFill>
                <a:effectLst/>
                <a:latin typeface="+mn-lt"/>
                <a:ea typeface="ヒラギノ角ゴ Pro W3" pitchFamily="-65" charset="-128"/>
                <a:cs typeface="ヒラギノ角ゴ Pro W3" pitchFamily="-65" charset="-128"/>
              </a:rPr>
              <a:t>Therefore, the choice of system is political not technical. </a:t>
            </a:r>
            <a:endParaRPr lang="en-US" altLang="ja-JP" dirty="0">
              <a:effectLst/>
            </a:endParaRPr>
          </a:p>
          <a:p>
            <a:endParaRPr kumimoji="1" lang="ja-JP" altLang="en-US" dirty="0"/>
          </a:p>
        </p:txBody>
      </p:sp>
    </p:spTree>
    <p:extLst>
      <p:ext uri="{BB962C8B-B14F-4D97-AF65-F5344CB8AC3E}">
        <p14:creationId xmlns:p14="http://schemas.microsoft.com/office/powerpoint/2010/main" val="57287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Three-tier standard model for distributed control systems.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The hardware layer was considered dumb when the terminology was developed.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Meanwhile “hardware” can be as complicated as a robot (with its own controller) or an oscilloscope (with an operating system installed on a specialized computer).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More and more logic is moved to the hardware layer. </a:t>
            </a:r>
            <a:endParaRPr kumimoji="1" lang="ja-JP" altLang="en-US" dirty="0"/>
          </a:p>
          <a:p>
            <a:endParaRPr kumimoji="1" lang="ja-JP" altLang="en-US" dirty="0"/>
          </a:p>
        </p:txBody>
      </p:sp>
    </p:spTree>
    <p:extLst>
      <p:ext uri="{BB962C8B-B14F-4D97-AF65-F5344CB8AC3E}">
        <p14:creationId xmlns:p14="http://schemas.microsoft.com/office/powerpoint/2010/main" val="192222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7491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pic>
        <p:nvPicPr>
          <p:cNvPr id="4" name="Picture 4" descr="ppt_bkg1.png"/>
          <p:cNvPicPr>
            <a:picLocks noChangeAspect="1"/>
          </p:cNvPicPr>
          <p:nvPr/>
        </p:nvPicPr>
        <p:blipFill>
          <a:blip r:embed="rId2" cstate="print"/>
          <a:srcRect t="2948"/>
          <a:stretch>
            <a:fillRect/>
          </a:stretch>
        </p:blipFill>
        <p:spPr bwMode="auto">
          <a:xfrm>
            <a:off x="71062" y="0"/>
            <a:ext cx="9001881" cy="6655828"/>
          </a:xfrm>
          <a:prstGeom prst="rect">
            <a:avLst/>
          </a:prstGeom>
          <a:noFill/>
          <a:ln w="9525">
            <a:noFill/>
            <a:miter lim="800000"/>
            <a:headEnd/>
            <a:tailEnd/>
          </a:ln>
        </p:spPr>
      </p:pic>
      <p:sp>
        <p:nvSpPr>
          <p:cNvPr id="5" name="Text Box 5"/>
          <p:cNvSpPr txBox="1">
            <a:spLocks noChangeArrowheads="1"/>
          </p:cNvSpPr>
          <p:nvPr/>
        </p:nvSpPr>
        <p:spPr bwMode="auto">
          <a:xfrm>
            <a:off x="638024" y="1238250"/>
            <a:ext cx="7489976" cy="453926"/>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86447" tIns="43223" rIns="86447" bIns="43223">
            <a:spAutoFit/>
          </a:bodyPr>
          <a:lstStyle/>
          <a:p>
            <a:pPr defTabSz="456996" eaLnBrk="0" hangingPunct="0">
              <a:lnSpc>
                <a:spcPct val="90000"/>
              </a:lnSpc>
              <a:defRPr/>
            </a:pPr>
            <a:endParaRPr lang="en-US" sz="2600" dirty="0">
              <a:latin typeface="Helvetica" pitchFamily="-107" charset="0"/>
              <a:ea typeface="ヒラギノ角ゴ Pro W3" pitchFamily="-107" charset="-128"/>
              <a:cs typeface="Arial" charset="0"/>
            </a:endParaRPr>
          </a:p>
        </p:txBody>
      </p:sp>
      <p:sp>
        <p:nvSpPr>
          <p:cNvPr id="9" name="Subtitle 2"/>
          <p:cNvSpPr>
            <a:spLocks noGrp="1"/>
          </p:cNvSpPr>
          <p:nvPr>
            <p:ph type="subTitle" idx="1"/>
          </p:nvPr>
        </p:nvSpPr>
        <p:spPr>
          <a:xfrm>
            <a:off x="1524000" y="4071938"/>
            <a:ext cx="6096000" cy="1143000"/>
          </a:xfrm>
        </p:spPr>
        <p:txBody>
          <a:bodyPr/>
          <a:lstStyle>
            <a:lvl1pPr marL="0" indent="0" algn="ctr">
              <a:buNone/>
              <a:defRPr/>
            </a:lvl1pPr>
            <a:lvl2pPr marL="432235" indent="0" algn="ctr">
              <a:buNone/>
              <a:defRPr/>
            </a:lvl2pPr>
            <a:lvl3pPr marL="864469" indent="0" algn="ctr">
              <a:buNone/>
              <a:defRPr/>
            </a:lvl3pPr>
            <a:lvl4pPr marL="1296702" indent="0" algn="ctr">
              <a:buNone/>
              <a:defRPr/>
            </a:lvl4pPr>
            <a:lvl5pPr marL="1728938" indent="0" algn="ctr">
              <a:buNone/>
              <a:defRPr/>
            </a:lvl5pPr>
            <a:lvl6pPr marL="2161172" indent="0" algn="ctr">
              <a:buNone/>
              <a:defRPr/>
            </a:lvl6pPr>
            <a:lvl7pPr marL="2593406" indent="0" algn="ctr">
              <a:buNone/>
              <a:defRPr/>
            </a:lvl7pPr>
            <a:lvl8pPr marL="3025640" indent="0" algn="ctr">
              <a:buNone/>
              <a:defRPr/>
            </a:lvl8pPr>
            <a:lvl9pPr marL="3457874" indent="0" algn="ctr">
              <a:buNone/>
              <a:defRPr/>
            </a:lvl9pPr>
          </a:lstStyle>
          <a:p>
            <a:r>
              <a:rPr lang="en-US"/>
              <a:t>Click to edit Master subtitle style</a:t>
            </a:r>
            <a:endParaRPr lang="en-US" dirty="0"/>
          </a:p>
        </p:txBody>
      </p:sp>
      <p:sp>
        <p:nvSpPr>
          <p:cNvPr id="7" name="Rectangle 2"/>
          <p:cNvSpPr>
            <a:spLocks noGrp="1" noChangeArrowheads="1"/>
          </p:cNvSpPr>
          <p:nvPr>
            <p:ph type="title"/>
          </p:nvPr>
        </p:nvSpPr>
        <p:spPr bwMode="auto">
          <a:xfrm>
            <a:off x="71438" y="3143254"/>
            <a:ext cx="9001124" cy="486668"/>
          </a:xfrm>
          <a:prstGeom prst="rect">
            <a:avLst/>
          </a:prstGeom>
          <a:noFill/>
          <a:ln w="12700">
            <a:noFill/>
            <a:miter lim="800000"/>
            <a:headEnd/>
            <a:tailEnd/>
          </a:ln>
        </p:spPr>
        <p:txBody>
          <a:bodyPr lIns="56061" tIns="22425" rIns="56061" bIns="22425"/>
          <a:lstStyle/>
          <a:p>
            <a:pPr lvl="0"/>
            <a:r>
              <a:rPr lang="en-US"/>
              <a:t>Click to edit Master title style</a:t>
            </a:r>
            <a:endParaRPr lang="en-US" dirty="0"/>
          </a:p>
        </p:txBody>
      </p:sp>
      <p:sp>
        <p:nvSpPr>
          <p:cNvPr id="6" name="TextBox 5"/>
          <p:cNvSpPr txBox="1"/>
          <p:nvPr userDrawn="1"/>
        </p:nvSpPr>
        <p:spPr>
          <a:xfrm>
            <a:off x="-152400" y="6387148"/>
            <a:ext cx="9448800" cy="348941"/>
          </a:xfrm>
          <a:prstGeom prst="rect">
            <a:avLst/>
          </a:prstGeom>
          <a:noFill/>
        </p:spPr>
        <p:txBody>
          <a:bodyPr wrap="square" lIns="86486" tIns="43243" rIns="86486" bIns="43243" rtlCol="0">
            <a:spAutoFit/>
          </a:bodyPr>
          <a:lstStyle/>
          <a:p>
            <a:pPr algn="ctr"/>
            <a:r>
              <a:rPr lang="en-US" sz="850" kern="1200" dirty="0">
                <a:solidFill>
                  <a:schemeClr val="tx1"/>
                </a:solidFill>
                <a:latin typeface="+mn-lt"/>
                <a:ea typeface="ヒラギノ角ゴ Pro W3"/>
                <a:cs typeface="ヒラギノ角ゴ Pro W3"/>
              </a:rPr>
              <a:t>This material is based upon work supported by the U.S. Department of Energy Office of Science under Cooperative Agreement DE-SC0000661, the State of Michigan and</a:t>
            </a:r>
            <a:r>
              <a:rPr lang="en-US" sz="850" kern="1200" baseline="0" dirty="0">
                <a:solidFill>
                  <a:schemeClr val="tx1"/>
                </a:solidFill>
                <a:latin typeface="+mn-lt"/>
                <a:ea typeface="ヒラギノ角ゴ Pro W3"/>
                <a:cs typeface="ヒラギノ角ゴ Pro W3"/>
              </a:rPr>
              <a:t> Michigan </a:t>
            </a:r>
          </a:p>
          <a:p>
            <a:pPr algn="ctr"/>
            <a:r>
              <a:rPr lang="en-US" sz="850" kern="1200" baseline="0" dirty="0">
                <a:solidFill>
                  <a:schemeClr val="tx1"/>
                </a:solidFill>
                <a:latin typeface="+mn-lt"/>
                <a:ea typeface="ヒラギノ角ゴ Pro W3"/>
                <a:cs typeface="ヒラギノ角ゴ Pro W3"/>
              </a:rPr>
              <a:t>  State University. </a:t>
            </a:r>
            <a:r>
              <a:rPr lang="en-US" sz="850" kern="1200" dirty="0">
                <a:solidFill>
                  <a:schemeClr val="tx1"/>
                </a:solidFill>
                <a:latin typeface="+mn-lt"/>
                <a:ea typeface="ヒラギノ角ゴ Pro W3"/>
                <a:cs typeface="ヒラギノ角ゴ Pro W3"/>
              </a:rPr>
              <a:t>Michigan State University designs and establishes FRIB as a DOE Office of Science National User Facility in support of the mission of the Office of Nuclear Physics.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Picture 5"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5" name="Picture 7"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6"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76200" y="1067100"/>
            <a:ext cx="8990922"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76200" y="285755"/>
            <a:ext cx="8991600" cy="485775"/>
          </a:xfrm>
        </p:spPr>
        <p:txBody>
          <a:bodyPr/>
          <a:lstStyle/>
          <a:p>
            <a:r>
              <a:rPr lang="en-US" dirty="0"/>
              <a:t>Click to edit Master title style</a:t>
            </a:r>
          </a:p>
        </p:txBody>
      </p:sp>
      <p:sp>
        <p:nvSpPr>
          <p:cNvPr id="8"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0" name="Slide Number Placeholder 4"/>
          <p:cNvSpPr>
            <a:spLocks noGrp="1"/>
          </p:cNvSpPr>
          <p:nvPr>
            <p:ph type="sldNum" sz="quarter" idx="11"/>
          </p:nvPr>
        </p:nvSpPr>
        <p:spPr/>
        <p:txBody>
          <a:bodyPr/>
          <a:lstStyle>
            <a:lvl1pPr>
              <a:defRPr/>
            </a:lvl1pPr>
          </a:lstStyle>
          <a:p>
            <a:pPr>
              <a:defRPr/>
            </a:pPr>
            <a:r>
              <a:rPr lang="en-US"/>
              <a:t>, Slide </a:t>
            </a:r>
            <a:fld id="{35AD4620-7552-4207-8973-898801ED212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takeaway">
    <p:spTree>
      <p:nvGrpSpPr>
        <p:cNvPr id="1" name=""/>
        <p:cNvGrpSpPr/>
        <p:nvPr/>
      </p:nvGrpSpPr>
      <p:grpSpPr>
        <a:xfrm>
          <a:off x="0" y="0"/>
          <a:ext cx="0" cy="0"/>
          <a:chOff x="0" y="0"/>
          <a:chExt cx="0" cy="0"/>
        </a:xfrm>
      </p:grpSpPr>
      <p:pic>
        <p:nvPicPr>
          <p:cNvPr id="4" name="Picture 5" descr="FRIB_ppt_bottom.jpg"/>
          <p:cNvPicPr>
            <a:picLocks noChangeAspect="1"/>
          </p:cNvPicPr>
          <p:nvPr userDrawn="1"/>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5" name="Picture 7"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6"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76200" y="1067100"/>
            <a:ext cx="8990922" cy="4266900"/>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76200" y="285755"/>
            <a:ext cx="8991600" cy="485775"/>
          </a:xfrm>
        </p:spPr>
        <p:txBody>
          <a:bodyPr/>
          <a:lstStyle/>
          <a:p>
            <a:r>
              <a:rPr lang="en-US" dirty="0"/>
              <a:t>Click to edit Master title style</a:t>
            </a:r>
          </a:p>
        </p:txBody>
      </p:sp>
      <p:sp>
        <p:nvSpPr>
          <p:cNvPr id="8"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0" name="Slide Number Placeholder 4"/>
          <p:cNvSpPr>
            <a:spLocks noGrp="1"/>
          </p:cNvSpPr>
          <p:nvPr>
            <p:ph type="sldNum" sz="quarter" idx="11"/>
          </p:nvPr>
        </p:nvSpPr>
        <p:spPr/>
        <p:txBody>
          <a:bodyPr/>
          <a:lstStyle>
            <a:lvl1pPr>
              <a:defRPr/>
            </a:lvl1pPr>
          </a:lstStyle>
          <a:p>
            <a:pPr>
              <a:defRPr/>
            </a:pPr>
            <a:r>
              <a:rPr lang="en-US"/>
              <a:t>, Slide </a:t>
            </a:r>
            <a:fld id="{35AD4620-7552-4207-8973-898801ED212B}" type="slidenum">
              <a:rPr lang="en-US"/>
              <a:pPr>
                <a:defRPr/>
              </a:pPr>
              <a:t>‹#›</a:t>
            </a:fld>
            <a:endParaRPr lang="en-US"/>
          </a:p>
        </p:txBody>
      </p:sp>
      <p:sp>
        <p:nvSpPr>
          <p:cNvPr id="11" name="Rectangle 8"/>
          <p:cNvSpPr>
            <a:spLocks noChangeArrowheads="1"/>
          </p:cNvSpPr>
          <p:nvPr userDrawn="1"/>
        </p:nvSpPr>
        <p:spPr bwMode="auto">
          <a:xfrm>
            <a:off x="0" y="5447409"/>
            <a:ext cx="9144000" cy="685800"/>
          </a:xfrm>
          <a:prstGeom prst="rect">
            <a:avLst/>
          </a:prstGeom>
          <a:solidFill>
            <a:schemeClr val="bg2">
              <a:lumMod val="90000"/>
            </a:schemeClr>
          </a:solidFill>
          <a:ln w="9525">
            <a:noFill/>
            <a:miter lim="800000"/>
            <a:headEnd/>
            <a:tailEnd/>
          </a:ln>
        </p:spPr>
        <p:txBody>
          <a:bodyPr wrap="none" lIns="91399" tIns="45700" rIns="91399" bIns="45700" anchor="ctr"/>
          <a:lstStyle/>
          <a:p>
            <a:endParaRPr lang="en-US" dirty="0"/>
          </a:p>
        </p:txBody>
      </p:sp>
      <p:sp>
        <p:nvSpPr>
          <p:cNvPr id="12" name="Rectangle 9"/>
          <p:cNvSpPr>
            <a:spLocks noChangeArrowheads="1"/>
          </p:cNvSpPr>
          <p:nvPr userDrawn="1"/>
        </p:nvSpPr>
        <p:spPr bwMode="auto">
          <a:xfrm>
            <a:off x="0" y="6057009"/>
            <a:ext cx="9144000" cy="76200"/>
          </a:xfrm>
          <a:prstGeom prst="rect">
            <a:avLst/>
          </a:prstGeom>
          <a:solidFill>
            <a:srgbClr val="006633"/>
          </a:solidFill>
          <a:ln w="9525">
            <a:noFill/>
            <a:miter lim="800000"/>
            <a:headEnd/>
            <a:tailEnd/>
          </a:ln>
          <a:effectLst/>
        </p:spPr>
        <p:txBody>
          <a:bodyPr wrap="none" lIns="91399" tIns="45700" rIns="91399" bIns="45700" anchor="ctr"/>
          <a:lstStyle/>
          <a:p>
            <a:endParaRPr lang="en-US" dirty="0"/>
          </a:p>
        </p:txBody>
      </p:sp>
      <p:sp>
        <p:nvSpPr>
          <p:cNvPr id="14" name="Text Placeholder 21"/>
          <p:cNvSpPr>
            <a:spLocks noGrp="1"/>
          </p:cNvSpPr>
          <p:nvPr>
            <p:ph type="body" sz="quarter" idx="12" hasCustomPrompt="1"/>
          </p:nvPr>
        </p:nvSpPr>
        <p:spPr>
          <a:xfrm>
            <a:off x="1" y="5460114"/>
            <a:ext cx="9067122" cy="584200"/>
          </a:xfrm>
        </p:spPr>
        <p:txBody>
          <a:bodyPr anchor="ctr"/>
          <a:lstStyle>
            <a:lvl1pPr marL="137099" indent="0">
              <a:spcBef>
                <a:spcPts val="0"/>
              </a:spcBef>
              <a:buNone/>
              <a:defRPr b="1" baseline="0"/>
            </a:lvl1pPr>
          </a:lstStyle>
          <a:p>
            <a:pPr lvl="0"/>
            <a:r>
              <a:rPr lang="en-US" dirty="0"/>
              <a:t>Add takeaway message</a:t>
            </a:r>
          </a:p>
        </p:txBody>
      </p:sp>
    </p:spTree>
    <p:extLst>
      <p:ext uri="{BB962C8B-B14F-4D97-AF65-F5344CB8AC3E}">
        <p14:creationId xmlns:p14="http://schemas.microsoft.com/office/powerpoint/2010/main" val="19100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Half Vertical">
    <p:spTree>
      <p:nvGrpSpPr>
        <p:cNvPr id="1" name=""/>
        <p:cNvGrpSpPr/>
        <p:nvPr/>
      </p:nvGrpSpPr>
      <p:grpSpPr>
        <a:xfrm>
          <a:off x="0" y="0"/>
          <a:ext cx="0" cy="0"/>
          <a:chOff x="0" y="0"/>
          <a:chExt cx="0" cy="0"/>
        </a:xfrm>
      </p:grpSpPr>
      <p:pic>
        <p:nvPicPr>
          <p:cNvPr id="5"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6"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7"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1" y="281882"/>
            <a:ext cx="8991598"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1" y="1067100"/>
            <a:ext cx="4423230"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0"/>
          </p:nvPr>
        </p:nvSpPr>
        <p:spPr>
          <a:xfrm>
            <a:off x="4644573" y="1071569"/>
            <a:ext cx="4423227"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a:spLocks noGrp="1"/>
          </p:cNvSpPr>
          <p:nvPr>
            <p:ph type="ftr" sz="quarter" idx="11"/>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a:t>, Slide </a:t>
            </a:r>
            <a:fld id="{4F88C639-55E7-4D97-AC8D-4B42A67367B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alf Horizontal">
    <p:spTree>
      <p:nvGrpSpPr>
        <p:cNvPr id="1" name=""/>
        <p:cNvGrpSpPr/>
        <p:nvPr/>
      </p:nvGrpSpPr>
      <p:grpSpPr>
        <a:xfrm>
          <a:off x="0" y="0"/>
          <a:ext cx="0" cy="0"/>
          <a:chOff x="0" y="0"/>
          <a:chExt cx="0" cy="0"/>
        </a:xfrm>
      </p:grpSpPr>
      <p:pic>
        <p:nvPicPr>
          <p:cNvPr id="5"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6"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7"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0" y="1067099"/>
            <a:ext cx="8991604"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76200" y="3581400"/>
            <a:ext cx="8991604"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a:spLocks noGrp="1"/>
          </p:cNvSpPr>
          <p:nvPr>
            <p:ph type="ftr" sz="quarter" idx="11"/>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a:t>, Slide </a:t>
            </a:r>
            <a:fld id="{BCDB990A-6268-4898-A641-7F04AAB15EE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rters">
    <p:spTree>
      <p:nvGrpSpPr>
        <p:cNvPr id="1" name=""/>
        <p:cNvGrpSpPr/>
        <p:nvPr/>
      </p:nvGrpSpPr>
      <p:grpSpPr>
        <a:xfrm>
          <a:off x="0" y="0"/>
          <a:ext cx="0" cy="0"/>
          <a:chOff x="0" y="0"/>
          <a:chExt cx="0" cy="0"/>
        </a:xfrm>
      </p:grpSpPr>
      <p:pic>
        <p:nvPicPr>
          <p:cNvPr id="7"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8"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9"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10" name="Rectangle 9"/>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1" y="281882"/>
            <a:ext cx="8991598"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1" y="1067099"/>
            <a:ext cx="4419600"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4625530" y="1067099"/>
            <a:ext cx="4442275"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2"/>
          </p:nvPr>
        </p:nvSpPr>
        <p:spPr>
          <a:xfrm>
            <a:off x="76206" y="3581400"/>
            <a:ext cx="4419599"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4625530" y="3581400"/>
            <a:ext cx="4442275"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6"/>
          <p:cNvSpPr>
            <a:spLocks noGrp="1"/>
          </p:cNvSpPr>
          <p:nvPr>
            <p:ph type="ftr" sz="quarter" idx="14"/>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5" name="Slide Number Placeholder 4"/>
          <p:cNvSpPr>
            <a:spLocks noGrp="1"/>
          </p:cNvSpPr>
          <p:nvPr>
            <p:ph type="sldNum" sz="quarter" idx="15"/>
          </p:nvPr>
        </p:nvSpPr>
        <p:spPr/>
        <p:txBody>
          <a:bodyPr/>
          <a:lstStyle>
            <a:lvl1pPr>
              <a:defRPr/>
            </a:lvl1pPr>
          </a:lstStyle>
          <a:p>
            <a:pPr>
              <a:defRPr/>
            </a:pPr>
            <a:r>
              <a:rPr lang="en-US"/>
              <a:t>, Slide </a:t>
            </a:r>
            <a:fld id="{74887700-F8AD-4E75-9DA6-99EB4D2760D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3" name="Picture 4"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4" name="Picture 5"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5"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8" name="Slide Number Placeholder 4"/>
          <p:cNvSpPr>
            <a:spLocks noGrp="1"/>
          </p:cNvSpPr>
          <p:nvPr>
            <p:ph type="sldNum" sz="quarter" idx="11"/>
          </p:nvPr>
        </p:nvSpPr>
        <p:spPr/>
        <p:txBody>
          <a:bodyPr/>
          <a:lstStyle>
            <a:lvl1pPr>
              <a:defRPr/>
            </a:lvl1pPr>
          </a:lstStyle>
          <a:p>
            <a:pPr>
              <a:defRPr/>
            </a:pPr>
            <a:r>
              <a:rPr lang="en-US"/>
              <a:t>, Slide </a:t>
            </a:r>
            <a:fld id="{CF988859-7953-4624-98C4-717249B46A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clean bottom">
    <p:spTree>
      <p:nvGrpSpPr>
        <p:cNvPr id="1" name=""/>
        <p:cNvGrpSpPr/>
        <p:nvPr/>
      </p:nvGrpSpPr>
      <p:grpSpPr>
        <a:xfrm>
          <a:off x="0" y="0"/>
          <a:ext cx="0" cy="0"/>
          <a:chOff x="0" y="0"/>
          <a:chExt cx="0" cy="0"/>
        </a:xfrm>
      </p:grpSpPr>
      <p:pic>
        <p:nvPicPr>
          <p:cNvPr id="4" name="Picture 4" descr="FRIB_ppt_top.jpg"/>
          <p:cNvPicPr>
            <a:picLocks noChangeAspect="1"/>
          </p:cNvPicPr>
          <p:nvPr/>
        </p:nvPicPr>
        <p:blipFill>
          <a:blip r:embed="rId2" cstate="print"/>
          <a:srcRect/>
          <a:stretch>
            <a:fillRect/>
          </a:stretch>
        </p:blipFill>
        <p:spPr bwMode="auto">
          <a:xfrm>
            <a:off x="0" y="0"/>
            <a:ext cx="9144000" cy="1003102"/>
          </a:xfrm>
          <a:prstGeom prst="rect">
            <a:avLst/>
          </a:prstGeom>
          <a:noFill/>
          <a:ln w="9525">
            <a:noFill/>
            <a:miter lim="800000"/>
            <a:headEnd/>
            <a:tailEnd/>
          </a:ln>
        </p:spPr>
      </p:pic>
      <p:sp>
        <p:nvSpPr>
          <p:cNvPr id="5"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5"/>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8" name="Slide Number Placeholder 4"/>
          <p:cNvSpPr>
            <a:spLocks noGrp="1"/>
          </p:cNvSpPr>
          <p:nvPr>
            <p:ph type="sldNum" sz="quarter" idx="11"/>
          </p:nvPr>
        </p:nvSpPr>
        <p:spPr/>
        <p:txBody>
          <a:bodyPr/>
          <a:lstStyle>
            <a:lvl1pPr>
              <a:defRPr/>
            </a:lvl1pPr>
          </a:lstStyle>
          <a:p>
            <a:pPr>
              <a:defRPr/>
            </a:pPr>
            <a:r>
              <a:rPr lang="en-US"/>
              <a:t>, Slide </a:t>
            </a:r>
            <a:fld id="{888FC917-2F4D-45AC-AA7A-EF80FFB23A8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596" y="75904"/>
            <a:ext cx="8992810" cy="486668"/>
          </a:xfrm>
          <a:prstGeom prst="rect">
            <a:avLst/>
          </a:prstGeom>
          <a:noFill/>
          <a:ln w="12700">
            <a:noFill/>
            <a:miter lim="800000"/>
            <a:headEnd/>
            <a:tailEnd/>
          </a:ln>
        </p:spPr>
        <p:txBody>
          <a:bodyPr vert="horz" wrap="square" lIns="56076" tIns="22431" rIns="56076" bIns="22431" numCol="1" anchor="ctr" anchorCtr="0" compatLnSpc="1">
            <a:prstTxWarp prst="textNoShape">
              <a:avLst/>
            </a:prstTxWarp>
            <a:spAutoFit/>
          </a:bodyPr>
          <a:lstStyle/>
          <a:p>
            <a:pPr lvl="0"/>
            <a:r>
              <a:rPr lang="en-US"/>
              <a:t>Click to edit Master title style</a:t>
            </a:r>
          </a:p>
        </p:txBody>
      </p:sp>
      <p:sp>
        <p:nvSpPr>
          <p:cNvPr id="1027" name="Rectangle 6"/>
          <p:cNvSpPr>
            <a:spLocks noGrp="1" noChangeArrowheads="1"/>
          </p:cNvSpPr>
          <p:nvPr>
            <p:ph type="body" idx="1"/>
          </p:nvPr>
        </p:nvSpPr>
        <p:spPr bwMode="auto">
          <a:xfrm>
            <a:off x="75596" y="1067100"/>
            <a:ext cx="8992810" cy="50274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6"/>
          <p:cNvSpPr>
            <a:spLocks noGrp="1"/>
          </p:cNvSpPr>
          <p:nvPr>
            <p:ph type="ftr" sz="quarter" idx="3"/>
          </p:nvPr>
        </p:nvSpPr>
        <p:spPr>
          <a:xfrm>
            <a:off x="4140680" y="6356450"/>
            <a:ext cx="4241321" cy="364628"/>
          </a:xfrm>
          <a:prstGeom prst="rect">
            <a:avLst/>
          </a:prstGeom>
        </p:spPr>
        <p:txBody>
          <a:bodyPr lIns="0" tIns="45712" rIns="0" bIns="45712" anchor="b"/>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9" name="Slide Number Placeholder 4"/>
          <p:cNvSpPr>
            <a:spLocks noGrp="1"/>
          </p:cNvSpPr>
          <p:nvPr>
            <p:ph type="sldNum" sz="quarter" idx="4"/>
          </p:nvPr>
        </p:nvSpPr>
        <p:spPr>
          <a:xfrm>
            <a:off x="8382000" y="6356450"/>
            <a:ext cx="762000" cy="364628"/>
          </a:xfrm>
          <a:prstGeom prst="rect">
            <a:avLst/>
          </a:prstGeom>
        </p:spPr>
        <p:txBody>
          <a:bodyPr vert="horz" wrap="square" lIns="0" tIns="45712" rIns="0" bIns="45712" numCol="1" anchor="b" anchorCtr="0" compatLnSpc="1">
            <a:prstTxWarp prst="textNoShape">
              <a:avLst/>
            </a:prstTxWarp>
          </a:bodyPr>
          <a:lstStyle>
            <a:lvl1pPr eaLnBrk="0" hangingPunct="0">
              <a:lnSpc>
                <a:spcPct val="90000"/>
              </a:lnSpc>
              <a:defRPr sz="1000">
                <a:solidFill>
                  <a:srgbClr val="064308"/>
                </a:solidFill>
                <a:ea typeface="ヒラギノ角ゴ Pro W3" charset="-128"/>
                <a:cs typeface="+mn-cs"/>
              </a:defRPr>
            </a:lvl1pPr>
          </a:lstStyle>
          <a:p>
            <a:pPr>
              <a:defRPr/>
            </a:pPr>
            <a:r>
              <a:rPr lang="en-US"/>
              <a:t>, Slide </a:t>
            </a:r>
            <a:fld id="{D30A2C6D-39BC-4576-856C-8743CF76CCF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4007" r:id="rId3"/>
    <p:sldLayoutId id="2147483992" r:id="rId4"/>
    <p:sldLayoutId id="2147483993" r:id="rId5"/>
    <p:sldLayoutId id="2147483994" r:id="rId6"/>
    <p:sldLayoutId id="2147483995" r:id="rId7"/>
    <p:sldLayoutId id="2147483996" r:id="rId8"/>
  </p:sldLayoutIdLst>
  <p:hf hdr="0" dt="0"/>
  <p:txStyles>
    <p:titleStyle>
      <a:lvl1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1pPr>
      <a:lvl2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2pPr>
      <a:lvl3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3pPr>
      <a:lvl4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4pPr>
      <a:lvl5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5pPr>
      <a:lvl6pPr marL="457036"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6pPr>
      <a:lvl7pPr marL="914074"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7pPr>
      <a:lvl8pPr marL="1371109"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8pPr>
      <a:lvl9pPr marL="1828148"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9pPr>
    </p:titleStyle>
    <p:body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p:bodyStyle>
    <p:otherStyle>
      <a:defPPr>
        <a:defRPr lang="en-US"/>
      </a:defPPr>
      <a:lvl1pPr marL="0" algn="l" defTabSz="914074" rtl="0" eaLnBrk="1" latinLnBrk="0" hangingPunct="1">
        <a:defRPr sz="1800" kern="1200">
          <a:solidFill>
            <a:schemeClr val="tx1"/>
          </a:solidFill>
          <a:latin typeface="+mn-lt"/>
          <a:ea typeface="+mn-ea"/>
          <a:cs typeface="+mn-cs"/>
        </a:defRPr>
      </a:lvl1pPr>
      <a:lvl2pPr marL="457036" algn="l" defTabSz="914074" rtl="0" eaLnBrk="1" latinLnBrk="0" hangingPunct="1">
        <a:defRPr sz="1800" kern="1200">
          <a:solidFill>
            <a:schemeClr val="tx1"/>
          </a:solidFill>
          <a:latin typeface="+mn-lt"/>
          <a:ea typeface="+mn-ea"/>
          <a:cs typeface="+mn-cs"/>
        </a:defRPr>
      </a:lvl2pPr>
      <a:lvl3pPr marL="914074" algn="l" defTabSz="914074" rtl="0" eaLnBrk="1" latinLnBrk="0" hangingPunct="1">
        <a:defRPr sz="1800" kern="1200">
          <a:solidFill>
            <a:schemeClr val="tx1"/>
          </a:solidFill>
          <a:latin typeface="+mn-lt"/>
          <a:ea typeface="+mn-ea"/>
          <a:cs typeface="+mn-cs"/>
        </a:defRPr>
      </a:lvl3pPr>
      <a:lvl4pPr marL="1371109" algn="l" defTabSz="914074" rtl="0" eaLnBrk="1" latinLnBrk="0" hangingPunct="1">
        <a:defRPr sz="1800" kern="1200">
          <a:solidFill>
            <a:schemeClr val="tx1"/>
          </a:solidFill>
          <a:latin typeface="+mn-lt"/>
          <a:ea typeface="+mn-ea"/>
          <a:cs typeface="+mn-cs"/>
        </a:defRPr>
      </a:lvl4pPr>
      <a:lvl5pPr marL="1828148" algn="l" defTabSz="914074" rtl="0" eaLnBrk="1" latinLnBrk="0" hangingPunct="1">
        <a:defRPr sz="1800" kern="1200">
          <a:solidFill>
            <a:schemeClr val="tx1"/>
          </a:solidFill>
          <a:latin typeface="+mn-lt"/>
          <a:ea typeface="+mn-ea"/>
          <a:cs typeface="+mn-cs"/>
        </a:defRPr>
      </a:lvl5pPr>
      <a:lvl6pPr marL="2285186" algn="l" defTabSz="914074" rtl="0" eaLnBrk="1" latinLnBrk="0" hangingPunct="1">
        <a:defRPr sz="1800" kern="1200">
          <a:solidFill>
            <a:schemeClr val="tx1"/>
          </a:solidFill>
          <a:latin typeface="+mn-lt"/>
          <a:ea typeface="+mn-ea"/>
          <a:cs typeface="+mn-cs"/>
        </a:defRPr>
      </a:lvl6pPr>
      <a:lvl7pPr marL="2742224" algn="l" defTabSz="914074" rtl="0" eaLnBrk="1" latinLnBrk="0" hangingPunct="1">
        <a:defRPr sz="1800" kern="1200">
          <a:solidFill>
            <a:schemeClr val="tx1"/>
          </a:solidFill>
          <a:latin typeface="+mn-lt"/>
          <a:ea typeface="+mn-ea"/>
          <a:cs typeface="+mn-cs"/>
        </a:defRPr>
      </a:lvl7pPr>
      <a:lvl8pPr marL="3199260" algn="l" defTabSz="914074" rtl="0" eaLnBrk="1" latinLnBrk="0" hangingPunct="1">
        <a:defRPr sz="1800" kern="1200">
          <a:solidFill>
            <a:schemeClr val="tx1"/>
          </a:solidFill>
          <a:latin typeface="+mn-lt"/>
          <a:ea typeface="+mn-ea"/>
          <a:cs typeface="+mn-cs"/>
        </a:defRPr>
      </a:lvl8pPr>
      <a:lvl9pPr marL="3656296" algn="l" defTabSz="9140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www.aps.anl.gov/epics/docs/training.php" TargetMode="External"/><Relationship Id="rId2" Type="http://schemas.openxmlformats.org/officeDocument/2006/relationships/hyperlink" Target="http://www.aps.anl.gov/epics/"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epics.web.psi.ch/training/downloads" TargetMode="External"/><Relationship Id="rId4" Type="http://schemas.openxmlformats.org/officeDocument/2006/relationships/hyperlink" Target="http://www.aps.anl.gov/epics/docs/GSWE.ph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5.png"/><Relationship Id="rId4" Type="http://schemas.openxmlformats.org/officeDocument/2006/relationships/image" Target="../media/image58.jpeg"/><Relationship Id="rId9" Type="http://schemas.openxmlformats.org/officeDocument/2006/relationships/image" Target="../media/image6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0.png"/><Relationship Id="rId4" Type="http://schemas.openxmlformats.org/officeDocument/2006/relationships/image" Target="../media/image64.jpeg"/></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aps.anl.gov/epic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ltLang="ja-JP" dirty="0"/>
              <a:t>Dan Crisp</a:t>
            </a:r>
          </a:p>
          <a:p>
            <a:r>
              <a:rPr lang="en-US" altLang="ja-JP" dirty="0"/>
              <a:t>2016-12-15</a:t>
            </a:r>
            <a:endParaRPr lang="ja-JP" altLang="en-US" dirty="0"/>
          </a:p>
        </p:txBody>
      </p:sp>
      <p:sp>
        <p:nvSpPr>
          <p:cNvPr id="3" name="Title 2"/>
          <p:cNvSpPr>
            <a:spLocks noGrp="1"/>
          </p:cNvSpPr>
          <p:nvPr>
            <p:ph type="title"/>
          </p:nvPr>
        </p:nvSpPr>
        <p:spPr>
          <a:xfrm>
            <a:off x="71438" y="2930621"/>
            <a:ext cx="9001124" cy="911935"/>
          </a:xfrm>
        </p:spPr>
        <p:txBody>
          <a:bodyPr/>
          <a:lstStyle/>
          <a:p>
            <a:r>
              <a:rPr lang="en-US" altLang="ja-JP" dirty="0"/>
              <a:t>Experimental Physics and Industrial Control System (EPICS)</a:t>
            </a:r>
            <a:endParaRPr lang="ja-JP" altLang="en-US" dirty="0"/>
          </a:p>
        </p:txBody>
      </p:sp>
      <p:pic>
        <p:nvPicPr>
          <p:cNvPr id="4" name="Picture 3"/>
          <p:cNvPicPr/>
          <p:nvPr/>
        </p:nvPicPr>
        <p:blipFill>
          <a:blip r:embed="rId2"/>
          <a:stretch/>
        </p:blipFill>
        <p:spPr>
          <a:xfrm>
            <a:off x="609780" y="1180297"/>
            <a:ext cx="1828440" cy="1828440"/>
          </a:xfrm>
          <a:prstGeom prst="rect">
            <a:avLst/>
          </a:prstGeom>
          <a:ln>
            <a:noFill/>
          </a:ln>
        </p:spPr>
      </p:pic>
    </p:spTree>
    <p:extLst>
      <p:ext uri="{BB962C8B-B14F-4D97-AF65-F5344CB8AC3E}">
        <p14:creationId xmlns:p14="http://schemas.microsoft.com/office/powerpoint/2010/main" val="3276313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altLang="ja-JP" sz="2000" dirty="0"/>
              <a:t>A protocol how to transfer data over network</a:t>
            </a:r>
          </a:p>
          <a:p>
            <a:pPr lvl="0"/>
            <a:r>
              <a:rPr lang="en-US" altLang="ja-JP" sz="2000" dirty="0"/>
              <a:t>A single data unit is called </a:t>
            </a:r>
            <a:r>
              <a:rPr lang="en-US" altLang="ja-JP" sz="2000" dirty="0">
                <a:solidFill>
                  <a:srgbClr val="FF0000"/>
                </a:solidFill>
              </a:rPr>
              <a:t>Process Variable (PV)</a:t>
            </a:r>
          </a:p>
          <a:p>
            <a:pPr lvl="1"/>
            <a:r>
              <a:rPr lang="en-US" altLang="ja-JP" sz="1800" dirty="0"/>
              <a:t>A PV has a unique name, which is used to refer to the data (Naming convention needed!)</a:t>
            </a:r>
          </a:p>
          <a:p>
            <a:r>
              <a:rPr lang="en-US" altLang="ja-JP" sz="2000" dirty="0"/>
              <a:t>A channel is a live connection to a PV</a:t>
            </a:r>
          </a:p>
          <a:p>
            <a:pPr lvl="1"/>
            <a:r>
              <a:rPr lang="en-US" altLang="ja-JP" sz="1800" dirty="0"/>
              <a:t>The detailed operation of Channel Access is unimportant for most programmers (it already works…)</a:t>
            </a:r>
          </a:p>
          <a:p>
            <a:pPr lvl="0"/>
            <a:r>
              <a:rPr lang="en-US" altLang="ja-JP" sz="2000" dirty="0"/>
              <a:t>Channel Access is not dependent on a single programming language (native library in C/C++, Java, and C# available)</a:t>
            </a:r>
          </a:p>
          <a:p>
            <a:pPr lvl="0"/>
            <a:r>
              <a:rPr lang="en-US" altLang="ja-JP" sz="2000" dirty="0"/>
              <a:t>The entire set of PVs establish a </a:t>
            </a:r>
            <a:r>
              <a:rPr lang="en-US" altLang="ja-JP" sz="2000" dirty="0">
                <a:solidFill>
                  <a:srgbClr val="FF0000"/>
                </a:solidFill>
              </a:rPr>
              <a:t>Distributed Real-time Database </a:t>
            </a:r>
            <a:r>
              <a:rPr lang="en-US" altLang="ja-JP" sz="2000" dirty="0"/>
              <a:t>of machine status, information and control parameters</a:t>
            </a:r>
          </a:p>
          <a:p>
            <a:pPr lvl="0"/>
            <a:endParaRPr lang="de-CH" altLang="ja-JP" sz="2000" dirty="0"/>
          </a:p>
          <a:p>
            <a:endParaRPr lang="ja-JP" altLang="en-US" sz="2000" dirty="0"/>
          </a:p>
        </p:txBody>
      </p:sp>
      <p:sp>
        <p:nvSpPr>
          <p:cNvPr id="3" name="Title 2"/>
          <p:cNvSpPr>
            <a:spLocks noGrp="1"/>
          </p:cNvSpPr>
          <p:nvPr>
            <p:ph type="title"/>
          </p:nvPr>
        </p:nvSpPr>
        <p:spPr/>
        <p:txBody>
          <a:bodyPr/>
          <a:lstStyle/>
          <a:p>
            <a:r>
              <a:rPr lang="en-US" altLang="ja-JP"/>
              <a:t>What is Channel Access?</a:t>
            </a:r>
            <a:endParaRPr lang="ja-JP" altLang="en-US" dirty="0"/>
          </a:p>
        </p:txBody>
      </p:sp>
      <p:sp>
        <p:nvSpPr>
          <p:cNvPr id="4" name="Footer Placeholder 3"/>
          <p:cNvSpPr>
            <a:spLocks noGrp="1"/>
          </p:cNvSpPr>
          <p:nvPr>
            <p:ph type="ftr" sz="quarter" idx="10"/>
          </p:nvPr>
        </p:nvSpPr>
        <p:spPr/>
        <p:txBody>
          <a:bodyPr/>
          <a:lstStyle/>
          <a:p>
            <a:r>
              <a:rPr lang="en-US" dirty="0"/>
              <a:t>Accelerator Science Forum - G. Shen, 20161201</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10</a:t>
            </a:fld>
            <a:endParaRPr lang="en-US"/>
          </a:p>
        </p:txBody>
      </p:sp>
      <p:grpSp>
        <p:nvGrpSpPr>
          <p:cNvPr id="8" name="Group 7"/>
          <p:cNvGrpSpPr/>
          <p:nvPr/>
        </p:nvGrpSpPr>
        <p:grpSpPr>
          <a:xfrm>
            <a:off x="609600" y="4876799"/>
            <a:ext cx="7620000" cy="1181001"/>
            <a:chOff x="609600" y="5090181"/>
            <a:chExt cx="7620000" cy="967619"/>
          </a:xfrm>
        </p:grpSpPr>
        <p:sp>
          <p:nvSpPr>
            <p:cNvPr id="55" name="Text Box 6"/>
            <p:cNvSpPr txBox="1">
              <a:spLocks noChangeArrowheads="1"/>
            </p:cNvSpPr>
            <p:nvPr/>
          </p:nvSpPr>
          <p:spPr bwMode="auto">
            <a:xfrm>
              <a:off x="6970713" y="5274395"/>
              <a:ext cx="979488" cy="646331"/>
            </a:xfrm>
            <a:prstGeom prst="rect">
              <a:avLst/>
            </a:prstGeom>
            <a:solidFill>
              <a:srgbClr val="92D05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Variables</a:t>
              </a:r>
            </a:p>
          </p:txBody>
        </p:sp>
        <p:sp>
          <p:nvSpPr>
            <p:cNvPr id="56" name="Rectangle 7"/>
            <p:cNvSpPr>
              <a:spLocks noChangeArrowheads="1"/>
            </p:cNvSpPr>
            <p:nvPr/>
          </p:nvSpPr>
          <p:spPr bwMode="auto">
            <a:xfrm>
              <a:off x="6972301"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52" name="Rectangle 10"/>
            <p:cNvSpPr>
              <a:spLocks noChangeArrowheads="1"/>
            </p:cNvSpPr>
            <p:nvPr/>
          </p:nvSpPr>
          <p:spPr bwMode="auto">
            <a:xfrm>
              <a:off x="4600576"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53" name="Text Box 11"/>
            <p:cNvSpPr txBox="1">
              <a:spLocks noChangeArrowheads="1"/>
            </p:cNvSpPr>
            <p:nvPr/>
          </p:nvSpPr>
          <p:spPr bwMode="auto">
            <a:xfrm>
              <a:off x="4598988" y="5274395"/>
              <a:ext cx="979488" cy="677108"/>
            </a:xfrm>
            <a:prstGeom prst="rect">
              <a:avLst/>
            </a:prstGeom>
            <a:solidFill>
              <a:srgbClr val="92D05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Variables</a:t>
              </a:r>
            </a:p>
          </p:txBody>
        </p:sp>
        <p:sp>
          <p:nvSpPr>
            <p:cNvPr id="54" name="Rectangle 12"/>
            <p:cNvSpPr>
              <a:spLocks noChangeArrowheads="1"/>
            </p:cNvSpPr>
            <p:nvPr/>
          </p:nvSpPr>
          <p:spPr bwMode="auto">
            <a:xfrm>
              <a:off x="4600576"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8" name="Rectangle 15"/>
            <p:cNvSpPr>
              <a:spLocks noChangeArrowheads="1"/>
            </p:cNvSpPr>
            <p:nvPr/>
          </p:nvSpPr>
          <p:spPr bwMode="auto">
            <a:xfrm>
              <a:off x="5783263"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9" name="Text Box 16"/>
            <p:cNvSpPr txBox="1">
              <a:spLocks noChangeArrowheads="1"/>
            </p:cNvSpPr>
            <p:nvPr/>
          </p:nvSpPr>
          <p:spPr bwMode="auto">
            <a:xfrm>
              <a:off x="5786438" y="5288350"/>
              <a:ext cx="979488" cy="646331"/>
            </a:xfrm>
            <a:prstGeom prst="rect">
              <a:avLst/>
            </a:prstGeom>
            <a:solidFill>
              <a:srgbClr val="C000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Variables</a:t>
              </a:r>
            </a:p>
          </p:txBody>
        </p:sp>
        <p:sp>
          <p:nvSpPr>
            <p:cNvPr id="50" name="Rectangle 17"/>
            <p:cNvSpPr>
              <a:spLocks noChangeArrowheads="1"/>
            </p:cNvSpPr>
            <p:nvPr/>
          </p:nvSpPr>
          <p:spPr bwMode="auto">
            <a:xfrm>
              <a:off x="5783263"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5" name="Rectangle 20"/>
            <p:cNvSpPr>
              <a:spLocks noChangeArrowheads="1"/>
            </p:cNvSpPr>
            <p:nvPr/>
          </p:nvSpPr>
          <p:spPr bwMode="auto">
            <a:xfrm>
              <a:off x="3411538"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6" name="Text Box 21"/>
            <p:cNvSpPr txBox="1">
              <a:spLocks noChangeArrowheads="1"/>
            </p:cNvSpPr>
            <p:nvPr/>
          </p:nvSpPr>
          <p:spPr bwMode="auto">
            <a:xfrm>
              <a:off x="3414713" y="5288350"/>
              <a:ext cx="979488" cy="646331"/>
            </a:xfrm>
            <a:prstGeom prst="rect">
              <a:avLst/>
            </a:prstGeom>
            <a:solidFill>
              <a:srgbClr val="C0000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Variables</a:t>
              </a:r>
            </a:p>
          </p:txBody>
        </p:sp>
        <p:sp>
          <p:nvSpPr>
            <p:cNvPr id="47" name="Rectangle 22"/>
            <p:cNvSpPr>
              <a:spLocks noChangeArrowheads="1"/>
            </p:cNvSpPr>
            <p:nvPr/>
          </p:nvSpPr>
          <p:spPr bwMode="auto">
            <a:xfrm>
              <a:off x="3411538"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39" name="Line 23"/>
            <p:cNvSpPr>
              <a:spLocks noChangeShapeType="1"/>
            </p:cNvSpPr>
            <p:nvPr/>
          </p:nvSpPr>
          <p:spPr bwMode="auto">
            <a:xfrm>
              <a:off x="3489325" y="5090181"/>
              <a:ext cx="4414838" cy="0"/>
            </a:xfrm>
            <a:prstGeom prst="line">
              <a:avLst/>
            </a:prstGeom>
            <a:noFill/>
            <a:ln w="571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Line 24"/>
            <p:cNvSpPr>
              <a:spLocks noChangeShapeType="1"/>
            </p:cNvSpPr>
            <p:nvPr/>
          </p:nvSpPr>
          <p:spPr bwMode="auto">
            <a:xfrm>
              <a:off x="3895725" y="5091577"/>
              <a:ext cx="0" cy="184213"/>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Line 25"/>
            <p:cNvSpPr>
              <a:spLocks noChangeShapeType="1"/>
            </p:cNvSpPr>
            <p:nvPr/>
          </p:nvSpPr>
          <p:spPr bwMode="auto">
            <a:xfrm>
              <a:off x="5067300" y="5091577"/>
              <a:ext cx="0" cy="184213"/>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Line 26"/>
            <p:cNvSpPr>
              <a:spLocks noChangeShapeType="1"/>
            </p:cNvSpPr>
            <p:nvPr/>
          </p:nvSpPr>
          <p:spPr bwMode="auto">
            <a:xfrm>
              <a:off x="6257925" y="5091577"/>
              <a:ext cx="0" cy="184213"/>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27"/>
            <p:cNvSpPr>
              <a:spLocks noChangeShapeType="1"/>
            </p:cNvSpPr>
            <p:nvPr/>
          </p:nvSpPr>
          <p:spPr bwMode="auto">
            <a:xfrm>
              <a:off x="7429500" y="5091577"/>
              <a:ext cx="0" cy="184213"/>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7" name="Text Box 29"/>
            <p:cNvSpPr txBox="1">
              <a:spLocks noChangeArrowheads="1"/>
            </p:cNvSpPr>
            <p:nvPr/>
          </p:nvSpPr>
          <p:spPr bwMode="auto">
            <a:xfrm>
              <a:off x="609600" y="5495808"/>
              <a:ext cx="2560638" cy="463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2400" b="1" i="0" u="none" strike="noStrike" kern="0" cap="none" spc="0" normalizeH="0" baseline="0" noProof="0" dirty="0">
                  <a:ln>
                    <a:noFill/>
                  </a:ln>
                  <a:solidFill>
                    <a:srgbClr val="990033"/>
                  </a:solidFill>
                  <a:effectLst/>
                  <a:uLnTx/>
                  <a:uFillTx/>
                  <a:latin typeface="Arial" charset="0"/>
                  <a:ea typeface="ＭＳ Ｐゴシック" charset="0"/>
                  <a:cs typeface="Arial" charset="0"/>
                </a:rPr>
                <a:t>EPICS Database</a:t>
              </a:r>
            </a:p>
          </p:txBody>
        </p:sp>
        <p:sp>
          <p:nvSpPr>
            <p:cNvPr id="7" name="Rounded Rectangle 6"/>
            <p:cNvSpPr/>
            <p:nvPr/>
          </p:nvSpPr>
          <p:spPr>
            <a:xfrm>
              <a:off x="3276600" y="5448402"/>
              <a:ext cx="4953000" cy="609398"/>
            </a:xfrm>
            <a:prstGeom prst="roundRect">
              <a:avLst/>
            </a:prstGeom>
            <a:noFill/>
            <a:ln w="28575" cmpd="sng">
              <a:solidFill>
                <a:srgbClr val="A5002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7586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p:cNvSpPr>
            <a:spLocks noGrp="1"/>
          </p:cNvSpPr>
          <p:nvPr>
            <p:ph idx="1"/>
          </p:nvPr>
        </p:nvSpPr>
        <p:spPr/>
        <p:txBody>
          <a:bodyPr/>
          <a:lstStyle/>
          <a:p>
            <a:endParaRPr kumimoji="1" lang="ja-JP" altLang="en-US" dirty="0"/>
          </a:p>
        </p:txBody>
      </p:sp>
      <p:sp>
        <p:nvSpPr>
          <p:cNvPr id="3" name="Title 2"/>
          <p:cNvSpPr>
            <a:spLocks noGrp="1"/>
          </p:cNvSpPr>
          <p:nvPr>
            <p:ph type="title"/>
          </p:nvPr>
        </p:nvSpPr>
        <p:spPr/>
        <p:txBody>
          <a:bodyPr/>
          <a:lstStyle/>
          <a:p>
            <a:r>
              <a:rPr lang="en-US" altLang="ja-JP"/>
              <a:t>How is it Done?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11</a:t>
            </a:fld>
            <a:endParaRPr lang="en-US"/>
          </a:p>
        </p:txBody>
      </p:sp>
      <p:sp>
        <p:nvSpPr>
          <p:cNvPr id="6" name="Line 35"/>
          <p:cNvSpPr>
            <a:spLocks noChangeShapeType="1"/>
          </p:cNvSpPr>
          <p:nvPr/>
        </p:nvSpPr>
        <p:spPr bwMode="auto">
          <a:xfrm>
            <a:off x="3629025" y="2711450"/>
            <a:ext cx="0" cy="37490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7" name="Line 37"/>
          <p:cNvSpPr>
            <a:spLocks noChangeShapeType="1"/>
          </p:cNvSpPr>
          <p:nvPr/>
        </p:nvSpPr>
        <p:spPr bwMode="auto">
          <a:xfrm>
            <a:off x="6086475" y="2219325"/>
            <a:ext cx="0" cy="88696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8" name="Picture 2" descr="LEUTLBeam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196975"/>
            <a:ext cx="2967037"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Line 3"/>
          <p:cNvSpPr>
            <a:spLocks noChangeShapeType="1"/>
          </p:cNvSpPr>
          <p:nvPr/>
        </p:nvSpPr>
        <p:spPr bwMode="auto">
          <a:xfrm>
            <a:off x="2328863" y="4143375"/>
            <a:ext cx="3619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0" name="Line 4"/>
          <p:cNvSpPr>
            <a:spLocks noChangeShapeType="1"/>
          </p:cNvSpPr>
          <p:nvPr/>
        </p:nvSpPr>
        <p:spPr bwMode="auto">
          <a:xfrm flipH="1">
            <a:off x="2319338" y="4895850"/>
            <a:ext cx="37147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1" name="Line 5"/>
          <p:cNvSpPr>
            <a:spLocks noChangeShapeType="1"/>
          </p:cNvSpPr>
          <p:nvPr/>
        </p:nvSpPr>
        <p:spPr bwMode="auto">
          <a:xfrm flipH="1">
            <a:off x="2319338" y="5667375"/>
            <a:ext cx="3905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12" name="Picture 8" descr="storring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500438"/>
            <a:ext cx="3381375" cy="2543175"/>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3" name="Picture 9" descr="StripT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341438"/>
            <a:ext cx="1470025" cy="114141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 name="Line 10"/>
          <p:cNvSpPr>
            <a:spLocks noChangeShapeType="1"/>
          </p:cNvSpPr>
          <p:nvPr/>
        </p:nvSpPr>
        <p:spPr bwMode="auto">
          <a:xfrm>
            <a:off x="4586288" y="4133850"/>
            <a:ext cx="4381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5" name="Line 11"/>
          <p:cNvSpPr>
            <a:spLocks noChangeShapeType="1"/>
          </p:cNvSpPr>
          <p:nvPr/>
        </p:nvSpPr>
        <p:spPr bwMode="auto">
          <a:xfrm flipH="1">
            <a:off x="4614863" y="4886325"/>
            <a:ext cx="4191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6" name="Line 12"/>
          <p:cNvSpPr>
            <a:spLocks noChangeShapeType="1"/>
          </p:cNvSpPr>
          <p:nvPr/>
        </p:nvSpPr>
        <p:spPr bwMode="auto">
          <a:xfrm flipH="1">
            <a:off x="4624388" y="5657850"/>
            <a:ext cx="4000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7" name="Text Box 13"/>
          <p:cNvSpPr txBox="1">
            <a:spLocks noChangeArrowheads="1"/>
          </p:cNvSpPr>
          <p:nvPr/>
        </p:nvSpPr>
        <p:spPr bwMode="auto">
          <a:xfrm>
            <a:off x="3695700" y="3857625"/>
            <a:ext cx="904875" cy="53022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Power Supply</a:t>
            </a:r>
          </a:p>
        </p:txBody>
      </p:sp>
      <p:sp>
        <p:nvSpPr>
          <p:cNvPr id="18" name="Text Box 14"/>
          <p:cNvSpPr txBox="1">
            <a:spLocks noChangeArrowheads="1"/>
          </p:cNvSpPr>
          <p:nvPr/>
        </p:nvSpPr>
        <p:spPr bwMode="auto">
          <a:xfrm>
            <a:off x="3690938" y="4518025"/>
            <a:ext cx="904875" cy="7429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Beam Position Monitor</a:t>
            </a:r>
          </a:p>
        </p:txBody>
      </p:sp>
      <p:sp>
        <p:nvSpPr>
          <p:cNvPr id="19" name="Text Box 15"/>
          <p:cNvSpPr txBox="1">
            <a:spLocks noChangeArrowheads="1"/>
          </p:cNvSpPr>
          <p:nvPr/>
        </p:nvSpPr>
        <p:spPr bwMode="auto">
          <a:xfrm>
            <a:off x="3690938" y="5381625"/>
            <a:ext cx="904875" cy="53022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Vacuum Gauge</a:t>
            </a:r>
          </a:p>
        </p:txBody>
      </p:sp>
      <p:sp>
        <p:nvSpPr>
          <p:cNvPr id="20" name="Text Box 16"/>
          <p:cNvSpPr txBox="1">
            <a:spLocks noChangeArrowheads="1"/>
          </p:cNvSpPr>
          <p:nvPr/>
        </p:nvSpPr>
        <p:spPr bwMode="auto">
          <a:xfrm>
            <a:off x="2700338" y="4691063"/>
            <a:ext cx="809625" cy="4095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1" name="Text Box 17"/>
          <p:cNvSpPr txBox="1">
            <a:spLocks noChangeArrowheads="1"/>
          </p:cNvSpPr>
          <p:nvPr/>
        </p:nvSpPr>
        <p:spPr bwMode="auto">
          <a:xfrm>
            <a:off x="2700338" y="3933825"/>
            <a:ext cx="809625" cy="4095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2" name="Text Box 18"/>
          <p:cNvSpPr txBox="1">
            <a:spLocks noChangeArrowheads="1"/>
          </p:cNvSpPr>
          <p:nvPr/>
        </p:nvSpPr>
        <p:spPr bwMode="auto">
          <a:xfrm>
            <a:off x="2700338" y="5448300"/>
            <a:ext cx="809625" cy="4095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3" name="Line 19"/>
          <p:cNvSpPr>
            <a:spLocks noChangeShapeType="1"/>
          </p:cNvSpPr>
          <p:nvPr/>
        </p:nvSpPr>
        <p:spPr bwMode="auto">
          <a:xfrm>
            <a:off x="3509963" y="4143375"/>
            <a:ext cx="1905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4" name="Line 20"/>
          <p:cNvSpPr>
            <a:spLocks noChangeShapeType="1"/>
          </p:cNvSpPr>
          <p:nvPr/>
        </p:nvSpPr>
        <p:spPr bwMode="auto">
          <a:xfrm flipH="1">
            <a:off x="3500438" y="4895850"/>
            <a:ext cx="18097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5" name="Line 21"/>
          <p:cNvSpPr>
            <a:spLocks noChangeShapeType="1"/>
          </p:cNvSpPr>
          <p:nvPr/>
        </p:nvSpPr>
        <p:spPr bwMode="auto">
          <a:xfrm flipH="1">
            <a:off x="3500438" y="5667375"/>
            <a:ext cx="18097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6" name="Rectangle 22"/>
          <p:cNvSpPr>
            <a:spLocks noChangeArrowheads="1"/>
          </p:cNvSpPr>
          <p:nvPr/>
        </p:nvSpPr>
        <p:spPr bwMode="auto">
          <a:xfrm>
            <a:off x="652463" y="3543300"/>
            <a:ext cx="1666875" cy="2352675"/>
          </a:xfrm>
          <a:prstGeom prst="rect">
            <a:avLst/>
          </a:prstGeom>
          <a:solidFill>
            <a:srgbClr val="CCFF99"/>
          </a:solidFill>
          <a:ln w="12700">
            <a:solidFill>
              <a:schemeClr val="tx1"/>
            </a:solidFill>
            <a:miter lim="800000"/>
            <a:headEnd/>
            <a:tailEnd/>
          </a:ln>
        </p:spPr>
        <p:txBody>
          <a:bodyPr anchor="ctr">
            <a:spAutoFit/>
          </a:bodyPr>
          <a:lstStyle/>
          <a:p>
            <a:endParaRPr lang="de-CH"/>
          </a:p>
        </p:txBody>
      </p:sp>
      <p:sp>
        <p:nvSpPr>
          <p:cNvPr id="27" name="Rectangle 23"/>
          <p:cNvSpPr>
            <a:spLocks noChangeArrowheads="1"/>
          </p:cNvSpPr>
          <p:nvPr/>
        </p:nvSpPr>
        <p:spPr bwMode="auto">
          <a:xfrm>
            <a:off x="652463" y="3305175"/>
            <a:ext cx="1666875" cy="238125"/>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de-CH"/>
          </a:p>
        </p:txBody>
      </p:sp>
      <p:sp>
        <p:nvSpPr>
          <p:cNvPr id="28" name="Rectangle 24"/>
          <p:cNvSpPr>
            <a:spLocks noChangeArrowheads="1"/>
          </p:cNvSpPr>
          <p:nvPr/>
        </p:nvSpPr>
        <p:spPr bwMode="auto">
          <a:xfrm>
            <a:off x="604838" y="3633788"/>
            <a:ext cx="17907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b="1"/>
              <a:t>Process Variables:</a:t>
            </a:r>
          </a:p>
        </p:txBody>
      </p:sp>
      <p:sp>
        <p:nvSpPr>
          <p:cNvPr id="29" name="Rectangle 25"/>
          <p:cNvSpPr>
            <a:spLocks noChangeArrowheads="1"/>
          </p:cNvSpPr>
          <p:nvPr/>
        </p:nvSpPr>
        <p:spPr bwMode="auto">
          <a:xfrm>
            <a:off x="652463" y="3302000"/>
            <a:ext cx="1676400" cy="244475"/>
          </a:xfrm>
          <a:prstGeom prst="rect">
            <a:avLst/>
          </a:prstGeom>
          <a:noFill/>
          <a:ln>
            <a:noFill/>
          </a:ln>
          <a:effectLst/>
          <a:extLst>
            <a:ext uri="{909E8E84-426E-40dd-AFC4-6F175D3DCCD1}">
              <a14:hiddenFill xmlns:a14="http://schemas.microsoft.com/office/drawing/2010/main" xmlns="">
                <a:solidFill>
                  <a:srgbClr val="C0C0C0"/>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000" b="1"/>
              <a:t>Channel Access Server</a:t>
            </a:r>
          </a:p>
        </p:txBody>
      </p:sp>
      <p:sp>
        <p:nvSpPr>
          <p:cNvPr id="30" name="Rectangle 26"/>
          <p:cNvSpPr>
            <a:spLocks noChangeArrowheads="1"/>
          </p:cNvSpPr>
          <p:nvPr/>
        </p:nvSpPr>
        <p:spPr bwMode="auto">
          <a:xfrm>
            <a:off x="785813" y="4089400"/>
            <a:ext cx="1495425" cy="1663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r" eaLnBrk="0" hangingPunct="0">
              <a:spcBef>
                <a:spcPct val="50000"/>
              </a:spcBef>
            </a:pPr>
            <a:r>
              <a:rPr lang="en-US" sz="1000" b="1"/>
              <a:t>S1A:H1:CurrentAO</a:t>
            </a:r>
          </a:p>
          <a:p>
            <a:pPr algn="r" eaLnBrk="0" hangingPunct="0">
              <a:spcBef>
                <a:spcPct val="50000"/>
              </a:spcBef>
            </a:pPr>
            <a:endParaRPr lang="en-US" sz="1600" b="1"/>
          </a:p>
          <a:p>
            <a:pPr algn="r" eaLnBrk="0" hangingPunct="0">
              <a:spcBef>
                <a:spcPct val="50000"/>
              </a:spcBef>
            </a:pPr>
            <a:r>
              <a:rPr lang="en-US" sz="1000" b="1"/>
              <a:t>S1:P1:x</a:t>
            </a:r>
          </a:p>
          <a:p>
            <a:pPr algn="r" eaLnBrk="0" hangingPunct="0">
              <a:spcBef>
                <a:spcPct val="50000"/>
              </a:spcBef>
            </a:pPr>
            <a:r>
              <a:rPr lang="en-US" sz="1000" b="1"/>
              <a:t>S1:P1:y</a:t>
            </a:r>
          </a:p>
          <a:p>
            <a:pPr algn="r" eaLnBrk="0" hangingPunct="0">
              <a:spcBef>
                <a:spcPct val="50000"/>
              </a:spcBef>
            </a:pPr>
            <a:endParaRPr lang="en-US" sz="1600" b="1"/>
          </a:p>
          <a:p>
            <a:pPr algn="r" eaLnBrk="0" hangingPunct="0">
              <a:spcBef>
                <a:spcPct val="50000"/>
              </a:spcBef>
            </a:pPr>
            <a:r>
              <a:rPr lang="en-US" sz="1000" b="1"/>
              <a:t>S1:G1:vacuum</a:t>
            </a:r>
          </a:p>
        </p:txBody>
      </p:sp>
      <p:sp>
        <p:nvSpPr>
          <p:cNvPr id="31" name="Line 27"/>
          <p:cNvSpPr>
            <a:spLocks noChangeShapeType="1"/>
          </p:cNvSpPr>
          <p:nvPr/>
        </p:nvSpPr>
        <p:spPr bwMode="auto">
          <a:xfrm>
            <a:off x="317500" y="3109913"/>
            <a:ext cx="8367713"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32" name="Line 28"/>
          <p:cNvSpPr>
            <a:spLocks noChangeShapeType="1"/>
          </p:cNvSpPr>
          <p:nvPr/>
        </p:nvSpPr>
        <p:spPr bwMode="auto">
          <a:xfrm>
            <a:off x="1476375" y="3130550"/>
            <a:ext cx="0" cy="1793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33" name="Picture 30" descr="Prob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375" y="1295400"/>
            <a:ext cx="1673225" cy="1290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 name="Rectangle 31"/>
          <p:cNvSpPr>
            <a:spLocks noChangeArrowheads="1"/>
          </p:cNvSpPr>
          <p:nvPr/>
        </p:nvSpPr>
        <p:spPr bwMode="auto">
          <a:xfrm>
            <a:off x="2835275" y="2484438"/>
            <a:ext cx="1446213" cy="227012"/>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5" name="Rectangle 32"/>
          <p:cNvSpPr>
            <a:spLocks noChangeArrowheads="1"/>
          </p:cNvSpPr>
          <p:nvPr/>
        </p:nvSpPr>
        <p:spPr bwMode="auto">
          <a:xfrm>
            <a:off x="5292725" y="1989138"/>
            <a:ext cx="1446213" cy="227012"/>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6" name="Rectangle 33"/>
          <p:cNvSpPr>
            <a:spLocks noChangeArrowheads="1"/>
          </p:cNvSpPr>
          <p:nvPr/>
        </p:nvSpPr>
        <p:spPr bwMode="auto">
          <a:xfrm>
            <a:off x="7173913" y="2584450"/>
            <a:ext cx="1446212" cy="227013"/>
          </a:xfrm>
          <a:prstGeom prst="rect">
            <a:avLst/>
          </a:prstGeom>
          <a:solidFill>
            <a:srgbClr val="C0C0C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7" name="Line 38"/>
          <p:cNvSpPr>
            <a:spLocks noChangeShapeType="1"/>
          </p:cNvSpPr>
          <p:nvPr/>
        </p:nvSpPr>
        <p:spPr bwMode="auto">
          <a:xfrm>
            <a:off x="7905750" y="2806700"/>
            <a:ext cx="0" cy="28575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38" name="Text Box 39"/>
          <p:cNvSpPr txBox="1">
            <a:spLocks noChangeArrowheads="1"/>
          </p:cNvSpPr>
          <p:nvPr/>
        </p:nvSpPr>
        <p:spPr bwMode="auto">
          <a:xfrm>
            <a:off x="2411413" y="3068638"/>
            <a:ext cx="3790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accent2"/>
                </a:solidFill>
                <a:miter lim="800000"/>
                <a:headEnd/>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1800"/>
              <a:t>Network (Channel Access Protocol)</a:t>
            </a:r>
          </a:p>
        </p:txBody>
      </p:sp>
      <p:sp>
        <p:nvSpPr>
          <p:cNvPr id="39" name="Text Box 40"/>
          <p:cNvSpPr txBox="1">
            <a:spLocks noChangeArrowheads="1"/>
          </p:cNvSpPr>
          <p:nvPr/>
        </p:nvSpPr>
        <p:spPr bwMode="auto">
          <a:xfrm>
            <a:off x="7000875" y="5535613"/>
            <a:ext cx="1338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accent2"/>
                </a:solidFill>
                <a:miter lim="800000"/>
                <a:headEnd/>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400"/>
              <a:t>Machine</a:t>
            </a:r>
          </a:p>
        </p:txBody>
      </p:sp>
      <p:sp>
        <p:nvSpPr>
          <p:cNvPr id="41" name="Text Box 41"/>
          <p:cNvSpPr txBox="1">
            <a:spLocks noChangeArrowheads="1"/>
          </p:cNvSpPr>
          <p:nvPr/>
        </p:nvSpPr>
        <p:spPr bwMode="auto">
          <a:xfrm>
            <a:off x="468313" y="2611438"/>
            <a:ext cx="1387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accent2"/>
                </a:solidFill>
                <a:miter lim="800000"/>
                <a:headEnd/>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400"/>
              <a:t>Operator</a:t>
            </a:r>
          </a:p>
        </p:txBody>
      </p:sp>
      <p:pic>
        <p:nvPicPr>
          <p:cNvPr id="43" name="Picture 42"/>
          <p:cNvPicPr>
            <a:picLocks noChangeAspect="1"/>
          </p:cNvPicPr>
          <p:nvPr/>
        </p:nvPicPr>
        <p:blipFill>
          <a:blip r:embed="rId6"/>
          <a:stretch>
            <a:fillRect/>
          </a:stretch>
        </p:blipFill>
        <p:spPr>
          <a:xfrm>
            <a:off x="348934" y="1357809"/>
            <a:ext cx="2062479" cy="1309191"/>
          </a:xfrm>
          <a:prstGeom prst="rect">
            <a:avLst/>
          </a:prstGeom>
        </p:spPr>
      </p:pic>
    </p:spTree>
    <p:extLst>
      <p:ext uri="{BB962C8B-B14F-4D97-AF65-F5344CB8AC3E}">
        <p14:creationId xmlns:p14="http://schemas.microsoft.com/office/powerpoint/2010/main" val="283950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20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0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20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0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20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20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0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20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20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20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20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20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20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2000"/>
                                        <p:tgtEl>
                                          <p:spTgt spid="34"/>
                                        </p:tgtEl>
                                      </p:cBhvr>
                                    </p:animEffect>
                                  </p:childTnLst>
                                </p:cTn>
                              </p:par>
                              <p:par>
                                <p:cTn id="83" presetID="10"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2000"/>
                                        <p:tgtEl>
                                          <p:spTgt spid="13"/>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2000"/>
                                        <p:tgtEl>
                                          <p:spTgt spid="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2000"/>
                                        <p:tgtEl>
                                          <p:spTgt spid="35"/>
                                        </p:tgtEl>
                                      </p:cBhvr>
                                    </p:animEffect>
                                  </p:childTnLst>
                                </p:cTn>
                              </p:par>
                              <p:par>
                                <p:cTn id="96" presetID="10" presetClass="entr" presetSubtype="0" fill="hold" nodeType="with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2000"/>
                                        <p:tgtEl>
                                          <p:spTgt spid="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2000"/>
                                        <p:tgtEl>
                                          <p:spTgt spid="3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2000"/>
                                        <p:tgtEl>
                                          <p:spTgt spid="36"/>
                                        </p:tgtEl>
                                      </p:cBhvr>
                                    </p:animEffect>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animBg="1"/>
      <p:bldP spid="32" grpId="0" animBg="1"/>
      <p:bldP spid="34" grpId="0" animBg="1"/>
      <p:bldP spid="35" grpId="0" animBg="1"/>
      <p:bldP spid="36" grpId="0" animBg="1"/>
      <p:bldP spid="37" grpId="0"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lang="en-US" altLang="ja-JP"/>
              <a:t>Channel Access Commands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12</a:t>
            </a:fld>
            <a:endParaRPr lang="en-US"/>
          </a:p>
        </p:txBody>
      </p:sp>
      <p:sp>
        <p:nvSpPr>
          <p:cNvPr id="37" name="Rectangle 5"/>
          <p:cNvSpPr>
            <a:spLocks noChangeArrowheads="1"/>
          </p:cNvSpPr>
          <p:nvPr/>
        </p:nvSpPr>
        <p:spPr bwMode="auto">
          <a:xfrm>
            <a:off x="352425" y="3762375"/>
            <a:ext cx="1666875" cy="2352675"/>
          </a:xfrm>
          <a:prstGeom prst="rect">
            <a:avLst/>
          </a:prstGeom>
          <a:solidFill>
            <a:srgbClr val="CCFF99"/>
          </a:solidFill>
          <a:ln w="12700">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8" name="Rectangle 6"/>
          <p:cNvSpPr>
            <a:spLocks noChangeArrowheads="1"/>
          </p:cNvSpPr>
          <p:nvPr/>
        </p:nvSpPr>
        <p:spPr bwMode="auto">
          <a:xfrm>
            <a:off x="352425" y="3524250"/>
            <a:ext cx="1666875" cy="238125"/>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9" name="Rectangle 7"/>
          <p:cNvSpPr>
            <a:spLocks noChangeArrowheads="1"/>
          </p:cNvSpPr>
          <p:nvPr/>
        </p:nvSpPr>
        <p:spPr bwMode="auto">
          <a:xfrm>
            <a:off x="304800" y="3852863"/>
            <a:ext cx="17907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rPr>
              <a:t>Process Variables:</a:t>
            </a:r>
          </a:p>
        </p:txBody>
      </p:sp>
      <p:sp>
        <p:nvSpPr>
          <p:cNvPr id="40" name="Rectangle 8"/>
          <p:cNvSpPr>
            <a:spLocks noChangeArrowheads="1"/>
          </p:cNvSpPr>
          <p:nvPr/>
        </p:nvSpPr>
        <p:spPr bwMode="auto">
          <a:xfrm>
            <a:off x="352425" y="3521075"/>
            <a:ext cx="1676400" cy="244475"/>
          </a:xfrm>
          <a:prstGeom prst="rect">
            <a:avLst/>
          </a:prstGeom>
          <a:noFill/>
          <a:ln>
            <a:noFill/>
          </a:ln>
          <a:effectLst/>
          <a:extLst>
            <a:ext uri="{909E8E84-426E-40dd-AFC4-6F175D3DCCD1}">
              <a14:hiddenFill xmlns:a14="http://schemas.microsoft.com/office/drawing/2010/main" xmlns="">
                <a:solidFill>
                  <a:srgbClr val="C0C0C0"/>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Channel Access Server</a:t>
            </a:r>
          </a:p>
        </p:txBody>
      </p:sp>
      <p:sp>
        <p:nvSpPr>
          <p:cNvPr id="41" name="Rectangle 9"/>
          <p:cNvSpPr>
            <a:spLocks noChangeArrowheads="1"/>
          </p:cNvSpPr>
          <p:nvPr/>
        </p:nvSpPr>
        <p:spPr bwMode="auto">
          <a:xfrm>
            <a:off x="485775" y="4308475"/>
            <a:ext cx="1495425" cy="1663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S1A:H1:CurrentAO</a:t>
            </a:r>
          </a:p>
          <a:p>
            <a:pPr marL="0" marR="0" lvl="0" indent="0" algn="r" defTabSz="914400" eaLnBrk="0" fontAlgn="auto" latinLnBrk="0" hangingPunct="0">
              <a:lnSpc>
                <a:spcPct val="100000"/>
              </a:lnSpc>
              <a:spcBef>
                <a:spcPct val="5000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endParaRP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S1:P1:x</a:t>
            </a: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S1:P1:y</a:t>
            </a:r>
          </a:p>
          <a:p>
            <a:pPr marL="0" marR="0" lvl="0" indent="0" algn="r" defTabSz="914400" eaLnBrk="0" fontAlgn="auto" latinLnBrk="0" hangingPunct="0">
              <a:lnSpc>
                <a:spcPct val="100000"/>
              </a:lnSpc>
              <a:spcBef>
                <a:spcPct val="5000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endParaRP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S1:G1:vacuum</a:t>
            </a:r>
          </a:p>
        </p:txBody>
      </p:sp>
      <p:pic>
        <p:nvPicPr>
          <p:cNvPr id="42" name="Picture 10" descr="Pr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25538"/>
            <a:ext cx="1673225" cy="1290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 name="Rectangle 11"/>
          <p:cNvSpPr>
            <a:spLocks noChangeArrowheads="1"/>
          </p:cNvSpPr>
          <p:nvPr/>
        </p:nvSpPr>
        <p:spPr bwMode="auto">
          <a:xfrm>
            <a:off x="487363" y="2374900"/>
            <a:ext cx="1446212" cy="227013"/>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Channel Access Client</a:t>
            </a:r>
          </a:p>
        </p:txBody>
      </p:sp>
      <p:sp>
        <p:nvSpPr>
          <p:cNvPr id="44" name="Line 12"/>
          <p:cNvSpPr>
            <a:spLocks noChangeShapeType="1"/>
          </p:cNvSpPr>
          <p:nvPr/>
        </p:nvSpPr>
        <p:spPr bwMode="auto">
          <a:xfrm>
            <a:off x="314325" y="3062288"/>
            <a:ext cx="8443913" cy="0"/>
          </a:xfrm>
          <a:prstGeom prst="line">
            <a:avLst/>
          </a:prstGeom>
          <a:noFill/>
          <a:ln w="38100">
            <a:solidFill>
              <a:srgbClr val="000000"/>
            </a:solidFill>
            <a:prstDash val="dash"/>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Line 13"/>
          <p:cNvSpPr>
            <a:spLocks noChangeShapeType="1"/>
          </p:cNvSpPr>
          <p:nvPr/>
        </p:nvSpPr>
        <p:spPr bwMode="auto">
          <a:xfrm>
            <a:off x="755650" y="2565400"/>
            <a:ext cx="0" cy="985838"/>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AutoShape 14"/>
          <p:cNvSpPr>
            <a:spLocks noChangeArrowheads="1"/>
          </p:cNvSpPr>
          <p:nvPr/>
        </p:nvSpPr>
        <p:spPr bwMode="auto">
          <a:xfrm>
            <a:off x="2124075" y="2205038"/>
            <a:ext cx="1871663" cy="611187"/>
          </a:xfrm>
          <a:prstGeom prst="wedgeRectCallout">
            <a:avLst>
              <a:gd name="adj1" fmla="val -9458"/>
              <a:gd name="adj2" fmla="val 85324"/>
            </a:avLst>
          </a:prstGeom>
          <a:noFill/>
          <a:ln w="38100">
            <a:solidFill>
              <a:srgbClr val="333399"/>
            </a:solidFill>
            <a:miter lim="800000"/>
            <a:headEnd/>
            <a:tailEnd/>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Who has a PV named “S1A:H1:CurrentAO”?</a:t>
            </a:r>
          </a:p>
        </p:txBody>
      </p:sp>
      <p:sp>
        <p:nvSpPr>
          <p:cNvPr id="47" name="AutoShape 15"/>
          <p:cNvSpPr>
            <a:spLocks noChangeArrowheads="1"/>
          </p:cNvSpPr>
          <p:nvPr/>
        </p:nvSpPr>
        <p:spPr bwMode="auto">
          <a:xfrm>
            <a:off x="2555875" y="3357563"/>
            <a:ext cx="915988" cy="323850"/>
          </a:xfrm>
          <a:prstGeom prst="wedgeRectCallout">
            <a:avLst>
              <a:gd name="adj1" fmla="val 33884"/>
              <a:gd name="adj2" fmla="val -143630"/>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 do.</a:t>
            </a:r>
          </a:p>
        </p:txBody>
      </p:sp>
      <p:sp>
        <p:nvSpPr>
          <p:cNvPr id="48" name="AutoShape 16"/>
          <p:cNvSpPr>
            <a:spLocks noChangeArrowheads="1"/>
          </p:cNvSpPr>
          <p:nvPr/>
        </p:nvSpPr>
        <p:spPr bwMode="auto">
          <a:xfrm>
            <a:off x="4067175" y="2205038"/>
            <a:ext cx="1114425" cy="466725"/>
          </a:xfrm>
          <a:prstGeom prst="wedgeRectCallout">
            <a:avLst>
              <a:gd name="adj1" fmla="val -46296"/>
              <a:gd name="adj2" fmla="val 120407"/>
            </a:avLst>
          </a:prstGeom>
          <a:noFill/>
          <a:ln w="38100">
            <a:solidFill>
              <a:srgbClr val="333399"/>
            </a:solidFill>
            <a:miter lim="800000"/>
            <a:headEnd/>
            <a:tailEnd/>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What is its value?</a:t>
            </a:r>
          </a:p>
        </p:txBody>
      </p:sp>
      <p:sp>
        <p:nvSpPr>
          <p:cNvPr id="49" name="AutoShape 17"/>
          <p:cNvSpPr>
            <a:spLocks noChangeArrowheads="1"/>
          </p:cNvSpPr>
          <p:nvPr/>
        </p:nvSpPr>
        <p:spPr bwMode="auto">
          <a:xfrm>
            <a:off x="4067175" y="3357563"/>
            <a:ext cx="723900" cy="495300"/>
          </a:xfrm>
          <a:prstGeom prst="wedgeRectCallout">
            <a:avLst>
              <a:gd name="adj1" fmla="val -2194"/>
              <a:gd name="adj2" fmla="val -110255"/>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25.5 AMPS</a:t>
            </a:r>
          </a:p>
        </p:txBody>
      </p:sp>
      <p:sp>
        <p:nvSpPr>
          <p:cNvPr id="50" name="AutoShape 18"/>
          <p:cNvSpPr>
            <a:spLocks noChangeArrowheads="1"/>
          </p:cNvSpPr>
          <p:nvPr/>
        </p:nvSpPr>
        <p:spPr bwMode="auto">
          <a:xfrm>
            <a:off x="5292725" y="1989138"/>
            <a:ext cx="971550" cy="792162"/>
          </a:xfrm>
          <a:prstGeom prst="wedgeRectCallout">
            <a:avLst>
              <a:gd name="adj1" fmla="val -56046"/>
              <a:gd name="adj2" fmla="val 79060"/>
            </a:avLst>
          </a:prstGeom>
          <a:noFill/>
          <a:ln w="38100">
            <a:solidFill>
              <a:srgbClr val="333399"/>
            </a:solidFill>
            <a:miter lim="800000"/>
            <a:headEnd/>
            <a:tailEnd/>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Change its value to 30.5</a:t>
            </a:r>
          </a:p>
        </p:txBody>
      </p:sp>
      <p:sp>
        <p:nvSpPr>
          <p:cNvPr id="51" name="Rectangle 19"/>
          <p:cNvSpPr>
            <a:spLocks noChangeArrowheads="1"/>
          </p:cNvSpPr>
          <p:nvPr/>
        </p:nvSpPr>
        <p:spPr bwMode="auto">
          <a:xfrm>
            <a:off x="2124075" y="1196975"/>
            <a:ext cx="1781175" cy="835025"/>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“connection request” or “search request”</a:t>
            </a:r>
          </a:p>
        </p:txBody>
      </p:sp>
      <p:sp>
        <p:nvSpPr>
          <p:cNvPr id="52" name="AutoShape 20"/>
          <p:cNvSpPr>
            <a:spLocks noChangeArrowheads="1"/>
          </p:cNvSpPr>
          <p:nvPr/>
        </p:nvSpPr>
        <p:spPr bwMode="auto">
          <a:xfrm>
            <a:off x="5076825" y="3357563"/>
            <a:ext cx="1079500" cy="576262"/>
          </a:xfrm>
          <a:prstGeom prst="wedgeRectCallout">
            <a:avLst>
              <a:gd name="adj1" fmla="val -15440"/>
              <a:gd name="adj2" fmla="val -102343"/>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OK, it is now 30.5</a:t>
            </a:r>
          </a:p>
        </p:txBody>
      </p:sp>
      <p:sp>
        <p:nvSpPr>
          <p:cNvPr id="53" name="AutoShape 21"/>
          <p:cNvSpPr>
            <a:spLocks noChangeArrowheads="1"/>
          </p:cNvSpPr>
          <p:nvPr/>
        </p:nvSpPr>
        <p:spPr bwMode="auto">
          <a:xfrm>
            <a:off x="4932363" y="4652963"/>
            <a:ext cx="1511300" cy="771525"/>
          </a:xfrm>
          <a:prstGeom prst="wedgeRectCallout">
            <a:avLst>
              <a:gd name="adj1" fmla="val -35926"/>
              <a:gd name="adj2" fmla="val -37241"/>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30.5 is too high. It is now set to the maximum value of 27.5.</a:t>
            </a:r>
          </a:p>
        </p:txBody>
      </p:sp>
      <p:sp>
        <p:nvSpPr>
          <p:cNvPr id="54" name="AutoShape 22"/>
          <p:cNvSpPr>
            <a:spLocks noChangeArrowheads="1"/>
          </p:cNvSpPr>
          <p:nvPr/>
        </p:nvSpPr>
        <p:spPr bwMode="auto">
          <a:xfrm>
            <a:off x="4932363" y="5445125"/>
            <a:ext cx="1511300" cy="628650"/>
          </a:xfrm>
          <a:prstGeom prst="wedgeRectCallout">
            <a:avLst>
              <a:gd name="adj1" fmla="val -42019"/>
              <a:gd name="adj2" fmla="val -31565"/>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You are not authorized to change this value</a:t>
            </a:r>
          </a:p>
        </p:txBody>
      </p:sp>
      <p:sp>
        <p:nvSpPr>
          <p:cNvPr id="55" name="AutoShape 23"/>
          <p:cNvSpPr>
            <a:spLocks noChangeArrowheads="1"/>
          </p:cNvSpPr>
          <p:nvPr/>
        </p:nvSpPr>
        <p:spPr bwMode="auto">
          <a:xfrm>
            <a:off x="6659563" y="1989138"/>
            <a:ext cx="2043112" cy="534987"/>
          </a:xfrm>
          <a:prstGeom prst="wedgeRectCallout">
            <a:avLst>
              <a:gd name="adj1" fmla="val -54273"/>
              <a:gd name="adj2" fmla="val 139019"/>
            </a:avLst>
          </a:prstGeom>
          <a:noFill/>
          <a:ln w="38100">
            <a:solidFill>
              <a:srgbClr val="333399"/>
            </a:solidFill>
            <a:miter lim="800000"/>
            <a:headEnd/>
            <a:tailEnd/>
          </a:ln>
          <a:effectLst/>
          <a:extLst>
            <a:ext uri="{909E8E84-426E-40dd-AFC4-6F175D3DCCD1}">
              <a14:hiddenFill xmlns:a14="http://schemas.microsoft.com/office/drawing/2010/main" xmlns="">
                <a:solidFill>
                  <a:schemeClr va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Notify me when the value changes</a:t>
            </a:r>
          </a:p>
        </p:txBody>
      </p:sp>
      <p:sp>
        <p:nvSpPr>
          <p:cNvPr id="56" name="AutoShape 24"/>
          <p:cNvSpPr>
            <a:spLocks noChangeArrowheads="1"/>
          </p:cNvSpPr>
          <p:nvPr/>
        </p:nvSpPr>
        <p:spPr bwMode="auto">
          <a:xfrm>
            <a:off x="6443663" y="3357563"/>
            <a:ext cx="769937" cy="792162"/>
          </a:xfrm>
          <a:prstGeom prst="wedgeRectCallout">
            <a:avLst>
              <a:gd name="adj1" fmla="val -6907"/>
              <a:gd name="adj2" fmla="val -85269"/>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20.5 AMPS</a:t>
            </a:r>
          </a:p>
        </p:txBody>
      </p:sp>
      <p:sp>
        <p:nvSpPr>
          <p:cNvPr id="57" name="AutoShape 25"/>
          <p:cNvSpPr>
            <a:spLocks noChangeArrowheads="1"/>
          </p:cNvSpPr>
          <p:nvPr/>
        </p:nvSpPr>
        <p:spPr bwMode="auto">
          <a:xfrm>
            <a:off x="7235825" y="3357563"/>
            <a:ext cx="638175" cy="800100"/>
          </a:xfrm>
          <a:prstGeom prst="wedgeRectCallout">
            <a:avLst>
              <a:gd name="adj1" fmla="val -43282"/>
              <a:gd name="adj2" fmla="val -86269"/>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10.5 AMPS</a:t>
            </a:r>
          </a:p>
        </p:txBody>
      </p:sp>
      <p:sp>
        <p:nvSpPr>
          <p:cNvPr id="58" name="AutoShape 26"/>
          <p:cNvSpPr>
            <a:spLocks noChangeArrowheads="1"/>
          </p:cNvSpPr>
          <p:nvPr/>
        </p:nvSpPr>
        <p:spPr bwMode="auto">
          <a:xfrm>
            <a:off x="7956550" y="3357563"/>
            <a:ext cx="782638" cy="800100"/>
          </a:xfrm>
          <a:prstGeom prst="wedgeRectCallout">
            <a:avLst>
              <a:gd name="adj1" fmla="val -7606"/>
              <a:gd name="adj2" fmla="val -90162"/>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0.0023 AMPS</a:t>
            </a:r>
          </a:p>
        </p:txBody>
      </p:sp>
      <p:sp>
        <p:nvSpPr>
          <p:cNvPr id="59" name="Rectangle 27"/>
          <p:cNvSpPr>
            <a:spLocks noChangeArrowheads="1"/>
          </p:cNvSpPr>
          <p:nvPr/>
        </p:nvSpPr>
        <p:spPr bwMode="auto">
          <a:xfrm>
            <a:off x="5219700" y="1196975"/>
            <a:ext cx="1046163" cy="639763"/>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“put” 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“caput”</a:t>
            </a:r>
          </a:p>
        </p:txBody>
      </p:sp>
      <p:sp>
        <p:nvSpPr>
          <p:cNvPr id="60" name="Rectangle 28"/>
          <p:cNvSpPr>
            <a:spLocks noChangeArrowheads="1"/>
          </p:cNvSpPr>
          <p:nvPr/>
        </p:nvSpPr>
        <p:spPr bwMode="auto">
          <a:xfrm>
            <a:off x="4067175" y="1196975"/>
            <a:ext cx="936625" cy="933450"/>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“get”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“caget”</a:t>
            </a:r>
          </a:p>
        </p:txBody>
      </p:sp>
      <p:sp>
        <p:nvSpPr>
          <p:cNvPr id="61" name="Rectangle 29"/>
          <p:cNvSpPr>
            <a:spLocks noChangeArrowheads="1"/>
          </p:cNvSpPr>
          <p:nvPr/>
        </p:nvSpPr>
        <p:spPr bwMode="auto">
          <a:xfrm>
            <a:off x="6443663" y="1196975"/>
            <a:ext cx="2016125" cy="346075"/>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“set a monitor”</a:t>
            </a:r>
          </a:p>
        </p:txBody>
      </p:sp>
      <p:sp>
        <p:nvSpPr>
          <p:cNvPr id="62" name="Rectangle 30"/>
          <p:cNvSpPr>
            <a:spLocks noChangeArrowheads="1"/>
          </p:cNvSpPr>
          <p:nvPr/>
        </p:nvSpPr>
        <p:spPr bwMode="auto">
          <a:xfrm>
            <a:off x="6588125" y="4652963"/>
            <a:ext cx="1885950" cy="933450"/>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“post an event”</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“post a monitor”</a:t>
            </a:r>
          </a:p>
        </p:txBody>
      </p:sp>
      <p:sp>
        <p:nvSpPr>
          <p:cNvPr id="63" name="Rectangle 31"/>
          <p:cNvSpPr>
            <a:spLocks noChangeArrowheads="1"/>
          </p:cNvSpPr>
          <p:nvPr/>
        </p:nvSpPr>
        <p:spPr bwMode="auto">
          <a:xfrm>
            <a:off x="4859338" y="4005263"/>
            <a:ext cx="1441450" cy="590550"/>
          </a:xfrm>
          <a:prstGeom prst="rect">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“put complete”</a:t>
            </a:r>
          </a:p>
        </p:txBody>
      </p:sp>
      <p:sp>
        <p:nvSpPr>
          <p:cNvPr id="64" name="Rectangle 32"/>
          <p:cNvSpPr>
            <a:spLocks noChangeArrowheads="1"/>
          </p:cNvSpPr>
          <p:nvPr/>
        </p:nvSpPr>
        <p:spPr bwMode="auto">
          <a:xfrm>
            <a:off x="4446588" y="4808538"/>
            <a:ext cx="485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342900" marR="0" lvl="0" indent="-342900" algn="ctr"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or</a:t>
            </a:r>
          </a:p>
        </p:txBody>
      </p:sp>
      <p:sp>
        <p:nvSpPr>
          <p:cNvPr id="65" name="Rectangle 33"/>
          <p:cNvSpPr>
            <a:spLocks noChangeArrowheads="1"/>
          </p:cNvSpPr>
          <p:nvPr/>
        </p:nvSpPr>
        <p:spPr bwMode="auto">
          <a:xfrm>
            <a:off x="4446588" y="5665788"/>
            <a:ext cx="485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342900" marR="0" lvl="0" indent="-342900" algn="ctr"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or</a:t>
            </a:r>
          </a:p>
        </p:txBody>
      </p:sp>
      <p:sp>
        <p:nvSpPr>
          <p:cNvPr id="66" name="Rectangle 34"/>
          <p:cNvSpPr>
            <a:spLocks noChangeArrowheads="1"/>
          </p:cNvSpPr>
          <p:nvPr/>
        </p:nvSpPr>
        <p:spPr bwMode="auto">
          <a:xfrm>
            <a:off x="755650" y="3141663"/>
            <a:ext cx="1512888" cy="39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rPr>
              <a:t>CA Server</a:t>
            </a:r>
          </a:p>
        </p:txBody>
      </p:sp>
      <p:sp>
        <p:nvSpPr>
          <p:cNvPr id="67" name="Rectangle 35"/>
          <p:cNvSpPr>
            <a:spLocks noChangeArrowheads="1"/>
          </p:cNvSpPr>
          <p:nvPr/>
        </p:nvSpPr>
        <p:spPr bwMode="auto">
          <a:xfrm>
            <a:off x="755650" y="2636838"/>
            <a:ext cx="1377950" cy="447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rPr>
              <a:t>CA Client</a:t>
            </a:r>
          </a:p>
        </p:txBody>
      </p:sp>
    </p:spTree>
    <p:extLst>
      <p:ext uri="{BB962C8B-B14F-4D97-AF65-F5344CB8AC3E}">
        <p14:creationId xmlns:p14="http://schemas.microsoft.com/office/powerpoint/2010/main" val="18816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down)">
                                      <p:cBhvr>
                                        <p:cTn id="32" dur="10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down)">
                                      <p:cBhvr>
                                        <p:cTn id="47" dur="500"/>
                                        <p:tgtEl>
                                          <p:spTgt spid="5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down)">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10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10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000"/>
                                        <p:tgtEl>
                                          <p:spTgt spid="5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1000"/>
                                        <p:tgtEl>
                                          <p:spTgt spid="5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10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10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down)">
                                      <p:cBhvr>
                                        <p:cTn id="91" dur="500"/>
                                        <p:tgtEl>
                                          <p:spTgt spid="6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wipe(down)">
                                      <p:cBhvr>
                                        <p:cTn id="9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IOC means: </a:t>
            </a:r>
            <a:r>
              <a:rPr lang="en-US" altLang="ja-JP" b="1" u="sng" dirty="0">
                <a:solidFill>
                  <a:srgbClr val="FF0000"/>
                </a:solidFill>
              </a:rPr>
              <a:t>I</a:t>
            </a:r>
            <a:r>
              <a:rPr lang="en-US" altLang="ja-JP" dirty="0"/>
              <a:t>nput </a:t>
            </a:r>
            <a:r>
              <a:rPr lang="en-US" altLang="ja-JP" b="1" u="sng" dirty="0">
                <a:solidFill>
                  <a:srgbClr val="FF0000"/>
                </a:solidFill>
              </a:rPr>
              <a:t>O</a:t>
            </a:r>
            <a:r>
              <a:rPr lang="en-US" altLang="ja-JP" dirty="0"/>
              <a:t>utput </a:t>
            </a:r>
            <a:r>
              <a:rPr lang="en-US" altLang="ja-JP" b="1" u="sng" dirty="0">
                <a:solidFill>
                  <a:srgbClr val="FF0000"/>
                </a:solidFill>
              </a:rPr>
              <a:t>C</a:t>
            </a:r>
            <a:r>
              <a:rPr lang="en-US" altLang="ja-JP" dirty="0"/>
              <a:t>ontroller</a:t>
            </a:r>
          </a:p>
          <a:p>
            <a:pPr lvl="1"/>
            <a:r>
              <a:rPr lang="en-US" altLang="ja-JP" dirty="0"/>
              <a:t>A special CA Server and CA Client (IOCs can “talk” to each other)</a:t>
            </a:r>
          </a:p>
          <a:p>
            <a:pPr lvl="1"/>
            <a:r>
              <a:rPr lang="en-US" altLang="ja-JP" dirty="0"/>
              <a:t>A computer running the “IOC Core” program (at least once)</a:t>
            </a:r>
          </a:p>
          <a:p>
            <a:pPr lvl="1"/>
            <a:r>
              <a:rPr lang="en-US" altLang="ja-JP" dirty="0"/>
              <a:t>This computer may be:</a:t>
            </a:r>
          </a:p>
          <a:p>
            <a:pPr lvl="2"/>
            <a:r>
              <a:rPr lang="en-US" altLang="ja-JP" dirty="0"/>
              <a:t>VME, </a:t>
            </a:r>
            <a:r>
              <a:rPr lang="en-US" altLang="ja-JP" dirty="0" err="1"/>
              <a:t>cPCI</a:t>
            </a:r>
            <a:r>
              <a:rPr lang="en-US" altLang="ja-JP" dirty="0"/>
              <a:t>, </a:t>
            </a:r>
            <a:r>
              <a:rPr lang="en-US" altLang="ja-JP" dirty="0" err="1"/>
              <a:t>uTCA</a:t>
            </a:r>
            <a:r>
              <a:rPr lang="en-US" altLang="ja-JP" dirty="0"/>
              <a:t>, PC laptop, PC workstation, FPGA, ARM</a:t>
            </a:r>
          </a:p>
          <a:p>
            <a:pPr lvl="2"/>
            <a:r>
              <a:rPr lang="en-US" altLang="ja-JP" dirty="0"/>
              <a:t>Running operating system:</a:t>
            </a:r>
          </a:p>
          <a:p>
            <a:pPr lvl="3"/>
            <a:r>
              <a:rPr lang="en-US" altLang="ja-JP" dirty="0" err="1"/>
              <a:t>vxWorks</a:t>
            </a:r>
            <a:r>
              <a:rPr lang="en-US" altLang="ja-JP" dirty="0"/>
              <a:t>, RTEMS, Linux, Windows, OSX, Unix, Soft BLADE</a:t>
            </a:r>
          </a:p>
          <a:p>
            <a:r>
              <a:rPr lang="en-US" altLang="ja-JP" dirty="0"/>
              <a:t>An IOC normally is connected to input and/or output hardware (otherwise called </a:t>
            </a:r>
            <a:r>
              <a:rPr lang="en-US" altLang="ja-JP" dirty="0" err="1"/>
              <a:t>softIOC</a:t>
            </a:r>
            <a:r>
              <a:rPr lang="en-US" altLang="ja-JP" dirty="0"/>
              <a:t>)</a:t>
            </a:r>
          </a:p>
          <a:p>
            <a:r>
              <a:rPr lang="en-US" altLang="ja-JP" dirty="0"/>
              <a:t>An IOC runs a record database, which defines what this IOC is doing</a:t>
            </a:r>
          </a:p>
          <a:p>
            <a:r>
              <a:rPr lang="en-US" altLang="ja-JP" dirty="0"/>
              <a:t>One IOC != One Computer</a:t>
            </a:r>
          </a:p>
          <a:p>
            <a:pPr lvl="1"/>
            <a:r>
              <a:rPr lang="en-US" altLang="ja-JP" dirty="0"/>
              <a:t>An IOC is one OS process running on a computer</a:t>
            </a:r>
          </a:p>
          <a:p>
            <a:pPr lvl="1"/>
            <a:r>
              <a:rPr lang="en-US" altLang="ja-JP" dirty="0"/>
              <a:t>On single task OS, one IOC == one computer</a:t>
            </a:r>
          </a:p>
          <a:p>
            <a:pPr lvl="1"/>
            <a:r>
              <a:rPr lang="en-US" altLang="ja-JP" dirty="0"/>
              <a:t>An computer could run more than one IOC process</a:t>
            </a:r>
          </a:p>
          <a:p>
            <a:pPr lvl="2"/>
            <a:r>
              <a:rPr lang="en-US" altLang="ja-JP" dirty="0"/>
              <a:t>Linux, Windows, OSX, and so on</a:t>
            </a:r>
          </a:p>
        </p:txBody>
      </p:sp>
      <p:sp>
        <p:nvSpPr>
          <p:cNvPr id="3" name="Title 2"/>
          <p:cNvSpPr>
            <a:spLocks noGrp="1"/>
          </p:cNvSpPr>
          <p:nvPr>
            <p:ph type="title"/>
          </p:nvPr>
        </p:nvSpPr>
        <p:spPr/>
        <p:txBody>
          <a:bodyPr/>
          <a:lstStyle/>
          <a:p>
            <a:r>
              <a:rPr lang="en-US" altLang="ja-JP"/>
              <a:t>What is an IOC?</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13</a:t>
            </a:fld>
            <a:endParaRPr lang="en-US"/>
          </a:p>
        </p:txBody>
      </p:sp>
    </p:spTree>
    <p:extLst>
      <p:ext uri="{BB962C8B-B14F-4D97-AF65-F5344CB8AC3E}">
        <p14:creationId xmlns:p14="http://schemas.microsoft.com/office/powerpoint/2010/main" val="34589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blinds(horizontal)">
                                      <p:cBhvr>
                                        <p:cTn id="7" dur="500"/>
                                        <p:tgtEl>
                                          <p:spTgt spid="2">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8" end="8"/>
                                            </p:txEl>
                                          </p:spTgt>
                                        </p:tgtEl>
                                        <p:attrNameLst>
                                          <p:attrName>style.visibility</p:attrName>
                                        </p:attrNameLst>
                                      </p:cBhvr>
                                      <p:to>
                                        <p:strVal val="visible"/>
                                      </p:to>
                                    </p:set>
                                    <p:animEffect transition="in" filter="blinds(horizontal)">
                                      <p:cBhvr>
                                        <p:cTn id="12" dur="500"/>
                                        <p:tgtEl>
                                          <p:spTgt spid="2">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blinds(horizontal)">
                                      <p:cBhvr>
                                        <p:cTn id="17" dur="500"/>
                                        <p:tgtEl>
                                          <p:spTgt spid="2">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10" end="10"/>
                                            </p:txEl>
                                          </p:spTgt>
                                        </p:tgtEl>
                                        <p:attrNameLst>
                                          <p:attrName>style.visibility</p:attrName>
                                        </p:attrNameLst>
                                      </p:cBhvr>
                                      <p:to>
                                        <p:strVal val="visible"/>
                                      </p:to>
                                    </p:set>
                                    <p:animEffect transition="in" filter="blinds(horizontal)">
                                      <p:cBhvr>
                                        <p:cTn id="20" dur="500"/>
                                        <p:tgtEl>
                                          <p:spTgt spid="2">
                                            <p:txEl>
                                              <p:pRg st="10" end="1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animEffect transition="in" filter="blinds(horizontal)">
                                      <p:cBhvr>
                                        <p:cTn id="23" dur="500"/>
                                        <p:tgtEl>
                                          <p:spTgt spid="2">
                                            <p:txEl>
                                              <p:pRg st="11" end="1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
                                            <p:txEl>
                                              <p:pRg st="12" end="12"/>
                                            </p:txEl>
                                          </p:spTgt>
                                        </p:tgtEl>
                                        <p:attrNameLst>
                                          <p:attrName>style.visibility</p:attrName>
                                        </p:attrNameLst>
                                      </p:cBhvr>
                                      <p:to>
                                        <p:strVal val="visible"/>
                                      </p:to>
                                    </p:set>
                                    <p:animEffect transition="in" filter="blinds(horizontal)">
                                      <p:cBhvr>
                                        <p:cTn id="26" dur="500"/>
                                        <p:tgtEl>
                                          <p:spTgt spid="2">
                                            <p:txEl>
                                              <p:pRg st="12" end="1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animEffect transition="in" filter="blinds(horizontal)">
                                      <p:cBhvr>
                                        <p:cTn id="29"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Record is an object with</a:t>
            </a:r>
          </a:p>
          <a:p>
            <a:pPr lvl="1"/>
            <a:r>
              <a:rPr lang="en-US" altLang="ja-JP" dirty="0"/>
              <a:t>a unique name</a:t>
            </a:r>
          </a:p>
          <a:p>
            <a:pPr lvl="1"/>
            <a:r>
              <a:rPr lang="en-US" altLang="ja-JP" dirty="0"/>
              <a:t>controllable properties (fields)</a:t>
            </a:r>
          </a:p>
          <a:p>
            <a:pPr lvl="2"/>
            <a:r>
              <a:rPr lang="en-US" altLang="ja-JP" dirty="0"/>
              <a:t>contain information (data) different data types can appear in different fields</a:t>
            </a:r>
          </a:p>
          <a:p>
            <a:pPr lvl="1"/>
            <a:r>
              <a:rPr lang="en-US" altLang="ja-JP" dirty="0"/>
              <a:t>A behavior - defined by its record type</a:t>
            </a:r>
          </a:p>
          <a:p>
            <a:pPr lvl="1"/>
            <a:r>
              <a:rPr lang="en-US" altLang="ja-JP" dirty="0"/>
              <a:t>the ability to perform actions on that data</a:t>
            </a:r>
          </a:p>
          <a:p>
            <a:endParaRPr lang="ja-JP" altLang="en-US" dirty="0"/>
          </a:p>
        </p:txBody>
      </p:sp>
      <p:sp>
        <p:nvSpPr>
          <p:cNvPr id="3" name="Title 2"/>
          <p:cNvSpPr>
            <a:spLocks noGrp="1"/>
          </p:cNvSpPr>
          <p:nvPr>
            <p:ph type="title"/>
          </p:nvPr>
        </p:nvSpPr>
        <p:spPr/>
        <p:txBody>
          <a:bodyPr/>
          <a:lstStyle/>
          <a:p>
            <a:r>
              <a:rPr lang="en-US" altLang="ja-JP"/>
              <a:t>What are Records?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14</a:t>
            </a:fld>
            <a:endParaRPr lang="en-US"/>
          </a:p>
        </p:txBody>
      </p:sp>
      <p:sp>
        <p:nvSpPr>
          <p:cNvPr id="20" name="Text Box 4"/>
          <p:cNvSpPr txBox="1">
            <a:spLocks noChangeArrowheads="1"/>
          </p:cNvSpPr>
          <p:nvPr/>
        </p:nvSpPr>
        <p:spPr bwMode="auto">
          <a:xfrm>
            <a:off x="2987675" y="3525838"/>
            <a:ext cx="3481388" cy="166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ED181E"/>
                </a:solidFill>
                <a:effectLst/>
                <a:uLnTx/>
                <a:uFillTx/>
                <a:latin typeface="Courier New" charset="0"/>
                <a:ea typeface="ＭＳ Ｐゴシック" charset="0"/>
                <a:cs typeface="Arial" charset="0"/>
              </a:rPr>
              <a:t>XYZ1234</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Employee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James Bond</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Badge Number: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007</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Address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Whitehall, London</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Salary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Courier New" charset="0"/>
              </a:rPr>
              <a:t>£70070.07</a:t>
            </a:r>
            <a:endPar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endParaRPr>
          </a:p>
        </p:txBody>
      </p:sp>
      <p:sp>
        <p:nvSpPr>
          <p:cNvPr id="21" name="Text Box 5"/>
          <p:cNvSpPr txBox="1">
            <a:spLocks noChangeArrowheads="1"/>
          </p:cNvSpPr>
          <p:nvPr/>
        </p:nvSpPr>
        <p:spPr bwMode="auto">
          <a:xfrm>
            <a:off x="900113" y="3505200"/>
            <a:ext cx="1517650"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unique name</a:t>
            </a:r>
            <a:endParaRPr kumimoji="0" lang="en-US" sz="1800" b="0" i="0" u="none" strike="noStrike" kern="0" cap="none" spc="0" normalizeH="0" baseline="0" noProof="0" dirty="0">
              <a:ln>
                <a:noFill/>
              </a:ln>
              <a:solidFill>
                <a:srgbClr val="ED181E"/>
              </a:solidFill>
              <a:effectLst/>
              <a:uLnTx/>
              <a:uFillTx/>
              <a:latin typeface="Arial" charset="0"/>
              <a:ea typeface="ＭＳ Ｐゴシック" charset="0"/>
              <a:cs typeface="Arial" charset="0"/>
            </a:endParaRPr>
          </a:p>
        </p:txBody>
      </p:sp>
      <p:sp>
        <p:nvSpPr>
          <p:cNvPr id="22" name="Line 6"/>
          <p:cNvSpPr>
            <a:spLocks noChangeShapeType="1"/>
          </p:cNvSpPr>
          <p:nvPr/>
        </p:nvSpPr>
        <p:spPr bwMode="auto">
          <a:xfrm>
            <a:off x="2979738" y="3852863"/>
            <a:ext cx="343376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3" name="Line 7"/>
          <p:cNvSpPr>
            <a:spLocks noChangeShapeType="1"/>
          </p:cNvSpPr>
          <p:nvPr/>
        </p:nvSpPr>
        <p:spPr bwMode="auto">
          <a:xfrm>
            <a:off x="2549525" y="3690938"/>
            <a:ext cx="428625"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4" name="Rectangle 18"/>
          <p:cNvSpPr>
            <a:spLocks noChangeArrowheads="1"/>
          </p:cNvSpPr>
          <p:nvPr/>
        </p:nvSpPr>
        <p:spPr bwMode="auto">
          <a:xfrm>
            <a:off x="2849563" y="3492500"/>
            <a:ext cx="3703637" cy="1887538"/>
          </a:xfrm>
          <a:prstGeom prst="rect">
            <a:avLst/>
          </a:prstGeom>
          <a:noFill/>
          <a:ln w="25400">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25" name="Text Box 9"/>
          <p:cNvSpPr txBox="1">
            <a:spLocks noChangeArrowheads="1"/>
          </p:cNvSpPr>
          <p:nvPr/>
        </p:nvSpPr>
        <p:spPr bwMode="auto">
          <a:xfrm>
            <a:off x="3279775" y="5726113"/>
            <a:ext cx="717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1" fontAlgn="auto" latinLnBrk="0" hangingPunct="1">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fields</a:t>
            </a:r>
            <a:endParaRPr kumimoji="0" lang="en-US" sz="1800" b="0" i="0" u="none" strike="noStrike" kern="0" cap="none" spc="0" normalizeH="0" baseline="0" noProof="0">
              <a:ln>
                <a:noFill/>
              </a:ln>
              <a:solidFill>
                <a:srgbClr val="ED181E"/>
              </a:solidFill>
              <a:effectLst/>
              <a:uLnTx/>
              <a:uFillTx/>
              <a:latin typeface="Arial" charset="0"/>
              <a:ea typeface="ＭＳ Ｐゴシック" charset="0"/>
              <a:cs typeface="Arial" charset="0"/>
            </a:endParaRPr>
          </a:p>
        </p:txBody>
      </p:sp>
      <p:sp>
        <p:nvSpPr>
          <p:cNvPr id="26" name="Text Box 12"/>
          <p:cNvSpPr txBox="1">
            <a:spLocks noChangeArrowheads="1"/>
          </p:cNvSpPr>
          <p:nvPr/>
        </p:nvSpPr>
        <p:spPr bwMode="auto">
          <a:xfrm>
            <a:off x="5192713" y="5724525"/>
            <a:ext cx="633412"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1" fontAlgn="auto" latinLnBrk="0" hangingPunct="1">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data</a:t>
            </a:r>
            <a:endParaRPr kumimoji="0" lang="en-US" sz="1800" b="0" i="0" u="none" strike="noStrike" kern="0" cap="none" spc="0" normalizeH="0" baseline="0" noProof="0">
              <a:ln>
                <a:noFill/>
              </a:ln>
              <a:solidFill>
                <a:srgbClr val="ED181E"/>
              </a:solidFill>
              <a:effectLst/>
              <a:uLnTx/>
              <a:uFillTx/>
              <a:latin typeface="Arial" charset="0"/>
              <a:ea typeface="ＭＳ Ｐゴシック" charset="0"/>
              <a:cs typeface="Arial" charset="0"/>
            </a:endParaRPr>
          </a:p>
        </p:txBody>
      </p:sp>
      <p:sp>
        <p:nvSpPr>
          <p:cNvPr id="27" name="AutoShape 20"/>
          <p:cNvSpPr>
            <a:spLocks/>
          </p:cNvSpPr>
          <p:nvPr/>
        </p:nvSpPr>
        <p:spPr bwMode="auto">
          <a:xfrm rot="5400000">
            <a:off x="5336382" y="4579144"/>
            <a:ext cx="381000" cy="2052637"/>
          </a:xfrm>
          <a:prstGeom prst="rightBrace">
            <a:avLst>
              <a:gd name="adj1" fmla="val 52279"/>
              <a:gd name="adj2" fmla="val 50616"/>
            </a:avLst>
          </a:prstGeom>
          <a:noFill/>
          <a:ln w="25400">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28" name="AutoShape 21"/>
          <p:cNvSpPr>
            <a:spLocks/>
          </p:cNvSpPr>
          <p:nvPr/>
        </p:nvSpPr>
        <p:spPr bwMode="auto">
          <a:xfrm rot="5400000">
            <a:off x="3448051" y="4816475"/>
            <a:ext cx="381000" cy="1577975"/>
          </a:xfrm>
          <a:prstGeom prst="rightBrace">
            <a:avLst>
              <a:gd name="adj1" fmla="val 36623"/>
              <a:gd name="adj2" fmla="val 50616"/>
            </a:avLst>
          </a:prstGeom>
          <a:noFill/>
          <a:ln w="25400">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3331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dissolve">
                                      <p:cBhvr>
                                        <p:cTn id="9" dur="500"/>
                                        <p:tgtEl>
                                          <p:spTgt spid="20"/>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dissolve">
                                      <p:cBhvr>
                                        <p:cTn id="24" dur="500"/>
                                        <p:tgtEl>
                                          <p:spTgt spid="26"/>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animBg="1"/>
      <p:bldP spid="24" grpId="0" animBg="1"/>
      <p:bldP spid="25" grpId="0"/>
      <p:bldP spid="26" grpId="0"/>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t>Example: View of a Record</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15</a:t>
            </a:fld>
            <a:endParaRPr lang="en-US"/>
          </a:p>
        </p:txBody>
      </p:sp>
      <p:sp>
        <p:nvSpPr>
          <p:cNvPr id="10" name="Text Box 3"/>
          <p:cNvSpPr txBox="1">
            <a:spLocks noChangeArrowheads="1"/>
          </p:cNvSpPr>
          <p:nvPr/>
        </p:nvSpPr>
        <p:spPr bwMode="auto">
          <a:xfrm>
            <a:off x="4932363" y="1125538"/>
            <a:ext cx="3455987" cy="4725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360" tIns="44280" rIns="90360" bIns="44280">
            <a:spAutoFit/>
          </a:bodyPr>
          <a:lstStyle>
            <a:lvl1pPr marL="341313" indent="-341313">
              <a:tabLst>
                <a:tab pos="723900" algn="l"/>
                <a:tab pos="1447800" algn="l"/>
                <a:tab pos="2171700" algn="l"/>
                <a:tab pos="2895600" algn="l"/>
                <a:tab pos="3619500" algn="l"/>
                <a:tab pos="4343400" algn="l"/>
              </a:tabLst>
              <a:defRPr sz="2800">
                <a:solidFill>
                  <a:schemeClr val="tx1"/>
                </a:solidFill>
                <a:latin typeface="Arial" charset="0"/>
                <a:ea typeface="ＭＳ Ｐゴシック" charset="0"/>
                <a:cs typeface="Arial" charset="0"/>
              </a:defRPr>
            </a:lvl1pPr>
            <a:lvl2pPr>
              <a:tabLst>
                <a:tab pos="723900" algn="l"/>
                <a:tab pos="1447800" algn="l"/>
                <a:tab pos="2171700" algn="l"/>
                <a:tab pos="2895600" algn="l"/>
                <a:tab pos="3619500" algn="l"/>
                <a:tab pos="4343400" algn="l"/>
              </a:tabLst>
              <a:defRPr sz="2400">
                <a:solidFill>
                  <a:schemeClr val="tx1"/>
                </a:solidFill>
                <a:latin typeface="Arial" charset="0"/>
                <a:ea typeface="Arial" charset="0"/>
                <a:cs typeface="Arial" charset="0"/>
              </a:defRPr>
            </a:lvl2pPr>
            <a:lvl3pPr>
              <a:tabLst>
                <a:tab pos="723900" algn="l"/>
                <a:tab pos="1447800" algn="l"/>
                <a:tab pos="2171700" algn="l"/>
                <a:tab pos="2895600" algn="l"/>
                <a:tab pos="3619500" algn="l"/>
                <a:tab pos="4343400" algn="l"/>
              </a:tabLst>
              <a:defRPr sz="2000">
                <a:solidFill>
                  <a:schemeClr val="tx1"/>
                </a:solidFill>
                <a:latin typeface="Arial" charset="0"/>
                <a:ea typeface="Arial" charset="0"/>
                <a:cs typeface="Arial" charset="0"/>
              </a:defRPr>
            </a:lvl3pPr>
            <a:lvl4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4pPr>
            <a:lvl5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5pPr>
            <a:lvl6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6pPr>
            <a:lvl7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7pPr>
            <a:lvl8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8pPr>
            <a:lvl9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9pPr>
          </a:lstStyle>
          <a:p>
            <a:pPr hangingPunct="0">
              <a:lnSpc>
                <a:spcPct val="94000"/>
              </a:lnSpc>
              <a:spcBef>
                <a:spcPts val="250"/>
              </a:spcBef>
              <a:buClr>
                <a:srgbClr val="000000"/>
              </a:buClr>
              <a:buSzPct val="37000"/>
              <a:buFont typeface="Monotype Sorts" charset="0"/>
              <a:buNone/>
            </a:pPr>
            <a:r>
              <a:rPr lang="en-GB" sz="1200">
                <a:solidFill>
                  <a:srgbClr val="000000"/>
                </a:solidFill>
                <a:latin typeface="Courier New" charset="0"/>
              </a:rPr>
              <a:t>    </a:t>
            </a:r>
            <a:r>
              <a:rPr lang="en-GB" sz="1200" b="1">
                <a:solidFill>
                  <a:srgbClr val="000000"/>
                </a:solidFill>
                <a:latin typeface="Courier New" charset="0"/>
              </a:rPr>
              <a:t>field(DRVH,"100")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field(DRVL,"0")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field(HOPR,"80")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field(LOPR,"10")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field(HIHI,"0.0e+00")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field(LOLO,"0.0e+00")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field(HIGH,"0.0e+00")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field(LOW,"0.0e+00")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field(HHSV,"NO_ALARM")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field(LLSV,"NO_ALARM")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field(HYST,"0.0e+00")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field(ADEL,"0.0e+00")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field(MDEL,"0.0e+00")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field(SIOL,"")</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field(SIML,"")</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field(SIMS,"NO_ALARM")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field(IVOA,"Continue normally")</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field(IVOV,"0.0e+00")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a:t>
            </a:r>
          </a:p>
        </p:txBody>
      </p:sp>
      <p:sp>
        <p:nvSpPr>
          <p:cNvPr id="11" name="Text Box 4"/>
          <p:cNvSpPr txBox="1">
            <a:spLocks noChangeArrowheads="1"/>
          </p:cNvSpPr>
          <p:nvPr/>
        </p:nvSpPr>
        <p:spPr bwMode="auto">
          <a:xfrm>
            <a:off x="828675" y="1052513"/>
            <a:ext cx="3671888" cy="517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360" tIns="44280" rIns="90360" bIns="44280">
            <a:spAutoFit/>
          </a:bodyPr>
          <a:lstStyle>
            <a:lvl1pPr marL="341313" indent="-341313">
              <a:tabLst>
                <a:tab pos="723900" algn="l"/>
                <a:tab pos="1447800" algn="l"/>
                <a:tab pos="2171700" algn="l"/>
                <a:tab pos="2895600" algn="l"/>
                <a:tab pos="3619500" algn="l"/>
                <a:tab pos="4343400" algn="l"/>
              </a:tabLst>
              <a:defRPr sz="2800">
                <a:solidFill>
                  <a:schemeClr val="tx1"/>
                </a:solidFill>
                <a:latin typeface="Arial" charset="0"/>
                <a:ea typeface="ＭＳ Ｐゴシック" charset="0"/>
                <a:cs typeface="Arial" charset="0"/>
              </a:defRPr>
            </a:lvl1pPr>
            <a:lvl2pPr>
              <a:tabLst>
                <a:tab pos="723900" algn="l"/>
                <a:tab pos="1447800" algn="l"/>
                <a:tab pos="2171700" algn="l"/>
                <a:tab pos="2895600" algn="l"/>
                <a:tab pos="3619500" algn="l"/>
                <a:tab pos="4343400" algn="l"/>
              </a:tabLst>
              <a:defRPr sz="2400">
                <a:solidFill>
                  <a:schemeClr val="tx1"/>
                </a:solidFill>
                <a:latin typeface="Arial" charset="0"/>
                <a:ea typeface="Arial" charset="0"/>
                <a:cs typeface="Arial" charset="0"/>
              </a:defRPr>
            </a:lvl2pPr>
            <a:lvl3pPr>
              <a:tabLst>
                <a:tab pos="723900" algn="l"/>
                <a:tab pos="1447800" algn="l"/>
                <a:tab pos="2171700" algn="l"/>
                <a:tab pos="2895600" algn="l"/>
                <a:tab pos="3619500" algn="l"/>
                <a:tab pos="4343400" algn="l"/>
              </a:tabLst>
              <a:defRPr sz="2000">
                <a:solidFill>
                  <a:schemeClr val="tx1"/>
                </a:solidFill>
                <a:latin typeface="Arial" charset="0"/>
                <a:ea typeface="Arial" charset="0"/>
                <a:cs typeface="Arial" charset="0"/>
              </a:defRPr>
            </a:lvl3pPr>
            <a:lvl4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4pPr>
            <a:lvl5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5pPr>
            <a:lvl6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6pPr>
            <a:lvl7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7pPr>
            <a:lvl8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8pPr>
            <a:lvl9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9pPr>
          </a:lstStyle>
          <a:p>
            <a:pPr hangingPunct="0">
              <a:lnSpc>
                <a:spcPct val="94000"/>
              </a:lnSpc>
              <a:spcBef>
                <a:spcPts val="250"/>
              </a:spcBef>
              <a:buClr>
                <a:srgbClr val="000000"/>
              </a:buClr>
              <a:buSzPct val="37000"/>
              <a:buFont typeface="Monotype Sorts" charset="0"/>
              <a:buNone/>
            </a:pPr>
            <a:r>
              <a:rPr lang="en-GB" sz="1200" b="1" dirty="0">
                <a:solidFill>
                  <a:srgbClr val="000000"/>
                </a:solidFill>
                <a:latin typeface="Courier New" charset="0"/>
              </a:rPr>
              <a:t>record(</a:t>
            </a:r>
            <a:r>
              <a:rPr lang="en-GB" sz="1200" b="1" dirty="0" err="1">
                <a:solidFill>
                  <a:srgbClr val="000000"/>
                </a:solidFill>
                <a:latin typeface="Courier New" charset="0"/>
              </a:rPr>
              <a:t>ao</a:t>
            </a:r>
            <a:r>
              <a:rPr lang="en-GB" sz="1200" b="1" dirty="0">
                <a:solidFill>
                  <a:srgbClr val="000000"/>
                </a:solidFill>
                <a:latin typeface="Courier New" charset="0"/>
              </a:rPr>
              <a:t>,"</a:t>
            </a:r>
            <a:r>
              <a:rPr lang="en-GB" sz="1200" b="1" dirty="0" err="1">
                <a:solidFill>
                  <a:srgbClr val="000000"/>
                </a:solidFill>
                <a:latin typeface="Courier New" charset="0"/>
              </a:rPr>
              <a:t>DemandTemp</a:t>
            </a:r>
            <a:r>
              <a:rPr lang="en-GB" sz="1200" b="1" dirty="0">
                <a:solidFill>
                  <a:srgbClr val="000000"/>
                </a:solidFill>
                <a:latin typeface="Courier New" charset="0"/>
              </a:rPr>
              <a:t>") {</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DESC,"Temperature</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field(ASG,"")</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SCAN,"Passive</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field(PINI,"NO")</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field(PHAS,"0")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field(EVNT,"0")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field(DTYP,"VMIC 4100")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field(DISV,"1")</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field(SDIS,"")</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field(DISS,"NO_ALARM")</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field(PRIO,"LOW")</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field(FLNK,"")</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field(OUT,"#C0 S0")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field(OROC,"0.0e+00")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field(DOL,"")</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OMSL,"supervisory</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OIF,"Full</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field(PREC,"1")</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field(LINR,"NO CONVERSION")</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field(EGUF,"100")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field(EGUL,"0")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a:t>
            </a:r>
            <a:r>
              <a:rPr lang="en-GB" sz="1200" b="1" dirty="0" err="1">
                <a:solidFill>
                  <a:srgbClr val="000000"/>
                </a:solidFill>
                <a:latin typeface="Courier New" charset="0"/>
              </a:rPr>
              <a:t>Celcius</a:t>
            </a:r>
            <a:r>
              <a:rPr lang="en-GB" sz="1200" b="1" dirty="0">
                <a:solidFill>
                  <a:srgbClr val="000000"/>
                </a:solidFill>
                <a:latin typeface="Courier New" charset="0"/>
              </a:rPr>
              <a:t>")</a:t>
            </a:r>
          </a:p>
        </p:txBody>
      </p:sp>
      <p:sp>
        <p:nvSpPr>
          <p:cNvPr id="12" name="Line 5"/>
          <p:cNvSpPr>
            <a:spLocks noChangeShapeType="1"/>
          </p:cNvSpPr>
          <p:nvPr/>
        </p:nvSpPr>
        <p:spPr bwMode="auto">
          <a:xfrm>
            <a:off x="4845050" y="1568450"/>
            <a:ext cx="1588" cy="3711575"/>
          </a:xfrm>
          <a:prstGeom prst="line">
            <a:avLst/>
          </a:prstGeom>
          <a:noFill/>
          <a:ln w="1260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3" name="AutoShape 20"/>
          <p:cNvSpPr>
            <a:spLocks noChangeArrowheads="1"/>
          </p:cNvSpPr>
          <p:nvPr/>
        </p:nvSpPr>
        <p:spPr bwMode="auto">
          <a:xfrm rot="21420943">
            <a:off x="5678488" y="2479675"/>
            <a:ext cx="3092450" cy="1662113"/>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10800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All record fields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have default values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(in case they are not</a:t>
            </a:r>
            <a:br>
              <a:rPr kumimoji="0" lang="en-US" sz="2000" b="0" i="0" u="none" strike="noStrike" kern="0" cap="none" spc="0" normalizeH="0" baseline="0" noProof="0">
                <a:ln>
                  <a:noFill/>
                </a:ln>
                <a:solidFill>
                  <a:sysClr val="windowText" lastClr="000000"/>
                </a:solidFill>
                <a:effectLst/>
                <a:uLnTx/>
                <a:uFillTx/>
              </a:rPr>
            </a:br>
            <a:r>
              <a:rPr kumimoji="0" lang="en-US" sz="2000" b="0" i="0" u="none" strike="noStrike" kern="0" cap="none" spc="0" normalizeH="0" baseline="0" noProof="0">
                <a:ln>
                  <a:noFill/>
                </a:ln>
                <a:solidFill>
                  <a:sysClr val="windowText" lastClr="000000"/>
                </a:solidFill>
                <a:effectLst/>
                <a:uLnTx/>
                <a:uFillTx/>
              </a:rPr>
              <a:t>specified by the</a:t>
            </a:r>
            <a:br>
              <a:rPr kumimoji="0" lang="en-US" sz="2000" b="0" i="0" u="none" strike="noStrike" kern="0" cap="none" spc="0" normalizeH="0" baseline="0" noProof="0">
                <a:ln>
                  <a:noFill/>
                </a:ln>
                <a:solidFill>
                  <a:sysClr val="windowText" lastClr="000000"/>
                </a:solidFill>
                <a:effectLst/>
                <a:uLnTx/>
                <a:uFillTx/>
              </a:rPr>
            </a:br>
            <a:r>
              <a:rPr kumimoji="0" lang="en-US" sz="2000" b="0" i="0" u="none" strike="noStrike" kern="0" cap="none" spc="0" normalizeH="0" baseline="0" noProof="0">
                <a:ln>
                  <a:noFill/>
                </a:ln>
                <a:solidFill>
                  <a:sysClr val="windowText" lastClr="000000"/>
                </a:solidFill>
                <a:effectLst/>
                <a:uLnTx/>
                <a:uFillTx/>
              </a:rPr>
              <a:t>developer)</a:t>
            </a:r>
          </a:p>
        </p:txBody>
      </p:sp>
    </p:spTree>
    <p:extLst>
      <p:ext uri="{BB962C8B-B14F-4D97-AF65-F5344CB8AC3E}">
        <p14:creationId xmlns:p14="http://schemas.microsoft.com/office/powerpoint/2010/main" val="67229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Example Record</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16</a:t>
            </a:fld>
            <a:endParaRPr lang="en-US"/>
          </a:p>
        </p:txBody>
      </p:sp>
      <p:sp>
        <p:nvSpPr>
          <p:cNvPr id="23" name="Rectangle 3"/>
          <p:cNvSpPr>
            <a:spLocks noChangeArrowheads="1"/>
          </p:cNvSpPr>
          <p:nvPr/>
        </p:nvSpPr>
        <p:spPr bwMode="auto">
          <a:xfrm>
            <a:off x="3394075" y="1689100"/>
            <a:ext cx="5141913" cy="3722688"/>
          </a:xfrm>
          <a:prstGeom prst="rect">
            <a:avLst/>
          </a:prstGeom>
          <a:solidFill>
            <a:srgbClr val="BBE0E3"/>
          </a:solidFill>
          <a:ln w="28575">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pic>
        <p:nvPicPr>
          <p:cNvPr id="24" name="Picture 5" descr="_1xul3ak[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6763" y="3060700"/>
            <a:ext cx="1200150" cy="9334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pic>
      <p:sp>
        <p:nvSpPr>
          <p:cNvPr id="25" name="Rectangle 6"/>
          <p:cNvSpPr>
            <a:spLocks noChangeArrowheads="1"/>
          </p:cNvSpPr>
          <p:nvPr/>
        </p:nvSpPr>
        <p:spPr bwMode="auto">
          <a:xfrm>
            <a:off x="4802188" y="1843088"/>
            <a:ext cx="3541712" cy="3322637"/>
          </a:xfrm>
          <a:prstGeom prst="rect">
            <a:avLst/>
          </a:prstGeom>
          <a:solidFill>
            <a:srgbClr val="DAEDEF">
              <a:lumMod val="75000"/>
            </a:srgbClr>
          </a:solidFill>
          <a:ln w="19050">
            <a:solidFill>
              <a:srgbClr val="000000"/>
            </a:solidFill>
            <a:prstDash val="dash"/>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pic>
        <p:nvPicPr>
          <p:cNvPr id="2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063" y="2817813"/>
            <a:ext cx="349250" cy="157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7" name="Line 15"/>
          <p:cNvSpPr>
            <a:spLocks noChangeShapeType="1"/>
          </p:cNvSpPr>
          <p:nvPr/>
        </p:nvSpPr>
        <p:spPr bwMode="auto">
          <a:xfrm>
            <a:off x="4157663" y="3606800"/>
            <a:ext cx="860425"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28" name="Picture 16" descr="thermo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2805113"/>
            <a:ext cx="333375" cy="153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 name="Text Box 17"/>
          <p:cNvSpPr txBox="1">
            <a:spLocks noChangeArrowheads="1"/>
          </p:cNvSpPr>
          <p:nvPr/>
        </p:nvSpPr>
        <p:spPr bwMode="auto">
          <a:xfrm>
            <a:off x="2051050" y="2070100"/>
            <a:ext cx="1255713" cy="517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Temperature Sensor</a:t>
            </a:r>
          </a:p>
        </p:txBody>
      </p:sp>
      <p:sp>
        <p:nvSpPr>
          <p:cNvPr id="30" name="Text Box 18"/>
          <p:cNvSpPr txBox="1">
            <a:spLocks noChangeArrowheads="1"/>
          </p:cNvSpPr>
          <p:nvPr/>
        </p:nvSpPr>
        <p:spPr bwMode="auto">
          <a:xfrm>
            <a:off x="3433763" y="1674813"/>
            <a:ext cx="54610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000000"/>
                </a:solidFill>
                <a:effectLst/>
                <a:uLnTx/>
                <a:uFillTx/>
                <a:latin typeface="Arial" charset="0"/>
                <a:ea typeface="ＭＳ Ｐゴシック" charset="0"/>
                <a:cs typeface="Arial" charset="0"/>
              </a:rPr>
              <a:t>IOC</a:t>
            </a:r>
          </a:p>
        </p:txBody>
      </p:sp>
      <p:sp>
        <p:nvSpPr>
          <p:cNvPr id="31" name="Text Box 19"/>
          <p:cNvSpPr txBox="1">
            <a:spLocks noChangeArrowheads="1"/>
          </p:cNvSpPr>
          <p:nvPr/>
        </p:nvSpPr>
        <p:spPr bwMode="auto">
          <a:xfrm>
            <a:off x="4802188" y="1843088"/>
            <a:ext cx="10858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FFFFFF"/>
                </a:solidFill>
                <a:effectLst/>
                <a:uLnTx/>
                <a:uFillTx/>
                <a:latin typeface="Arial" charset="0"/>
                <a:ea typeface="ＭＳ Ｐゴシック" charset="0"/>
                <a:cs typeface="Arial" charset="0"/>
              </a:rPr>
              <a:t>Database</a:t>
            </a:r>
          </a:p>
        </p:txBody>
      </p:sp>
      <p:sp>
        <p:nvSpPr>
          <p:cNvPr id="32" name="Text Box 20"/>
          <p:cNvSpPr txBox="1">
            <a:spLocks noChangeArrowheads="1"/>
          </p:cNvSpPr>
          <p:nvPr/>
        </p:nvSpPr>
        <p:spPr bwMode="auto">
          <a:xfrm>
            <a:off x="3411538" y="2028825"/>
            <a:ext cx="1119187" cy="730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Analog to Digital Converter</a:t>
            </a:r>
          </a:p>
        </p:txBody>
      </p:sp>
      <p:sp>
        <p:nvSpPr>
          <p:cNvPr id="33" name="Text Box 21"/>
          <p:cNvSpPr txBox="1">
            <a:spLocks noChangeArrowheads="1"/>
          </p:cNvSpPr>
          <p:nvPr/>
        </p:nvSpPr>
        <p:spPr bwMode="auto">
          <a:xfrm>
            <a:off x="2151063" y="4529138"/>
            <a:ext cx="974725" cy="539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100</a:t>
            </a: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10V</a:t>
            </a:r>
          </a:p>
        </p:txBody>
      </p:sp>
      <p:sp>
        <p:nvSpPr>
          <p:cNvPr id="34" name="Text Box 22"/>
          <p:cNvSpPr txBox="1">
            <a:spLocks noChangeArrowheads="1"/>
          </p:cNvSpPr>
          <p:nvPr/>
        </p:nvSpPr>
        <p:spPr bwMode="auto">
          <a:xfrm>
            <a:off x="3417888" y="4532313"/>
            <a:ext cx="1100137"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8 bit ADC</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10V</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255 bits</a:t>
            </a:r>
          </a:p>
        </p:txBody>
      </p:sp>
      <p:sp>
        <p:nvSpPr>
          <p:cNvPr id="35" name="Text Box 26"/>
          <p:cNvSpPr txBox="1">
            <a:spLocks noChangeArrowheads="1"/>
          </p:cNvSpPr>
          <p:nvPr/>
        </p:nvSpPr>
        <p:spPr bwMode="auto">
          <a:xfrm>
            <a:off x="977900" y="2019300"/>
            <a:ext cx="860425"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Process</a:t>
            </a:r>
          </a:p>
        </p:txBody>
      </p:sp>
      <p:sp>
        <p:nvSpPr>
          <p:cNvPr id="36" name="Line 27"/>
          <p:cNvSpPr>
            <a:spLocks noChangeShapeType="1"/>
          </p:cNvSpPr>
          <p:nvPr/>
        </p:nvSpPr>
        <p:spPr bwMode="auto">
          <a:xfrm flipV="1">
            <a:off x="2051050" y="3595688"/>
            <a:ext cx="474663" cy="0"/>
          </a:xfrm>
          <a:prstGeom prst="line">
            <a:avLst/>
          </a:prstGeom>
          <a:noFill/>
          <a:ln w="19050">
            <a:solidFill>
              <a:srgbClr val="000000"/>
            </a:solidFill>
            <a:prstDash val="sys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7" name="Text Box 32"/>
          <p:cNvSpPr txBox="1">
            <a:spLocks noChangeArrowheads="1"/>
          </p:cNvSpPr>
          <p:nvPr/>
        </p:nvSpPr>
        <p:spPr bwMode="auto">
          <a:xfrm>
            <a:off x="415925" y="4471988"/>
            <a:ext cx="1582738" cy="539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Normal Operation</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5 - 50</a:t>
            </a: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38" name="Text Box 20"/>
          <p:cNvSpPr txBox="1">
            <a:spLocks noChangeArrowheads="1"/>
          </p:cNvSpPr>
          <p:nvPr/>
        </p:nvSpPr>
        <p:spPr bwMode="auto">
          <a:xfrm>
            <a:off x="5080000" y="2328863"/>
            <a:ext cx="2986088" cy="2443162"/>
          </a:xfrm>
          <a:prstGeom prst="rect">
            <a:avLst/>
          </a:prstGeom>
          <a:solidFill>
            <a:srgbClr val="CCFFCC"/>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(ai, “MTRT1-TEMP:READ”)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 “deg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(EGUL,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(EGUF,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(HSV, “MAJOR”)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(HIGH, “51”)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(SCAN, “.1 second”)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(DTYP, “Hy8401”)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(INP, “#C3 S0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p:txBody>
      </p:sp>
      <p:sp>
        <p:nvSpPr>
          <p:cNvPr id="39" name="Freeform 15"/>
          <p:cNvSpPr>
            <a:spLocks/>
          </p:cNvSpPr>
          <p:nvPr/>
        </p:nvSpPr>
        <p:spPr bwMode="auto">
          <a:xfrm>
            <a:off x="2843213" y="3341688"/>
            <a:ext cx="915987" cy="323850"/>
          </a:xfrm>
          <a:custGeom>
            <a:avLst/>
            <a:gdLst>
              <a:gd name="T0" fmla="*/ 0 w 657"/>
              <a:gd name="T1" fmla="*/ 2147483647 h 204"/>
              <a:gd name="T2" fmla="*/ 2147483647 w 657"/>
              <a:gd name="T3" fmla="*/ 2147483647 h 204"/>
              <a:gd name="T4" fmla="*/ 2147483647 w 657"/>
              <a:gd name="T5" fmla="*/ 0 h 204"/>
              <a:gd name="T6" fmla="*/ 2147483647 w 657"/>
              <a:gd name="T7" fmla="*/ 2147483647 h 204"/>
              <a:gd name="T8" fmla="*/ 2147483647 w 657"/>
              <a:gd name="T9" fmla="*/ 2147483647 h 204"/>
              <a:gd name="T10" fmla="*/ 2147483647 w 657"/>
              <a:gd name="T11" fmla="*/ 2147483647 h 204"/>
              <a:gd name="T12" fmla="*/ 2147483647 w 657"/>
              <a:gd name="T13" fmla="*/ 2147483647 h 204"/>
              <a:gd name="T14" fmla="*/ 2147483647 w 657"/>
              <a:gd name="T15" fmla="*/ 2147483647 h 204"/>
              <a:gd name="T16" fmla="*/ 2147483647 w 657"/>
              <a:gd name="T17" fmla="*/ 2147483647 h 204"/>
              <a:gd name="T18" fmla="*/ 2147483647 w 657"/>
              <a:gd name="T19" fmla="*/ 2147483647 h 204"/>
              <a:gd name="T20" fmla="*/ 2147483647 w 657"/>
              <a:gd name="T21" fmla="*/ 2147483647 h 204"/>
              <a:gd name="T22" fmla="*/ 2147483647 w 657"/>
              <a:gd name="T23" fmla="*/ 2147483647 h 204"/>
              <a:gd name="T24" fmla="*/ 2147483647 w 657"/>
              <a:gd name="T25" fmla="*/ 2147483647 h 204"/>
              <a:gd name="T26" fmla="*/ 2147483647 w 657"/>
              <a:gd name="T27" fmla="*/ 2147483647 h 204"/>
              <a:gd name="T28" fmla="*/ 2147483647 w 657"/>
              <a:gd name="T29" fmla="*/ 2147483647 h 204"/>
              <a:gd name="T30" fmla="*/ 2147483647 w 657"/>
              <a:gd name="T31" fmla="*/ 2147483647 h 204"/>
              <a:gd name="T32" fmla="*/ 2147483647 w 657"/>
              <a:gd name="T33" fmla="*/ 2147483647 h 204"/>
              <a:gd name="T34" fmla="*/ 2147483647 w 657"/>
              <a:gd name="T35" fmla="*/ 2147483647 h 204"/>
              <a:gd name="T36" fmla="*/ 2147483647 w 657"/>
              <a:gd name="T37" fmla="*/ 2147483647 h 204"/>
              <a:gd name="T38" fmla="*/ 2147483647 w 657"/>
              <a:gd name="T39" fmla="*/ 2147483647 h 204"/>
              <a:gd name="T40" fmla="*/ 2147483647 w 657"/>
              <a:gd name="T41" fmla="*/ 2147483647 h 2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57" h="204">
                <a:moveTo>
                  <a:pt x="0" y="149"/>
                </a:moveTo>
                <a:cubicBezTo>
                  <a:pt x="15" y="128"/>
                  <a:pt x="13" y="102"/>
                  <a:pt x="27" y="82"/>
                </a:cubicBezTo>
                <a:cubicBezTo>
                  <a:pt x="54" y="45"/>
                  <a:pt x="96" y="21"/>
                  <a:pt x="136" y="0"/>
                </a:cubicBezTo>
                <a:cubicBezTo>
                  <a:pt x="145" y="2"/>
                  <a:pt x="155" y="2"/>
                  <a:pt x="163" y="7"/>
                </a:cubicBezTo>
                <a:cubicBezTo>
                  <a:pt x="172" y="14"/>
                  <a:pt x="175" y="26"/>
                  <a:pt x="183" y="34"/>
                </a:cubicBezTo>
                <a:cubicBezTo>
                  <a:pt x="202" y="54"/>
                  <a:pt x="221" y="64"/>
                  <a:pt x="237" y="88"/>
                </a:cubicBezTo>
                <a:cubicBezTo>
                  <a:pt x="250" y="141"/>
                  <a:pt x="233" y="172"/>
                  <a:pt x="183" y="190"/>
                </a:cubicBezTo>
                <a:cubicBezTo>
                  <a:pt x="141" y="163"/>
                  <a:pt x="149" y="140"/>
                  <a:pt x="163" y="95"/>
                </a:cubicBezTo>
                <a:cubicBezTo>
                  <a:pt x="165" y="88"/>
                  <a:pt x="165" y="80"/>
                  <a:pt x="169" y="75"/>
                </a:cubicBezTo>
                <a:cubicBezTo>
                  <a:pt x="181" y="60"/>
                  <a:pt x="200" y="59"/>
                  <a:pt x="217" y="55"/>
                </a:cubicBezTo>
                <a:cubicBezTo>
                  <a:pt x="253" y="30"/>
                  <a:pt x="260" y="26"/>
                  <a:pt x="305" y="34"/>
                </a:cubicBezTo>
                <a:cubicBezTo>
                  <a:pt x="334" y="49"/>
                  <a:pt x="343" y="65"/>
                  <a:pt x="366" y="88"/>
                </a:cubicBezTo>
                <a:cubicBezTo>
                  <a:pt x="379" y="126"/>
                  <a:pt x="402" y="187"/>
                  <a:pt x="352" y="204"/>
                </a:cubicBezTo>
                <a:cubicBezTo>
                  <a:pt x="348" y="197"/>
                  <a:pt x="345" y="189"/>
                  <a:pt x="339" y="183"/>
                </a:cubicBezTo>
                <a:cubicBezTo>
                  <a:pt x="333" y="177"/>
                  <a:pt x="324" y="176"/>
                  <a:pt x="319" y="170"/>
                </a:cubicBezTo>
                <a:cubicBezTo>
                  <a:pt x="316" y="166"/>
                  <a:pt x="305" y="124"/>
                  <a:pt x="305" y="122"/>
                </a:cubicBezTo>
                <a:cubicBezTo>
                  <a:pt x="312" y="73"/>
                  <a:pt x="314" y="68"/>
                  <a:pt x="352" y="41"/>
                </a:cubicBezTo>
                <a:cubicBezTo>
                  <a:pt x="457" y="47"/>
                  <a:pt x="484" y="24"/>
                  <a:pt x="508" y="109"/>
                </a:cubicBezTo>
                <a:cubicBezTo>
                  <a:pt x="500" y="194"/>
                  <a:pt x="510" y="185"/>
                  <a:pt x="427" y="156"/>
                </a:cubicBezTo>
                <a:cubicBezTo>
                  <a:pt x="405" y="94"/>
                  <a:pt x="442" y="27"/>
                  <a:pt x="502" y="7"/>
                </a:cubicBezTo>
                <a:cubicBezTo>
                  <a:pt x="578" y="12"/>
                  <a:pt x="601" y="11"/>
                  <a:pt x="657" y="41"/>
                </a:cubicBezTo>
              </a:path>
            </a:pathLst>
          </a:custGeom>
          <a:noFill/>
          <a:ln w="12700" cap="flat" cmpd="sng">
            <a:solidFill>
              <a:srgbClr val="000000"/>
            </a:solidFill>
            <a:prstDash val="solid"/>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78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9" grpId="0"/>
      <p:bldP spid="30" grpId="0"/>
      <p:bldP spid="31" grpId="0"/>
      <p:bldP spid="32" grpId="0"/>
      <p:bldP spid="33" grpId="0"/>
      <p:bldP spid="34" grpId="0"/>
      <p:bldP spid="36" grpId="0" animBg="1"/>
      <p:bldP spid="38"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Solve a Problem in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17</a:t>
            </a:fld>
            <a:endParaRPr lang="en-US"/>
          </a:p>
        </p:txBody>
      </p:sp>
      <p:sp>
        <p:nvSpPr>
          <p:cNvPr id="67" name="Text Box 2"/>
          <p:cNvSpPr txBox="1">
            <a:spLocks noChangeArrowheads="1"/>
          </p:cNvSpPr>
          <p:nvPr/>
        </p:nvSpPr>
        <p:spPr bwMode="auto">
          <a:xfrm>
            <a:off x="1423988" y="2441575"/>
            <a:ext cx="6172200" cy="163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Problem: </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In the LINAC we have a water chiller that must be turned ON whenever the average temperature of two temperature sensors rises above a set point. The set point is nominally 10 degrees centigrade.</a:t>
            </a:r>
          </a:p>
        </p:txBody>
      </p:sp>
      <p:sp>
        <p:nvSpPr>
          <p:cNvPr id="68" name="Rectangle 3"/>
          <p:cNvSpPr>
            <a:spLocks noChangeArrowheads="1"/>
          </p:cNvSpPr>
          <p:nvPr/>
        </p:nvSpPr>
        <p:spPr bwMode="auto">
          <a:xfrm>
            <a:off x="1019175" y="1176338"/>
            <a:ext cx="6965950" cy="4699000"/>
          </a:xfrm>
          <a:prstGeom prst="rect">
            <a:avLst/>
          </a:prstGeom>
          <a:solidFill>
            <a:srgbClr val="DAEDEF">
              <a:lumMod val="50000"/>
            </a:srgbClr>
          </a:solidFill>
          <a:ln w="9525">
            <a:solidFill>
              <a:srgbClr val="000000"/>
            </a:solidFill>
            <a:prstDash val="lgDashDotDot"/>
            <a:miter lim="800000"/>
            <a:headEnd/>
            <a:tailEnd/>
          </a:ln>
          <a:effectLst/>
        </p:spPr>
        <p:txBody>
          <a:bodyPr anchor="ctr">
            <a:spAutoFit/>
          </a:body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69" name="Rectangle 4"/>
          <p:cNvSpPr>
            <a:spLocks noChangeArrowheads="1"/>
          </p:cNvSpPr>
          <p:nvPr/>
        </p:nvSpPr>
        <p:spPr bwMode="auto">
          <a:xfrm>
            <a:off x="1671638" y="1482725"/>
            <a:ext cx="5707062" cy="4140200"/>
          </a:xfrm>
          <a:prstGeom prst="rect">
            <a:avLst/>
          </a:prstGeom>
          <a:solidFill>
            <a:srgbClr val="DAEDEF">
              <a:lumMod val="90000"/>
            </a:srgbClr>
          </a:solidFill>
          <a:ln w="28575">
            <a:solidFill>
              <a:srgbClr val="000000"/>
            </a:solidFill>
            <a:prstDash val="dash"/>
            <a:miter lim="800000"/>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0" name="Rectangle 6"/>
          <p:cNvSpPr>
            <a:spLocks noChangeArrowheads="1"/>
          </p:cNvSpPr>
          <p:nvPr/>
        </p:nvSpPr>
        <p:spPr bwMode="auto">
          <a:xfrm>
            <a:off x="5778500" y="2987675"/>
            <a:ext cx="1533525" cy="693738"/>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1" name="Text Box 7"/>
          <p:cNvSpPr txBox="1">
            <a:spLocks noChangeArrowheads="1"/>
          </p:cNvSpPr>
          <p:nvPr/>
        </p:nvSpPr>
        <p:spPr bwMode="auto">
          <a:xfrm>
            <a:off x="5772150" y="2660650"/>
            <a:ext cx="14382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Binary out</a:t>
            </a:r>
          </a:p>
        </p:txBody>
      </p:sp>
      <p:sp>
        <p:nvSpPr>
          <p:cNvPr id="72" name="Text Box 8"/>
          <p:cNvSpPr txBox="1">
            <a:spLocks noChangeArrowheads="1"/>
          </p:cNvSpPr>
          <p:nvPr/>
        </p:nvSpPr>
        <p:spPr bwMode="auto">
          <a:xfrm>
            <a:off x="5727700" y="2997200"/>
            <a:ext cx="1704975" cy="230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MTRT1-LI-COOL:SW</a:t>
            </a:r>
          </a:p>
        </p:txBody>
      </p:sp>
      <p:sp>
        <p:nvSpPr>
          <p:cNvPr id="73" name="Rectangle 9"/>
          <p:cNvSpPr>
            <a:spLocks noChangeArrowheads="1"/>
          </p:cNvSpPr>
          <p:nvPr/>
        </p:nvSpPr>
        <p:spPr bwMode="auto">
          <a:xfrm>
            <a:off x="3752850" y="2844800"/>
            <a:ext cx="1557338" cy="846138"/>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4" name="Text Box 10"/>
          <p:cNvSpPr txBox="1">
            <a:spLocks noChangeArrowheads="1"/>
          </p:cNvSpPr>
          <p:nvPr/>
        </p:nvSpPr>
        <p:spPr bwMode="auto">
          <a:xfrm>
            <a:off x="3738563" y="2541588"/>
            <a:ext cx="15652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Calculation</a:t>
            </a:r>
          </a:p>
        </p:txBody>
      </p:sp>
      <p:sp>
        <p:nvSpPr>
          <p:cNvPr id="75" name="Text Box 11"/>
          <p:cNvSpPr txBox="1">
            <a:spLocks noChangeArrowheads="1"/>
          </p:cNvSpPr>
          <p:nvPr/>
        </p:nvSpPr>
        <p:spPr bwMode="auto">
          <a:xfrm>
            <a:off x="3784600" y="2835275"/>
            <a:ext cx="1668463" cy="246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MTRT1-LI-COOL:CALC</a:t>
            </a:r>
          </a:p>
        </p:txBody>
      </p:sp>
      <p:sp>
        <p:nvSpPr>
          <p:cNvPr id="76" name="Text Box 12"/>
          <p:cNvSpPr txBox="1">
            <a:spLocks noChangeArrowheads="1"/>
          </p:cNvSpPr>
          <p:nvPr/>
        </p:nvSpPr>
        <p:spPr bwMode="auto">
          <a:xfrm>
            <a:off x="3752850" y="3979863"/>
            <a:ext cx="1557338" cy="276225"/>
          </a:xfrm>
          <a:prstGeom prst="rect">
            <a:avLst/>
          </a:prstGeom>
          <a:noFill/>
          <a:ln w="1905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CALC:</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r>
              <a:rPr kumimoji="0" lang="en-US" sz="1000" b="1" i="0" u="none" strike="noStrike" kern="0" cap="none" spc="0" normalizeH="0" baseline="0" noProof="0">
                <a:ln>
                  <a:noFill/>
                </a:ln>
                <a:solidFill>
                  <a:srgbClr val="000000"/>
                </a:solidFill>
                <a:effectLst/>
                <a:uLnTx/>
                <a:uFillTx/>
                <a:latin typeface="Arial" charset="0"/>
                <a:ea typeface="ＭＳ Ｐゴシック" charset="0"/>
                <a:cs typeface="Arial" charset="0"/>
              </a:rPr>
              <a:t>( (A+B)/2 ) &gt; C</a:t>
            </a:r>
          </a:p>
        </p:txBody>
      </p:sp>
      <p:sp>
        <p:nvSpPr>
          <p:cNvPr id="77" name="Text Box 13"/>
          <p:cNvSpPr txBox="1">
            <a:spLocks noChangeArrowheads="1"/>
          </p:cNvSpPr>
          <p:nvPr/>
        </p:nvSpPr>
        <p:spPr bwMode="auto">
          <a:xfrm>
            <a:off x="3751263" y="3695700"/>
            <a:ext cx="1558925" cy="293688"/>
          </a:xfrm>
          <a:prstGeom prst="rect">
            <a:avLst/>
          </a:prstGeom>
          <a:noFill/>
          <a:ln w="1905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C:</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10</a:t>
            </a:r>
          </a:p>
        </p:txBody>
      </p:sp>
      <p:sp>
        <p:nvSpPr>
          <p:cNvPr id="78" name="Text Box 14"/>
          <p:cNvSpPr txBox="1">
            <a:spLocks noChangeArrowheads="1"/>
          </p:cNvSpPr>
          <p:nvPr/>
        </p:nvSpPr>
        <p:spPr bwMode="auto">
          <a:xfrm>
            <a:off x="3754438" y="4260850"/>
            <a:ext cx="1555750" cy="293688"/>
          </a:xfrm>
          <a:prstGeom prst="rect">
            <a:avLst/>
          </a:prstGeom>
          <a:noFill/>
          <a:ln w="1905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SCAN:</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10 second</a:t>
            </a:r>
          </a:p>
        </p:txBody>
      </p:sp>
      <p:sp>
        <p:nvSpPr>
          <p:cNvPr id="79" name="Text Box 15"/>
          <p:cNvSpPr txBox="1">
            <a:spLocks noChangeArrowheads="1"/>
          </p:cNvSpPr>
          <p:nvPr/>
        </p:nvSpPr>
        <p:spPr bwMode="auto">
          <a:xfrm>
            <a:off x="1884363" y="1674813"/>
            <a:ext cx="1303337"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Analog In</a:t>
            </a:r>
          </a:p>
        </p:txBody>
      </p:sp>
      <p:sp>
        <p:nvSpPr>
          <p:cNvPr id="80" name="Rectangle 16"/>
          <p:cNvSpPr>
            <a:spLocks noChangeArrowheads="1"/>
          </p:cNvSpPr>
          <p:nvPr/>
        </p:nvSpPr>
        <p:spPr bwMode="auto">
          <a:xfrm>
            <a:off x="1874838" y="1982788"/>
            <a:ext cx="1460500" cy="693737"/>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81" name="Text Box 17"/>
          <p:cNvSpPr txBox="1">
            <a:spLocks noChangeArrowheads="1"/>
          </p:cNvSpPr>
          <p:nvPr/>
        </p:nvSpPr>
        <p:spPr bwMode="auto">
          <a:xfrm>
            <a:off x="1878013" y="1989138"/>
            <a:ext cx="1457325" cy="230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r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MTTR1-LI-COOL:TEMP1</a:t>
            </a:r>
          </a:p>
        </p:txBody>
      </p:sp>
      <p:sp>
        <p:nvSpPr>
          <p:cNvPr id="82" name="Text Box 18"/>
          <p:cNvSpPr txBox="1">
            <a:spLocks noChangeArrowheads="1"/>
          </p:cNvSpPr>
          <p:nvPr/>
        </p:nvSpPr>
        <p:spPr bwMode="auto">
          <a:xfrm>
            <a:off x="1881188" y="2681288"/>
            <a:ext cx="1454150" cy="276225"/>
          </a:xfrm>
          <a:prstGeom prst="rect">
            <a:avLst/>
          </a:prstGeom>
          <a:noFill/>
          <a:ln w="1905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EGU:</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deg C</a:t>
            </a:r>
          </a:p>
        </p:txBody>
      </p:sp>
      <p:sp>
        <p:nvSpPr>
          <p:cNvPr id="83" name="Text Box 19"/>
          <p:cNvSpPr txBox="1">
            <a:spLocks noChangeArrowheads="1"/>
          </p:cNvSpPr>
          <p:nvPr/>
        </p:nvSpPr>
        <p:spPr bwMode="auto">
          <a:xfrm>
            <a:off x="2828925" y="2386013"/>
            <a:ext cx="509588" cy="284162"/>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84" name="Text Box 20"/>
          <p:cNvSpPr txBox="1">
            <a:spLocks noChangeArrowheads="1"/>
          </p:cNvSpPr>
          <p:nvPr/>
        </p:nvSpPr>
        <p:spPr bwMode="auto">
          <a:xfrm>
            <a:off x="1887538" y="2393950"/>
            <a:ext cx="482600" cy="28416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8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3973513"/>
            <a:ext cx="349250" cy="157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388" y="2703513"/>
            <a:ext cx="349250" cy="157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1720850"/>
            <a:ext cx="349250" cy="157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8" name="Text Box 24"/>
          <p:cNvSpPr txBox="1">
            <a:spLocks noChangeArrowheads="1"/>
          </p:cNvSpPr>
          <p:nvPr/>
        </p:nvSpPr>
        <p:spPr bwMode="auto">
          <a:xfrm>
            <a:off x="1890713" y="4922838"/>
            <a:ext cx="1444625" cy="276225"/>
          </a:xfrm>
          <a:prstGeom prst="rect">
            <a:avLst/>
          </a:prstGeom>
          <a:noFill/>
          <a:ln w="1905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EGU:</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deg C</a:t>
            </a:r>
          </a:p>
        </p:txBody>
      </p:sp>
      <p:sp>
        <p:nvSpPr>
          <p:cNvPr id="89" name="Text Box 25"/>
          <p:cNvSpPr txBox="1">
            <a:spLocks noChangeArrowheads="1"/>
          </p:cNvSpPr>
          <p:nvPr/>
        </p:nvSpPr>
        <p:spPr bwMode="auto">
          <a:xfrm>
            <a:off x="2824163" y="4637088"/>
            <a:ext cx="509587" cy="284162"/>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0" name="Text Box 26"/>
          <p:cNvSpPr txBox="1">
            <a:spLocks noChangeArrowheads="1"/>
          </p:cNvSpPr>
          <p:nvPr/>
        </p:nvSpPr>
        <p:spPr bwMode="auto">
          <a:xfrm>
            <a:off x="1897063" y="4627563"/>
            <a:ext cx="482600" cy="284162"/>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91" name="Picture 27" descr="frid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25" y="2901950"/>
            <a:ext cx="852488"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 name="Line 28"/>
          <p:cNvSpPr>
            <a:spLocks noChangeShapeType="1"/>
          </p:cNvSpPr>
          <p:nvPr/>
        </p:nvSpPr>
        <p:spPr bwMode="auto">
          <a:xfrm>
            <a:off x="806450" y="2506663"/>
            <a:ext cx="320675"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3" name="Line 29"/>
          <p:cNvSpPr>
            <a:spLocks noChangeShapeType="1"/>
          </p:cNvSpPr>
          <p:nvPr/>
        </p:nvSpPr>
        <p:spPr bwMode="auto">
          <a:xfrm>
            <a:off x="1470025" y="2517775"/>
            <a:ext cx="415925"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4" name="Line 30"/>
          <p:cNvSpPr>
            <a:spLocks noChangeShapeType="1"/>
          </p:cNvSpPr>
          <p:nvPr/>
        </p:nvSpPr>
        <p:spPr bwMode="auto">
          <a:xfrm flipV="1">
            <a:off x="693738" y="4806950"/>
            <a:ext cx="414337" cy="4763"/>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5" name="Line 31"/>
          <p:cNvSpPr>
            <a:spLocks noChangeShapeType="1"/>
          </p:cNvSpPr>
          <p:nvPr/>
        </p:nvSpPr>
        <p:spPr bwMode="auto">
          <a:xfrm>
            <a:off x="7308850" y="3489325"/>
            <a:ext cx="227013"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6" name="Text Box 32"/>
          <p:cNvSpPr txBox="1">
            <a:spLocks noChangeArrowheads="1"/>
          </p:cNvSpPr>
          <p:nvPr/>
        </p:nvSpPr>
        <p:spPr bwMode="auto">
          <a:xfrm>
            <a:off x="3752850" y="3400425"/>
            <a:ext cx="549275" cy="28416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INPB</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7" name="Text Box 33"/>
          <p:cNvSpPr txBox="1">
            <a:spLocks noChangeArrowheads="1"/>
          </p:cNvSpPr>
          <p:nvPr/>
        </p:nvSpPr>
        <p:spPr bwMode="auto">
          <a:xfrm>
            <a:off x="3748088" y="3121025"/>
            <a:ext cx="557212" cy="28416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8" name="Line 34"/>
          <p:cNvSpPr>
            <a:spLocks noChangeShapeType="1"/>
          </p:cNvSpPr>
          <p:nvPr/>
        </p:nvSpPr>
        <p:spPr bwMode="auto">
          <a:xfrm>
            <a:off x="3351213" y="2506663"/>
            <a:ext cx="13493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9" name="Line 35"/>
          <p:cNvSpPr>
            <a:spLocks noChangeShapeType="1"/>
          </p:cNvSpPr>
          <p:nvPr/>
        </p:nvSpPr>
        <p:spPr bwMode="auto">
          <a:xfrm flipH="1">
            <a:off x="3478213" y="2506663"/>
            <a:ext cx="7937" cy="76517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0" name="Line 36"/>
          <p:cNvSpPr>
            <a:spLocks noChangeShapeType="1"/>
          </p:cNvSpPr>
          <p:nvPr/>
        </p:nvSpPr>
        <p:spPr bwMode="auto">
          <a:xfrm>
            <a:off x="3476625" y="3276600"/>
            <a:ext cx="263525"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1" name="Line 37"/>
          <p:cNvSpPr>
            <a:spLocks noChangeShapeType="1"/>
          </p:cNvSpPr>
          <p:nvPr/>
        </p:nvSpPr>
        <p:spPr bwMode="auto">
          <a:xfrm>
            <a:off x="3476625" y="3548063"/>
            <a:ext cx="263525" cy="1587"/>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2" name="Line 38"/>
          <p:cNvSpPr>
            <a:spLocks noChangeShapeType="1"/>
          </p:cNvSpPr>
          <p:nvPr/>
        </p:nvSpPr>
        <p:spPr bwMode="auto">
          <a:xfrm flipV="1">
            <a:off x="3335338" y="4811713"/>
            <a:ext cx="141287"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3" name="Line 39"/>
          <p:cNvSpPr>
            <a:spLocks noChangeShapeType="1"/>
          </p:cNvSpPr>
          <p:nvPr/>
        </p:nvSpPr>
        <p:spPr bwMode="auto">
          <a:xfrm>
            <a:off x="3476625" y="3548063"/>
            <a:ext cx="9525" cy="126365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4" name="Text Box 40"/>
          <p:cNvSpPr txBox="1">
            <a:spLocks noChangeArrowheads="1"/>
          </p:cNvSpPr>
          <p:nvPr/>
        </p:nvSpPr>
        <p:spPr bwMode="auto">
          <a:xfrm>
            <a:off x="4787900" y="3400425"/>
            <a:ext cx="509588" cy="284163"/>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5" name="Text Box 41"/>
          <p:cNvSpPr txBox="1">
            <a:spLocks noChangeArrowheads="1"/>
          </p:cNvSpPr>
          <p:nvPr/>
        </p:nvSpPr>
        <p:spPr bwMode="auto">
          <a:xfrm>
            <a:off x="5776913" y="3392488"/>
            <a:ext cx="509587" cy="284162"/>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DOL</a:t>
            </a:r>
          </a:p>
        </p:txBody>
      </p:sp>
      <p:sp>
        <p:nvSpPr>
          <p:cNvPr id="106" name="Text Box 42"/>
          <p:cNvSpPr txBox="1">
            <a:spLocks noChangeArrowheads="1"/>
          </p:cNvSpPr>
          <p:nvPr/>
        </p:nvSpPr>
        <p:spPr bwMode="auto">
          <a:xfrm>
            <a:off x="6751638" y="3392488"/>
            <a:ext cx="552450" cy="284162"/>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OUT</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7" name="Line 43"/>
          <p:cNvSpPr>
            <a:spLocks noChangeShapeType="1"/>
          </p:cNvSpPr>
          <p:nvPr/>
        </p:nvSpPr>
        <p:spPr bwMode="auto">
          <a:xfrm>
            <a:off x="7891463" y="3479800"/>
            <a:ext cx="231775"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8" name="Line 44"/>
          <p:cNvSpPr>
            <a:spLocks noChangeShapeType="1"/>
          </p:cNvSpPr>
          <p:nvPr/>
        </p:nvSpPr>
        <p:spPr bwMode="auto">
          <a:xfrm>
            <a:off x="5310188" y="3465513"/>
            <a:ext cx="482600" cy="0"/>
          </a:xfrm>
          <a:prstGeom prst="line">
            <a:avLst/>
          </a:prstGeom>
          <a:noFill/>
          <a:ln w="19050">
            <a:solidFill>
              <a:srgbClr val="00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109" name="Group 45"/>
          <p:cNvGrpSpPr>
            <a:grpSpLocks/>
          </p:cNvGrpSpPr>
          <p:nvPr/>
        </p:nvGrpSpPr>
        <p:grpSpPr bwMode="auto">
          <a:xfrm>
            <a:off x="233363" y="4418013"/>
            <a:ext cx="730250" cy="1076325"/>
            <a:chOff x="0" y="2783"/>
            <a:chExt cx="460" cy="678"/>
          </a:xfrm>
        </p:grpSpPr>
        <p:pic>
          <p:nvPicPr>
            <p:cNvPr id="110" name="Picture 46" descr="thermomete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 y="2783"/>
              <a:ext cx="203" cy="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 name="Text Box 47"/>
            <p:cNvSpPr txBox="1">
              <a:spLocks noChangeArrowheads="1"/>
            </p:cNvSpPr>
            <p:nvPr/>
          </p:nvSpPr>
          <p:spPr bwMode="auto">
            <a:xfrm>
              <a:off x="0" y="3288"/>
              <a:ext cx="445"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112" name="Text Box 48"/>
            <p:cNvSpPr txBox="1">
              <a:spLocks noChangeArrowheads="1"/>
            </p:cNvSpPr>
            <p:nvPr/>
          </p:nvSpPr>
          <p:spPr bwMode="auto">
            <a:xfrm>
              <a:off x="15" y="3167"/>
              <a:ext cx="445"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Sensor</a:t>
              </a:r>
            </a:p>
          </p:txBody>
        </p:sp>
      </p:grpSp>
      <p:grpSp>
        <p:nvGrpSpPr>
          <p:cNvPr id="113" name="Group 49"/>
          <p:cNvGrpSpPr>
            <a:grpSpLocks/>
          </p:cNvGrpSpPr>
          <p:nvPr/>
        </p:nvGrpSpPr>
        <p:grpSpPr bwMode="auto">
          <a:xfrm>
            <a:off x="304800" y="1903413"/>
            <a:ext cx="714375" cy="1685925"/>
            <a:chOff x="10" y="1209"/>
            <a:chExt cx="450" cy="1062"/>
          </a:xfrm>
        </p:grpSpPr>
        <p:pic>
          <p:nvPicPr>
            <p:cNvPr id="114" name="Picture 50" descr="thermome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 y="1209"/>
              <a:ext cx="177" cy="8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5" name="Text Box 51"/>
            <p:cNvSpPr txBox="1">
              <a:spLocks noChangeArrowheads="1"/>
            </p:cNvSpPr>
            <p:nvPr/>
          </p:nvSpPr>
          <p:spPr bwMode="auto">
            <a:xfrm>
              <a:off x="15" y="1977"/>
              <a:ext cx="445"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Sensor</a:t>
              </a:r>
            </a:p>
          </p:txBody>
        </p:sp>
        <p:sp>
          <p:nvSpPr>
            <p:cNvPr id="116" name="Text Box 52"/>
            <p:cNvSpPr txBox="1">
              <a:spLocks noChangeArrowheads="1"/>
            </p:cNvSpPr>
            <p:nvPr/>
          </p:nvSpPr>
          <p:spPr bwMode="auto">
            <a:xfrm>
              <a:off x="10" y="2098"/>
              <a:ext cx="445" cy="1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T1</a:t>
              </a:r>
            </a:p>
          </p:txBody>
        </p:sp>
      </p:grpSp>
      <p:sp>
        <p:nvSpPr>
          <p:cNvPr id="117" name="Text Box 53"/>
          <p:cNvSpPr txBox="1">
            <a:spLocks noChangeArrowheads="1"/>
          </p:cNvSpPr>
          <p:nvPr/>
        </p:nvSpPr>
        <p:spPr bwMode="auto">
          <a:xfrm>
            <a:off x="4057650" y="1169988"/>
            <a:ext cx="54610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FFFFFF"/>
                </a:solidFill>
                <a:effectLst/>
                <a:uLnTx/>
                <a:uFillTx/>
                <a:latin typeface="Arial" charset="0"/>
                <a:ea typeface="ＭＳ Ｐゴシック" charset="0"/>
                <a:cs typeface="Arial" charset="0"/>
              </a:rPr>
              <a:t>IOC</a:t>
            </a:r>
          </a:p>
        </p:txBody>
      </p:sp>
      <p:sp>
        <p:nvSpPr>
          <p:cNvPr id="118" name="Text Box 54"/>
          <p:cNvSpPr txBox="1">
            <a:spLocks noChangeArrowheads="1"/>
          </p:cNvSpPr>
          <p:nvPr/>
        </p:nvSpPr>
        <p:spPr bwMode="auto">
          <a:xfrm>
            <a:off x="3792538" y="1525588"/>
            <a:ext cx="108585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000000"/>
                </a:solidFill>
                <a:effectLst/>
                <a:uLnTx/>
                <a:uFillTx/>
                <a:latin typeface="Arial" charset="0"/>
                <a:ea typeface="ＭＳ Ｐゴシック" charset="0"/>
                <a:cs typeface="Arial" charset="0"/>
              </a:rPr>
              <a:t>Database</a:t>
            </a:r>
          </a:p>
        </p:txBody>
      </p:sp>
      <p:sp>
        <p:nvSpPr>
          <p:cNvPr id="119" name="Text Box 55"/>
          <p:cNvSpPr txBox="1">
            <a:spLocks noChangeArrowheads="1"/>
          </p:cNvSpPr>
          <p:nvPr/>
        </p:nvSpPr>
        <p:spPr bwMode="auto">
          <a:xfrm>
            <a:off x="1019175" y="1408113"/>
            <a:ext cx="560388"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charset="0"/>
                <a:ea typeface="ＭＳ Ｐゴシック" charset="0"/>
                <a:cs typeface="Arial" charset="0"/>
              </a:rPr>
              <a:t>ADC</a:t>
            </a:r>
          </a:p>
        </p:txBody>
      </p:sp>
      <p:sp>
        <p:nvSpPr>
          <p:cNvPr id="120" name="Text Box 56"/>
          <p:cNvSpPr txBox="1">
            <a:spLocks noChangeArrowheads="1"/>
          </p:cNvSpPr>
          <p:nvPr/>
        </p:nvSpPr>
        <p:spPr bwMode="auto">
          <a:xfrm>
            <a:off x="1001713" y="3660775"/>
            <a:ext cx="560387" cy="30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charset="0"/>
                <a:ea typeface="ＭＳ Ｐゴシック" charset="0"/>
                <a:cs typeface="Arial" charset="0"/>
              </a:rPr>
              <a:t>ADC</a:t>
            </a:r>
          </a:p>
        </p:txBody>
      </p:sp>
      <p:sp>
        <p:nvSpPr>
          <p:cNvPr id="121" name="Text Box 57"/>
          <p:cNvSpPr txBox="1">
            <a:spLocks noChangeArrowheads="1"/>
          </p:cNvSpPr>
          <p:nvPr/>
        </p:nvSpPr>
        <p:spPr bwMode="auto">
          <a:xfrm>
            <a:off x="7383463" y="2205038"/>
            <a:ext cx="601662" cy="5222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t>Binary</a:t>
            </a:r>
            <a:b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br>
            <a: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t>I/O</a:t>
            </a:r>
          </a:p>
        </p:txBody>
      </p:sp>
      <p:sp>
        <p:nvSpPr>
          <p:cNvPr id="122" name="Text Box 58"/>
          <p:cNvSpPr txBox="1">
            <a:spLocks noChangeArrowheads="1"/>
          </p:cNvSpPr>
          <p:nvPr/>
        </p:nvSpPr>
        <p:spPr bwMode="auto">
          <a:xfrm>
            <a:off x="8135938" y="3844925"/>
            <a:ext cx="790575" cy="2746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Chiller</a:t>
            </a:r>
          </a:p>
        </p:txBody>
      </p:sp>
      <p:sp>
        <p:nvSpPr>
          <p:cNvPr id="123" name="Text Box 59"/>
          <p:cNvSpPr txBox="1">
            <a:spLocks noChangeArrowheads="1"/>
          </p:cNvSpPr>
          <p:nvPr/>
        </p:nvSpPr>
        <p:spPr bwMode="auto">
          <a:xfrm>
            <a:off x="1906588" y="3900488"/>
            <a:ext cx="12954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Analog In</a:t>
            </a:r>
          </a:p>
        </p:txBody>
      </p:sp>
      <p:sp>
        <p:nvSpPr>
          <p:cNvPr id="124" name="Rectangle 60"/>
          <p:cNvSpPr>
            <a:spLocks noChangeArrowheads="1"/>
          </p:cNvSpPr>
          <p:nvPr/>
        </p:nvSpPr>
        <p:spPr bwMode="auto">
          <a:xfrm>
            <a:off x="1900238" y="4224338"/>
            <a:ext cx="1435100" cy="693737"/>
          </a:xfrm>
          <a:prstGeom prst="rect">
            <a:avLst/>
          </a:prstGeom>
          <a:noFill/>
          <a:ln w="2857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125" name="Text Box 61"/>
          <p:cNvSpPr txBox="1">
            <a:spLocks noChangeArrowheads="1"/>
          </p:cNvSpPr>
          <p:nvPr/>
        </p:nvSpPr>
        <p:spPr bwMode="auto">
          <a:xfrm>
            <a:off x="1906588" y="4221163"/>
            <a:ext cx="1427162" cy="230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36000" r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MTRT1-LI-COOL:TEMP2</a:t>
            </a:r>
          </a:p>
        </p:txBody>
      </p:sp>
      <p:sp>
        <p:nvSpPr>
          <p:cNvPr id="126" name="Line 62"/>
          <p:cNvSpPr>
            <a:spLocks noChangeShapeType="1"/>
          </p:cNvSpPr>
          <p:nvPr/>
        </p:nvSpPr>
        <p:spPr bwMode="auto">
          <a:xfrm>
            <a:off x="1471613" y="4811713"/>
            <a:ext cx="40640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cxnSp>
        <p:nvCxnSpPr>
          <p:cNvPr id="127" name="Elbow Connector 126"/>
          <p:cNvCxnSpPr>
            <a:cxnSpLocks noChangeShapeType="1"/>
            <a:stCxn id="76" idx="3"/>
            <a:endCxn id="104" idx="3"/>
          </p:cNvCxnSpPr>
          <p:nvPr/>
        </p:nvCxnSpPr>
        <p:spPr bwMode="auto">
          <a:xfrm flipH="1" flipV="1">
            <a:off x="5297488" y="3543300"/>
            <a:ext cx="12700" cy="574675"/>
          </a:xfrm>
          <a:prstGeom prst="bentConnector3">
            <a:avLst>
              <a:gd name="adj1" fmla="val -1643894"/>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9255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7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p:bldP spid="72" grpId="0"/>
      <p:bldP spid="73" grpId="0" animBg="1"/>
      <p:bldP spid="74" grpId="0"/>
      <p:bldP spid="75" grpId="0"/>
      <p:bldP spid="76" grpId="0" animBg="1"/>
      <p:bldP spid="77" grpId="0" animBg="1"/>
      <p:bldP spid="79" grpId="0"/>
      <p:bldP spid="80" grpId="0" animBg="1"/>
      <p:bldP spid="81" grpId="0"/>
      <p:bldP spid="82" grpId="0" animBg="1"/>
      <p:bldP spid="83" grpId="0" animBg="1"/>
      <p:bldP spid="84" grpId="0" animBg="1"/>
      <p:bldP spid="88" grpId="0" animBg="1"/>
      <p:bldP spid="90"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7" grpId="0" animBg="1"/>
      <p:bldP spid="108" grpId="0" animBg="1"/>
      <p:bldP spid="117" grpId="0"/>
      <p:bldP spid="118" grpId="0"/>
      <p:bldP spid="119" grpId="0"/>
      <p:bldP spid="120" grpId="0"/>
      <p:bldP spid="121" grpId="0"/>
      <p:bldP spid="123" grpId="0"/>
      <p:bldP spid="124" grpId="0" animBg="1"/>
      <p:bldP spid="125" grpId="0"/>
      <p:bldP spid="1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Read a PV named &lt;NAME&gt;</a:t>
            </a:r>
          </a:p>
          <a:p>
            <a:pPr marL="0" indent="0">
              <a:buNone/>
            </a:pPr>
            <a:r>
              <a:rPr lang="en-US" altLang="ja-JP" dirty="0"/>
              <a:t>		</a:t>
            </a:r>
            <a:r>
              <a:rPr lang="en-US" altLang="ja-JP" dirty="0" err="1"/>
              <a:t>caget</a:t>
            </a:r>
            <a:r>
              <a:rPr lang="en-US" altLang="ja-JP" dirty="0"/>
              <a:t> NAME</a:t>
            </a:r>
          </a:p>
          <a:p>
            <a:r>
              <a:rPr lang="en-US" altLang="ja-JP" dirty="0"/>
              <a:t>Get information</a:t>
            </a:r>
          </a:p>
          <a:p>
            <a:pPr marL="0" indent="0">
              <a:buNone/>
            </a:pPr>
            <a:r>
              <a:rPr lang="en-US" altLang="ja-JP" dirty="0"/>
              <a:t>		</a:t>
            </a:r>
            <a:r>
              <a:rPr lang="en-US" altLang="ja-JP" dirty="0" err="1"/>
              <a:t>cainfo</a:t>
            </a:r>
            <a:r>
              <a:rPr lang="en-US" altLang="ja-JP" dirty="0"/>
              <a:t> NAME</a:t>
            </a:r>
          </a:p>
          <a:p>
            <a:r>
              <a:rPr lang="en-US" altLang="ja-JP" dirty="0"/>
              <a:t>Start a monitor</a:t>
            </a:r>
          </a:p>
          <a:p>
            <a:pPr marL="0" indent="0">
              <a:buNone/>
            </a:pPr>
            <a:r>
              <a:rPr lang="en-US" altLang="ja-JP" dirty="0"/>
              <a:t>		</a:t>
            </a:r>
            <a:r>
              <a:rPr lang="en-US" altLang="ja-JP" dirty="0" err="1"/>
              <a:t>camonitor</a:t>
            </a:r>
            <a:r>
              <a:rPr lang="en-US" altLang="ja-JP" dirty="0"/>
              <a:t> NAME</a:t>
            </a:r>
          </a:p>
          <a:p>
            <a:pPr marL="0" indent="0">
              <a:buNone/>
            </a:pPr>
            <a:r>
              <a:rPr lang="en-US" altLang="ja-JP" dirty="0"/>
              <a:t>	(Cancel with [Ctrl] + [c])</a:t>
            </a:r>
          </a:p>
          <a:p>
            <a:r>
              <a:rPr lang="en-US" altLang="ja-JP" dirty="0"/>
              <a:t>Without argument all commands show some help</a:t>
            </a:r>
          </a:p>
          <a:p>
            <a:endParaRPr lang="en-US" altLang="ja-JP" dirty="0"/>
          </a:p>
          <a:p>
            <a:r>
              <a:rPr lang="en-US" altLang="ja-JP" dirty="0"/>
              <a:t>Set value to a PV</a:t>
            </a:r>
          </a:p>
          <a:p>
            <a:pPr marL="0" indent="0">
              <a:buNone/>
            </a:pPr>
            <a:r>
              <a:rPr lang="en-US" altLang="ja-JP" dirty="0"/>
              <a:t>		caput NAME VALUE</a:t>
            </a:r>
          </a:p>
          <a:p>
            <a:endParaRPr lang="en-US" altLang="ja-JP" dirty="0"/>
          </a:p>
          <a:p>
            <a:endParaRPr lang="en-US" altLang="ja-JP" dirty="0"/>
          </a:p>
          <a:p>
            <a:endParaRPr lang="ja-JP" altLang="en-US" dirty="0"/>
          </a:p>
        </p:txBody>
      </p:sp>
      <p:sp>
        <p:nvSpPr>
          <p:cNvPr id="3" name="Title 2"/>
          <p:cNvSpPr>
            <a:spLocks noGrp="1"/>
          </p:cNvSpPr>
          <p:nvPr>
            <p:ph type="title"/>
          </p:nvPr>
        </p:nvSpPr>
        <p:spPr/>
        <p:txBody>
          <a:bodyPr/>
          <a:lstStyle/>
          <a:p>
            <a:r>
              <a:rPr lang="en-US" altLang="ja-JP" dirty="0"/>
              <a:t>EPICS CLI Tools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18</a:t>
            </a:fld>
            <a:endParaRPr lang="en-US"/>
          </a:p>
        </p:txBody>
      </p:sp>
      <p:sp>
        <p:nvSpPr>
          <p:cNvPr id="10" name="Text Box 4"/>
          <p:cNvSpPr txBox="1">
            <a:spLocks noChangeArrowheads="1"/>
          </p:cNvSpPr>
          <p:nvPr/>
        </p:nvSpPr>
        <p:spPr bwMode="auto">
          <a:xfrm>
            <a:off x="4343400" y="1371600"/>
            <a:ext cx="4343400" cy="452437"/>
          </a:xfrm>
          <a:prstGeom prst="rect">
            <a:avLst/>
          </a:prstGeom>
          <a:solidFill>
            <a:schemeClr val="tx2"/>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caget MTRT1-TEMP:READ</a:t>
            </a:r>
          </a:p>
        </p:txBody>
      </p:sp>
      <p:sp>
        <p:nvSpPr>
          <p:cNvPr id="11" name="Text Box 4"/>
          <p:cNvSpPr txBox="1">
            <a:spLocks noChangeArrowheads="1"/>
          </p:cNvSpPr>
          <p:nvPr/>
        </p:nvSpPr>
        <p:spPr bwMode="auto">
          <a:xfrm>
            <a:off x="4343400" y="2306637"/>
            <a:ext cx="4343400" cy="454025"/>
          </a:xfrm>
          <a:prstGeom prst="rect">
            <a:avLst/>
          </a:prstGeom>
          <a:solidFill>
            <a:schemeClr val="tx2"/>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cainfo MTRT1-TEMP:READ</a:t>
            </a:r>
          </a:p>
        </p:txBody>
      </p:sp>
      <p:sp>
        <p:nvSpPr>
          <p:cNvPr id="12" name="Text Box 4"/>
          <p:cNvSpPr txBox="1">
            <a:spLocks noChangeArrowheads="1"/>
          </p:cNvSpPr>
          <p:nvPr/>
        </p:nvSpPr>
        <p:spPr bwMode="auto">
          <a:xfrm>
            <a:off x="4343400" y="3222625"/>
            <a:ext cx="4343400" cy="453183"/>
          </a:xfrm>
          <a:prstGeom prst="rect">
            <a:avLst/>
          </a:prstGeom>
          <a:solidFill>
            <a:schemeClr val="tx2"/>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dirty="0" err="1">
                <a:solidFill>
                  <a:srgbClr val="FFCC66"/>
                </a:solidFill>
                <a:latin typeface="Courier" charset="0"/>
              </a:rPr>
              <a:t>camonitor</a:t>
            </a:r>
            <a:r>
              <a:rPr lang="en-US" sz="2000" dirty="0">
                <a:solidFill>
                  <a:srgbClr val="FFCC66"/>
                </a:solidFill>
                <a:latin typeface="Courier" charset="0"/>
              </a:rPr>
              <a:t> MTRT1-TEMP:READ</a:t>
            </a:r>
          </a:p>
        </p:txBody>
      </p:sp>
      <p:sp>
        <p:nvSpPr>
          <p:cNvPr id="13" name="Text Box 4"/>
          <p:cNvSpPr txBox="1">
            <a:spLocks noChangeArrowheads="1"/>
          </p:cNvSpPr>
          <p:nvPr/>
        </p:nvSpPr>
        <p:spPr bwMode="auto">
          <a:xfrm>
            <a:off x="4343400" y="4575175"/>
            <a:ext cx="4343400" cy="454025"/>
          </a:xfrm>
          <a:prstGeom prst="rect">
            <a:avLst/>
          </a:prstGeom>
          <a:solidFill>
            <a:schemeClr val="tx2"/>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caget</a:t>
            </a:r>
          </a:p>
        </p:txBody>
      </p:sp>
      <p:sp>
        <p:nvSpPr>
          <p:cNvPr id="14" name="Text Box 4"/>
          <p:cNvSpPr txBox="1">
            <a:spLocks noChangeArrowheads="1"/>
          </p:cNvSpPr>
          <p:nvPr/>
        </p:nvSpPr>
        <p:spPr bwMode="auto">
          <a:xfrm>
            <a:off x="4346203" y="5642077"/>
            <a:ext cx="4343400" cy="452437"/>
          </a:xfrm>
          <a:prstGeom prst="rect">
            <a:avLst/>
          </a:prstGeom>
          <a:solidFill>
            <a:schemeClr val="tx2"/>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dirty="0">
                <a:solidFill>
                  <a:srgbClr val="FFCC66"/>
                </a:solidFill>
                <a:latin typeface="Courier" charset="0"/>
              </a:rPr>
              <a:t>caput </a:t>
            </a:r>
            <a:r>
              <a:rPr lang="en-US" sz="2000" dirty="0" err="1">
                <a:solidFill>
                  <a:srgbClr val="FFCC66"/>
                </a:solidFill>
                <a:latin typeface="Courier" charset="0"/>
              </a:rPr>
              <a:t>DemandTemp</a:t>
            </a:r>
            <a:r>
              <a:rPr lang="en-US" sz="2000" dirty="0">
                <a:solidFill>
                  <a:srgbClr val="FFCC66"/>
                </a:solidFill>
                <a:latin typeface="Courier" charset="0"/>
              </a:rPr>
              <a:t> 24.0</a:t>
            </a:r>
          </a:p>
        </p:txBody>
      </p:sp>
    </p:spTree>
    <p:extLst>
      <p:ext uri="{BB962C8B-B14F-4D97-AF65-F5344CB8AC3E}">
        <p14:creationId xmlns:p14="http://schemas.microsoft.com/office/powerpoint/2010/main" val="92240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“Installing EPICS” does not create a control system</a:t>
            </a:r>
          </a:p>
          <a:p>
            <a:r>
              <a:rPr lang="en-US" altLang="ja-JP" dirty="0"/>
              <a:t>The EPICS Software Toolkit consists of hundreds of pieces of software</a:t>
            </a:r>
          </a:p>
          <a:p>
            <a:pPr lvl="1"/>
            <a:r>
              <a:rPr lang="en-US" altLang="ja-JP" dirty="0"/>
              <a:t>Some are individual programs for performing specific tasks</a:t>
            </a:r>
          </a:p>
          <a:p>
            <a:pPr lvl="2"/>
            <a:r>
              <a:rPr lang="en-US" altLang="ja-JP" dirty="0"/>
              <a:t>Creating and running Graphical User-Interfaces, archiving data, monitoring alarms etc.</a:t>
            </a:r>
          </a:p>
          <a:p>
            <a:pPr lvl="1"/>
            <a:r>
              <a:rPr lang="en-US" altLang="ja-JP" dirty="0"/>
              <a:t>Others are code libraries for monitor or control of specific kinds of hardware</a:t>
            </a:r>
          </a:p>
          <a:p>
            <a:pPr lvl="2"/>
            <a:r>
              <a:rPr lang="en-US" altLang="ja-JP" dirty="0"/>
              <a:t>IOC device and driver support for COTS equipment (PLCs, oscilloscopes etc.)</a:t>
            </a:r>
          </a:p>
          <a:p>
            <a:pPr lvl="1"/>
            <a:r>
              <a:rPr lang="en-US" altLang="ja-JP" dirty="0"/>
              <a:t>Others allow common programming languages and tools to interface with EPICS</a:t>
            </a:r>
          </a:p>
          <a:p>
            <a:pPr lvl="2"/>
            <a:r>
              <a:rPr lang="en-US" altLang="ja-JP" dirty="0"/>
              <a:t>C/C++, Perl, Python, Java, </a:t>
            </a:r>
            <a:r>
              <a:rPr lang="en-US" altLang="ja-JP" dirty="0" err="1"/>
              <a:t>Matlab</a:t>
            </a:r>
            <a:r>
              <a:rPr lang="en-US" altLang="ja-JP" dirty="0"/>
              <a:t>/Octave, C#, </a:t>
            </a:r>
            <a:r>
              <a:rPr lang="en-US" altLang="ja-JP" dirty="0" err="1"/>
              <a:t>LabView</a:t>
            </a:r>
            <a:r>
              <a:rPr lang="en-US" altLang="ja-JP" dirty="0"/>
              <a:t> etc.</a:t>
            </a:r>
          </a:p>
          <a:p>
            <a:pPr lvl="1"/>
            <a:r>
              <a:rPr lang="en-US" altLang="ja-JP" dirty="0"/>
              <a:t>Almost all EPICS code is Open Source (freely usable &amp; modifiable)</a:t>
            </a:r>
          </a:p>
          <a:p>
            <a:pPr lvl="2"/>
            <a:r>
              <a:rPr lang="en-US" altLang="ja-JP" dirty="0"/>
              <a:t>EPICS Open License is BSD-like; the GNU GPL and LGPL are also used</a:t>
            </a:r>
          </a:p>
          <a:p>
            <a:r>
              <a:rPr lang="en-US" altLang="ja-JP" dirty="0"/>
              <a:t>An EPICS control system can be made by choosing and configuring existing software</a:t>
            </a:r>
          </a:p>
          <a:p>
            <a:pPr lvl="1"/>
            <a:r>
              <a:rPr lang="en-US" altLang="ja-JP" dirty="0"/>
              <a:t>Writing code is often only necessary to fill gaps in the available tools</a:t>
            </a:r>
          </a:p>
          <a:p>
            <a:endParaRPr lang="ja-JP" altLang="en-US" dirty="0"/>
          </a:p>
        </p:txBody>
      </p:sp>
      <p:sp>
        <p:nvSpPr>
          <p:cNvPr id="3" name="Title 2"/>
          <p:cNvSpPr>
            <a:spLocks noGrp="1"/>
          </p:cNvSpPr>
          <p:nvPr>
            <p:ph type="title"/>
          </p:nvPr>
        </p:nvSpPr>
        <p:spPr/>
        <p:txBody>
          <a:bodyPr/>
          <a:lstStyle/>
          <a:p>
            <a:r>
              <a:rPr lang="en-US" altLang="ja-JP"/>
              <a:t>EPICS Software Toolkit</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19</a:t>
            </a:fld>
            <a:endParaRPr lang="en-US"/>
          </a:p>
        </p:txBody>
      </p:sp>
    </p:spTree>
    <p:extLst>
      <p:ext uri="{BB962C8B-B14F-4D97-AF65-F5344CB8AC3E}">
        <p14:creationId xmlns:p14="http://schemas.microsoft.com/office/powerpoint/2010/main" val="356422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blinds(horizontal)">
                                      <p:cBhvr>
                                        <p:cTn id="19" dur="500"/>
                                        <p:tgtEl>
                                          <p:spTgt spid="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blinds(horizontal)">
                                      <p:cBhvr>
                                        <p:cTn id="22" dur="500"/>
                                        <p:tgtEl>
                                          <p:spTgt spid="2">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blinds(horizontal)">
                                      <p:cBhvr>
                                        <p:cTn id="25" dur="500"/>
                                        <p:tgtEl>
                                          <p:spTgt spid="2">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blinds(horizontal)">
                                      <p:cBhvr>
                                        <p:cTn id="28" dur="500"/>
                                        <p:tgtEl>
                                          <p:spTgt spid="2">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blinds(horizontal)">
                                      <p:cBhvr>
                                        <p:cTn id="31" dur="500"/>
                                        <p:tgtEl>
                                          <p:spTgt spid="2">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
                                            <p:txEl>
                                              <p:pRg st="10" end="10"/>
                                            </p:txEl>
                                          </p:spTgt>
                                        </p:tgtEl>
                                        <p:attrNameLst>
                                          <p:attrName>style.visibility</p:attrName>
                                        </p:attrNameLst>
                                      </p:cBhvr>
                                      <p:to>
                                        <p:strVal val="visible"/>
                                      </p:to>
                                    </p:set>
                                    <p:animEffect transition="in" filter="blinds(horizontal)">
                                      <p:cBhvr>
                                        <p:cTn id="36" dur="500"/>
                                        <p:tgtEl>
                                          <p:spTgt spid="2">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animEffect transition="in" filter="blinds(horizontal)">
                                      <p:cBhvr>
                                        <p:cTn id="3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Some slides in this talk came from </a:t>
            </a:r>
          </a:p>
          <a:p>
            <a:pPr lvl="1"/>
            <a:r>
              <a:rPr kumimoji="1" lang="en-US" altLang="ja-JP" dirty="0"/>
              <a:t>EPICS Introduction by Andrew Johnson at APS EPICS Training 2014 and at LBNL 2016</a:t>
            </a:r>
          </a:p>
          <a:p>
            <a:pPr lvl="1"/>
            <a:r>
              <a:rPr kumimoji="1" lang="en-US" altLang="ja-JP" dirty="0"/>
              <a:t>"Accelerator Controls” by </a:t>
            </a:r>
            <a:r>
              <a:rPr kumimoji="1" lang="en-US" altLang="ja-JP" dirty="0" err="1"/>
              <a:t>Elke</a:t>
            </a:r>
            <a:r>
              <a:rPr kumimoji="1" lang="en-US" altLang="ja-JP" dirty="0"/>
              <a:t> </a:t>
            </a:r>
            <a:r>
              <a:rPr kumimoji="1" lang="en-US" altLang="ja-JP" dirty="0" err="1"/>
              <a:t>Zimoch</a:t>
            </a:r>
            <a:r>
              <a:rPr kumimoji="1" lang="en-US" altLang="ja-JP" dirty="0"/>
              <a:t> from PSI at JUAL (Joint Universities Accelerator School) serials</a:t>
            </a:r>
          </a:p>
          <a:p>
            <a:pPr lvl="1"/>
            <a:r>
              <a:rPr kumimoji="1" lang="en-US" altLang="ja-JP" dirty="0"/>
              <a:t>EPICS Training at PSI by </a:t>
            </a:r>
            <a:r>
              <a:rPr kumimoji="1" lang="en-US" altLang="ja-JP" dirty="0" err="1"/>
              <a:t>Elke</a:t>
            </a:r>
            <a:r>
              <a:rPr kumimoji="1" lang="en-US" altLang="ja-JP" dirty="0"/>
              <a:t> </a:t>
            </a:r>
            <a:r>
              <a:rPr kumimoji="1" lang="en-US" altLang="ja-JP" dirty="0" err="1"/>
              <a:t>Zimoch</a:t>
            </a:r>
            <a:r>
              <a:rPr kumimoji="1" lang="en-US" altLang="ja-JP" dirty="0"/>
              <a:t> from PSI</a:t>
            </a:r>
          </a:p>
          <a:p>
            <a:pPr lvl="1"/>
            <a:r>
              <a:rPr kumimoji="1" lang="en-US" altLang="ja-JP" dirty="0"/>
              <a:t>Serial training courses by Bob </a:t>
            </a:r>
            <a:r>
              <a:rPr kumimoji="1" lang="en-US" altLang="ja-JP" dirty="0" err="1"/>
              <a:t>Dalesio</a:t>
            </a:r>
            <a:endParaRPr kumimoji="1" lang="en-US" altLang="ja-JP" dirty="0"/>
          </a:p>
          <a:p>
            <a:pPr lvl="1"/>
            <a:r>
              <a:rPr kumimoji="1" lang="en-US" altLang="ja-JP" dirty="0"/>
              <a:t>Overview and Introduction to EPICS from FRIB by </a:t>
            </a:r>
            <a:r>
              <a:rPr lang="en-US" altLang="ja-JP" dirty="0" err="1"/>
              <a:t>Guobao</a:t>
            </a:r>
            <a:r>
              <a:rPr lang="en-US" altLang="ja-JP" dirty="0"/>
              <a:t> Shen</a:t>
            </a:r>
            <a:endParaRPr kumimoji="1" lang="en-US" altLang="ja-JP" dirty="0"/>
          </a:p>
        </p:txBody>
      </p:sp>
      <p:sp>
        <p:nvSpPr>
          <p:cNvPr id="3" name="Title 2"/>
          <p:cNvSpPr>
            <a:spLocks noGrp="1"/>
          </p:cNvSpPr>
          <p:nvPr>
            <p:ph type="title"/>
          </p:nvPr>
        </p:nvSpPr>
        <p:spPr>
          <a:xfrm>
            <a:off x="76200" y="284394"/>
            <a:ext cx="8991600" cy="488498"/>
          </a:xfrm>
        </p:spPr>
        <p:txBody>
          <a:bodyPr/>
          <a:lstStyle/>
          <a:p>
            <a:r>
              <a:rPr kumimoji="1" lang="en-US" altLang="ja-JP" dirty="0"/>
              <a:t>Acknowledgments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a:t>
            </a:fld>
            <a:endParaRPr lang="en-US"/>
          </a:p>
        </p:txBody>
      </p:sp>
    </p:spTree>
    <p:extLst>
      <p:ext uri="{BB962C8B-B14F-4D97-AF65-F5344CB8AC3E}">
        <p14:creationId xmlns:p14="http://schemas.microsoft.com/office/powerpoint/2010/main" val="2890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r>
              <a:rPr lang="en-US" altLang="ja-JP" dirty="0"/>
              <a:t>Leadership is mostly informal</a:t>
            </a:r>
          </a:p>
          <a:p>
            <a:pPr lvl="1"/>
            <a:r>
              <a:rPr lang="en-US" altLang="ja-JP" dirty="0"/>
              <a:t>Bob </a:t>
            </a:r>
            <a:r>
              <a:rPr lang="en-US" altLang="ja-JP" dirty="0" err="1"/>
              <a:t>Dalesio</a:t>
            </a:r>
            <a:r>
              <a:rPr lang="en-US" altLang="ja-JP" dirty="0"/>
              <a:t>, runs Osprey DCS (EPICS Consultancy)</a:t>
            </a:r>
          </a:p>
          <a:p>
            <a:pPr lvl="2"/>
            <a:r>
              <a:rPr lang="en-US" altLang="ja-JP" dirty="0"/>
              <a:t>Original author of GTACS and EPICS</a:t>
            </a:r>
          </a:p>
          <a:p>
            <a:pPr lvl="2"/>
            <a:r>
              <a:rPr lang="en-US" altLang="ja-JP" dirty="0"/>
              <a:t>Community development</a:t>
            </a:r>
          </a:p>
          <a:p>
            <a:pPr lvl="2"/>
            <a:r>
              <a:rPr lang="en-US" altLang="ja-JP" dirty="0"/>
              <a:t>Organizes collaboration meetings</a:t>
            </a:r>
          </a:p>
          <a:p>
            <a:pPr lvl="1"/>
            <a:r>
              <a:rPr lang="en-US" altLang="ja-JP" dirty="0"/>
              <a:t>Andrew Johnson, Computer Scientist at APS, Argonne</a:t>
            </a:r>
          </a:p>
          <a:p>
            <a:pPr lvl="2"/>
            <a:r>
              <a:rPr lang="en-US" altLang="ja-JP" dirty="0"/>
              <a:t>Manages website, mailing lists etc.</a:t>
            </a:r>
          </a:p>
          <a:p>
            <a:pPr lvl="2"/>
            <a:r>
              <a:rPr lang="en-US" altLang="ja-JP" dirty="0"/>
              <a:t>Maintenance lead for EPICS Base (V3)</a:t>
            </a:r>
          </a:p>
        </p:txBody>
      </p:sp>
      <p:sp>
        <p:nvSpPr>
          <p:cNvPr id="7" name="Content Placeholder 6"/>
          <p:cNvSpPr>
            <a:spLocks noGrp="1"/>
          </p:cNvSpPr>
          <p:nvPr>
            <p:ph idx="10"/>
          </p:nvPr>
        </p:nvSpPr>
        <p:spPr>
          <a:xfrm>
            <a:off x="76200" y="2514600"/>
            <a:ext cx="8991604" cy="3500139"/>
          </a:xfrm>
        </p:spPr>
        <p:txBody>
          <a:bodyPr numCol="2"/>
          <a:lstStyle/>
          <a:p>
            <a:r>
              <a:rPr lang="en-US" altLang="ja-JP" dirty="0"/>
              <a:t>3 public mailing lists</a:t>
            </a:r>
          </a:p>
          <a:p>
            <a:pPr lvl="1"/>
            <a:r>
              <a:rPr lang="en-US" altLang="ja-JP" dirty="0"/>
              <a:t>tech-talk is the main user list</a:t>
            </a:r>
          </a:p>
          <a:p>
            <a:pPr lvl="1"/>
            <a:r>
              <a:rPr lang="en-US" altLang="ja-JP" dirty="0"/>
              <a:t>core-talk is for core developers</a:t>
            </a:r>
          </a:p>
          <a:p>
            <a:pPr lvl="1"/>
            <a:r>
              <a:rPr lang="en-US" altLang="ja-JP" dirty="0" err="1"/>
              <a:t>pvdata-devel</a:t>
            </a:r>
            <a:r>
              <a:rPr lang="en-US" altLang="ja-JP" dirty="0"/>
              <a:t> is for V4 developers</a:t>
            </a:r>
          </a:p>
          <a:p>
            <a:r>
              <a:rPr lang="en-US" altLang="ja-JP" dirty="0"/>
              <a:t>Open to anyone</a:t>
            </a:r>
          </a:p>
          <a:p>
            <a:pPr lvl="1"/>
            <a:r>
              <a:rPr lang="en-US" altLang="ja-JP" dirty="0"/>
              <a:t>tech-talk has 800 subscribers</a:t>
            </a:r>
          </a:p>
          <a:p>
            <a:r>
              <a:rPr lang="en-US" altLang="ja-JP" dirty="0"/>
              <a:t>Questions asked at all levels</a:t>
            </a:r>
          </a:p>
          <a:p>
            <a:pPr lvl="1"/>
            <a:r>
              <a:rPr lang="en-US" altLang="ja-JP" dirty="0"/>
              <a:t>Members are usually very helpful</a:t>
            </a:r>
          </a:p>
          <a:p>
            <a:r>
              <a:rPr lang="en-US" altLang="ja-JP" dirty="0"/>
              <a:t>Posts from non-members are moderated to discourage spam</a:t>
            </a:r>
          </a:p>
          <a:p>
            <a:pPr lvl="1"/>
            <a:r>
              <a:rPr lang="en-US" altLang="ja-JP" dirty="0"/>
              <a:t>High signal/noise ratio</a:t>
            </a:r>
          </a:p>
          <a:p>
            <a:r>
              <a:rPr lang="en-US" altLang="ja-JP" dirty="0"/>
              <a:t>GNU Mailman handles subscriptions, moderation, daily digest</a:t>
            </a:r>
          </a:p>
          <a:p>
            <a:r>
              <a:rPr lang="en-US" altLang="ja-JP" dirty="0"/>
              <a:t>Searchable archives back to 1994</a:t>
            </a:r>
          </a:p>
          <a:p>
            <a:pPr lvl="1"/>
            <a:r>
              <a:rPr lang="en-US" altLang="ja-JP" dirty="0"/>
              <a:t>RSS Feeds of messages</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2"/>
          </p:nvPr>
        </p:nvSpPr>
        <p:spPr/>
        <p:txBody>
          <a:bodyPr/>
          <a:lstStyle/>
          <a:p>
            <a:pPr>
              <a:defRPr/>
            </a:pPr>
            <a:r>
              <a:rPr lang="en-US"/>
              <a:t>, Slide </a:t>
            </a:r>
            <a:fld id="{35AD4620-7552-4207-8973-898801ED212B}" type="slidenum">
              <a:rPr lang="en-US" smtClean="0"/>
              <a:pPr>
                <a:defRPr/>
              </a:pPr>
              <a:t>20</a:t>
            </a:fld>
            <a:endParaRPr lang="en-US"/>
          </a:p>
        </p:txBody>
      </p:sp>
      <p:sp>
        <p:nvSpPr>
          <p:cNvPr id="9" name="Content Placeholder 1"/>
          <p:cNvSpPr txBox="1">
            <a:spLocks/>
          </p:cNvSpPr>
          <p:nvPr/>
        </p:nvSpPr>
        <p:spPr bwMode="auto">
          <a:xfrm>
            <a:off x="76200" y="1067098"/>
            <a:ext cx="8991604" cy="24333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r>
              <a:rPr lang="en-US" altLang="ja-JP" kern="0" dirty="0"/>
              <a:t>Leadership is mostly informal</a:t>
            </a:r>
          </a:p>
          <a:p>
            <a:pPr lvl="1"/>
            <a:r>
              <a:rPr lang="en-US" altLang="ja-JP" kern="0" dirty="0"/>
              <a:t>Bob </a:t>
            </a:r>
            <a:r>
              <a:rPr lang="en-US" altLang="ja-JP" kern="0" dirty="0" err="1"/>
              <a:t>Dalesio</a:t>
            </a:r>
            <a:r>
              <a:rPr lang="en-US" altLang="ja-JP" kern="0" dirty="0"/>
              <a:t>, runs Osprey DCS (EPICS Consultancy)</a:t>
            </a:r>
          </a:p>
          <a:p>
            <a:pPr lvl="1"/>
            <a:r>
              <a:rPr lang="en-US" altLang="ja-JP" kern="0" dirty="0"/>
              <a:t> Andrew Johnson, Computer Scientist at APS, Argonne</a:t>
            </a:r>
          </a:p>
        </p:txBody>
      </p:sp>
    </p:spTree>
    <p:extLst>
      <p:ext uri="{BB962C8B-B14F-4D97-AF65-F5344CB8AC3E}">
        <p14:creationId xmlns:p14="http://schemas.microsoft.com/office/powerpoint/2010/main" val="334594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2" grpId="1" build="p"/>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ja-JP" dirty="0"/>
              <a:t>Central site for EPICS </a:t>
            </a:r>
          </a:p>
          <a:p>
            <a:pPr lvl="1"/>
            <a:r>
              <a:rPr lang="en-US" altLang="ja-JP" dirty="0">
                <a:hlinkClick r:id="rId2"/>
              </a:rPr>
              <a:t>http://www.aps.anl.gov/epics/</a:t>
            </a:r>
            <a:endParaRPr lang="en-US" altLang="ja-JP" dirty="0"/>
          </a:p>
          <a:p>
            <a:pPr lvl="1"/>
            <a:r>
              <a:rPr lang="en-US" altLang="ja-JP" dirty="0"/>
              <a:t>Documentations</a:t>
            </a:r>
          </a:p>
          <a:p>
            <a:pPr lvl="2"/>
            <a:r>
              <a:rPr lang="en-US" altLang="ja-JP" dirty="0"/>
              <a:t>CA Clients</a:t>
            </a:r>
          </a:p>
          <a:p>
            <a:pPr lvl="2"/>
            <a:r>
              <a:rPr lang="en-US" altLang="ja-JP" dirty="0"/>
              <a:t>Device support (driver)</a:t>
            </a:r>
          </a:p>
          <a:p>
            <a:pPr lvl="2"/>
            <a:r>
              <a:rPr lang="en-US" altLang="ja-JP" dirty="0"/>
              <a:t>Tech-talk (mailing list and archive)</a:t>
            </a:r>
          </a:p>
          <a:p>
            <a:endParaRPr lang="en-US" altLang="ja-JP" dirty="0"/>
          </a:p>
          <a:p>
            <a:endParaRPr lang="en-US" altLang="ja-JP" dirty="0"/>
          </a:p>
          <a:p>
            <a:endParaRPr lang="en-US" altLang="ja-JP" dirty="0"/>
          </a:p>
          <a:p>
            <a:endParaRPr lang="en-US" altLang="ja-JP" dirty="0"/>
          </a:p>
          <a:p>
            <a:r>
              <a:rPr lang="en-US" altLang="ja-JP" dirty="0"/>
              <a:t>Useful links for trainings</a:t>
            </a:r>
          </a:p>
          <a:p>
            <a:pPr lvl="1"/>
            <a:r>
              <a:rPr lang="en-US" altLang="ja-JP" dirty="0">
                <a:hlinkClick r:id="rId3"/>
              </a:rPr>
              <a:t>http://www.aps.anl.gov/epics/docs/training.php</a:t>
            </a:r>
            <a:endParaRPr lang="en-US" altLang="ja-JP" dirty="0"/>
          </a:p>
          <a:p>
            <a:pPr lvl="1"/>
            <a:r>
              <a:rPr lang="en-US" altLang="ja-JP" dirty="0">
                <a:hlinkClick r:id="rId4"/>
              </a:rPr>
              <a:t>http://www.aps.anl.gov/epics/docs/GSWE.php</a:t>
            </a:r>
            <a:endParaRPr lang="en-US" altLang="ja-JP" dirty="0"/>
          </a:p>
          <a:p>
            <a:pPr lvl="1"/>
            <a:r>
              <a:rPr lang="en-US" altLang="ja-JP" dirty="0">
                <a:hlinkClick r:id="rId5"/>
              </a:rPr>
              <a:t>http://epics.web.psi.ch/training/downloads</a:t>
            </a:r>
            <a:endParaRPr lang="en-US" altLang="ja-JP" dirty="0"/>
          </a:p>
        </p:txBody>
      </p:sp>
      <p:sp>
        <p:nvSpPr>
          <p:cNvPr id="3" name="Title 2"/>
          <p:cNvSpPr>
            <a:spLocks noGrp="1"/>
          </p:cNvSpPr>
          <p:nvPr>
            <p:ph type="title"/>
          </p:nvPr>
        </p:nvSpPr>
        <p:spPr/>
        <p:txBody>
          <a:bodyPr/>
          <a:lstStyle/>
          <a:p>
            <a:r>
              <a:rPr lang="en-US" altLang="ja-JP" dirty="0"/>
              <a:t>EPICS Resources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21</a:t>
            </a:fld>
            <a:endParaRPr lang="en-US"/>
          </a:p>
        </p:txBody>
      </p:sp>
      <p:pic>
        <p:nvPicPr>
          <p:cNvPr id="6" name="Picture 5"/>
          <p:cNvPicPr/>
          <p:nvPr/>
        </p:nvPicPr>
        <p:blipFill>
          <a:blip r:embed="rId6"/>
          <a:stretch/>
        </p:blipFill>
        <p:spPr>
          <a:xfrm>
            <a:off x="4309212" y="1548574"/>
            <a:ext cx="4529988" cy="3328226"/>
          </a:xfrm>
          <a:prstGeom prst="rect">
            <a:avLst/>
          </a:prstGeom>
          <a:ln>
            <a:solidFill>
              <a:srgbClr val="B0C7E0"/>
            </a:solidFill>
          </a:ln>
        </p:spPr>
      </p:pic>
    </p:spTree>
    <p:extLst>
      <p:ext uri="{BB962C8B-B14F-4D97-AF65-F5344CB8AC3E}">
        <p14:creationId xmlns:p14="http://schemas.microsoft.com/office/powerpoint/2010/main" val="3691423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Process Block execution time varies from block type to block type</a:t>
            </a:r>
          </a:p>
          <a:p>
            <a:pPr marL="0" indent="0">
              <a:buNone/>
            </a:pPr>
            <a:r>
              <a:rPr lang="en-US" altLang="ja-JP" dirty="0"/>
              <a:t>	AI on a PowerPC ~100,000/second (50% idle)</a:t>
            </a:r>
          </a:p>
          <a:p>
            <a:pPr marL="0" indent="0">
              <a:buNone/>
            </a:pPr>
            <a:r>
              <a:rPr lang="en-US" altLang="ja-JP" dirty="0"/>
              <a:t>	AI on a 68060 is ~18,000/second  (50% idle)</a:t>
            </a:r>
          </a:p>
          <a:p>
            <a:r>
              <a:rPr lang="en-US" altLang="ja-JP" dirty="0"/>
              <a:t>Fastest periodic scan rate is dependent on OS clock tick – 1 KHz</a:t>
            </a:r>
          </a:p>
          <a:p>
            <a:r>
              <a:rPr lang="en-US" altLang="ja-JP" dirty="0"/>
              <a:t>Interrupt scanning is limited by the CPU bandwidth (interrupt delay ~15usec)</a:t>
            </a:r>
          </a:p>
          <a:p>
            <a:r>
              <a:rPr lang="en-US" altLang="ja-JP" dirty="0"/>
              <a:t>Name resolution - 100,000/second - runs at  the lowest priority</a:t>
            </a:r>
          </a:p>
          <a:p>
            <a:r>
              <a:rPr lang="en-US" altLang="ja-JP" dirty="0"/>
              <a:t>Support to particular physical I/O is distinct from process logic - ASCII device type</a:t>
            </a:r>
          </a:p>
          <a:p>
            <a:endParaRPr lang="ja-JP" altLang="en-US" dirty="0"/>
          </a:p>
        </p:txBody>
      </p:sp>
      <p:sp>
        <p:nvSpPr>
          <p:cNvPr id="3" name="Title 2"/>
          <p:cNvSpPr>
            <a:spLocks noGrp="1"/>
          </p:cNvSpPr>
          <p:nvPr>
            <p:ph type="title"/>
          </p:nvPr>
        </p:nvSpPr>
        <p:spPr/>
        <p:txBody>
          <a:bodyPr/>
          <a:lstStyle/>
          <a:p>
            <a:r>
              <a:rPr lang="en-US" altLang="ja-JP"/>
              <a:t>EPICS Process Database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22</a:t>
            </a:fld>
            <a:endParaRPr lang="en-US"/>
          </a:p>
        </p:txBody>
      </p:sp>
      <p:sp>
        <p:nvSpPr>
          <p:cNvPr id="7" name="Text Box 4"/>
          <p:cNvSpPr txBox="1">
            <a:spLocks noChangeArrowheads="1"/>
          </p:cNvSpPr>
          <p:nvPr/>
        </p:nvSpPr>
        <p:spPr bwMode="auto">
          <a:xfrm>
            <a:off x="76200" y="5349240"/>
            <a:ext cx="9044897" cy="768096"/>
          </a:xfrm>
          <a:prstGeom prst="rect">
            <a:avLst/>
          </a:prstGeom>
          <a:solidFill>
            <a:srgbClr val="CCFF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08000" tIns="108000" rIns="108000" bIns="108000" anchor="ctr" anchorCtr="0">
            <a:noAutofit/>
          </a:bodyPr>
          <a:lstStyle/>
          <a:p>
            <a:pPr algn="ctr"/>
            <a:r>
              <a:rPr lang="en-US" altLang="ja-JP" dirty="0"/>
              <a:t>The numbers are just example with extremely old CPU, </a:t>
            </a:r>
            <a:br>
              <a:rPr lang="en-US" altLang="ja-JP" dirty="0"/>
            </a:br>
            <a:r>
              <a:rPr lang="en-US" altLang="ja-JP" dirty="0"/>
              <a:t>and probably no longer meaningful to a modern computer.</a:t>
            </a:r>
            <a:endParaRPr lang="en-US" altLang="ja-JP" b="1" dirty="0"/>
          </a:p>
        </p:txBody>
      </p:sp>
    </p:spTree>
    <p:extLst>
      <p:ext uri="{BB962C8B-B14F-4D97-AF65-F5344CB8AC3E}">
        <p14:creationId xmlns:p14="http://schemas.microsoft.com/office/powerpoint/2010/main" val="74275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Backup</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23</a:t>
            </a:fld>
            <a:endParaRPr lang="en-US"/>
          </a:p>
        </p:txBody>
      </p:sp>
    </p:spTree>
    <p:extLst>
      <p:ext uri="{BB962C8B-B14F-4D97-AF65-F5344CB8AC3E}">
        <p14:creationId xmlns:p14="http://schemas.microsoft.com/office/powerpoint/2010/main" val="198368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990600"/>
            <a:ext cx="8990922" cy="4343100"/>
          </a:xfrm>
        </p:spPr>
        <p:txBody>
          <a:bodyPr/>
          <a:lstStyle/>
          <a:p>
            <a:r>
              <a:rPr lang="en-US" altLang="ja-JP" dirty="0"/>
              <a:t>Record processing can be periodic or event driven:</a:t>
            </a:r>
          </a:p>
          <a:p>
            <a:pPr lvl="1"/>
            <a:endParaRPr lang="en-US" altLang="ja-JP" dirty="0"/>
          </a:p>
          <a:p>
            <a:pPr lvl="1"/>
            <a:endParaRPr lang="en-US" altLang="ja-JP" dirty="0"/>
          </a:p>
          <a:p>
            <a:endParaRPr lang="en-US" altLang="ja-JP" dirty="0"/>
          </a:p>
          <a:p>
            <a:r>
              <a:rPr lang="en-US" altLang="ja-JP" b="1" dirty="0"/>
              <a:t>Periodic</a:t>
            </a:r>
            <a:r>
              <a:rPr lang="en-US" altLang="ja-JP" dirty="0"/>
              <a:t>: Standard scan rates are…</a:t>
            </a:r>
          </a:p>
          <a:p>
            <a:pPr lvl="1"/>
            <a:r>
              <a:rPr lang="en-US" altLang="ja-JP" dirty="0"/>
              <a:t>10, 5, 2, 1, 0.5, 0.2 and 0.1 seconds</a:t>
            </a:r>
          </a:p>
          <a:p>
            <a:pPr lvl="1"/>
            <a:r>
              <a:rPr lang="en-US" altLang="ja-JP" dirty="0"/>
              <a:t>Custom scan rates can be configured up </a:t>
            </a:r>
            <a:br>
              <a:rPr lang="en-US" altLang="ja-JP" dirty="0"/>
            </a:br>
            <a:r>
              <a:rPr lang="en-US" altLang="ja-JP" dirty="0"/>
              <a:t>to speeds allowed by operating system </a:t>
            </a:r>
            <a:br>
              <a:rPr lang="en-US" altLang="ja-JP" dirty="0"/>
            </a:br>
            <a:r>
              <a:rPr lang="en-US" altLang="ja-JP" dirty="0"/>
              <a:t>and hardware</a:t>
            </a:r>
          </a:p>
          <a:p>
            <a:pPr lvl="1"/>
            <a:r>
              <a:rPr lang="en-US" altLang="ja-JP" dirty="0"/>
              <a:t>No precise timing!</a:t>
            </a:r>
          </a:p>
          <a:p>
            <a:r>
              <a:rPr lang="en-US" altLang="ja-JP" b="1" dirty="0"/>
              <a:t>Event driven</a:t>
            </a:r>
            <a:r>
              <a:rPr lang="en-US" altLang="ja-JP" dirty="0"/>
              <a:t>: Events include</a:t>
            </a:r>
          </a:p>
          <a:p>
            <a:pPr lvl="1"/>
            <a:r>
              <a:rPr lang="en-US" altLang="ja-JP" dirty="0"/>
              <a:t>Hardware interrupts</a:t>
            </a:r>
          </a:p>
          <a:p>
            <a:pPr lvl="1"/>
            <a:r>
              <a:rPr lang="en-US" altLang="ja-JP" dirty="0"/>
              <a:t>Request from another record via links</a:t>
            </a:r>
          </a:p>
          <a:p>
            <a:pPr lvl="1"/>
            <a:r>
              <a:rPr lang="en-US" altLang="ja-JP" dirty="0"/>
              <a:t>EPICS Events</a:t>
            </a:r>
          </a:p>
          <a:p>
            <a:pPr lvl="1"/>
            <a:r>
              <a:rPr lang="en-US" altLang="ja-JP" dirty="0"/>
              <a:t>Channel Access Puts</a:t>
            </a:r>
            <a:endParaRPr lang="ja-JP" altLang="en-US" dirty="0"/>
          </a:p>
        </p:txBody>
      </p:sp>
      <p:sp>
        <p:nvSpPr>
          <p:cNvPr id="3" name="Title 2"/>
          <p:cNvSpPr>
            <a:spLocks noGrp="1"/>
          </p:cNvSpPr>
          <p:nvPr>
            <p:ph type="title"/>
          </p:nvPr>
        </p:nvSpPr>
        <p:spPr/>
        <p:txBody>
          <a:bodyPr/>
          <a:lstStyle/>
          <a:p>
            <a:r>
              <a:rPr lang="en-US" altLang="ja-JP"/>
              <a:t>Record Processing</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24</a:t>
            </a:fld>
            <a:endParaRPr lang="en-US"/>
          </a:p>
        </p:txBody>
      </p:sp>
      <p:pic>
        <p:nvPicPr>
          <p:cNvPr id="11" name="Picture 4" descr="auzn2pjh[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2133600"/>
            <a:ext cx="1374775" cy="20288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pic>
      <p:pic>
        <p:nvPicPr>
          <p:cNvPr id="12" name="Picture 5" descr="qtjpijj1[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4546600"/>
            <a:ext cx="2287587" cy="1854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FAA26D3D-D897-4be2-8F04-BA451C77F1D7}">
              <ma14:placeholderFlag xmlns:ma14="http://schemas.microsoft.com/office/mac/drawingml/2011/main" xmlns="" val="1"/>
            </a:ext>
          </a:extLst>
        </p:spPr>
      </p:pic>
      <p:sp>
        <p:nvSpPr>
          <p:cNvPr id="13" name="AutoShape 8"/>
          <p:cNvSpPr>
            <a:spLocks noChangeArrowheads="1"/>
          </p:cNvSpPr>
          <p:nvPr/>
        </p:nvSpPr>
        <p:spPr bwMode="auto">
          <a:xfrm rot="21420943">
            <a:off x="4798839" y="1252621"/>
            <a:ext cx="4235411" cy="931862"/>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Record Processing means: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Trigger Record to do what it</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is configured to do.</a:t>
            </a:r>
          </a:p>
        </p:txBody>
      </p:sp>
    </p:spTree>
    <p:extLst>
      <p:ext uri="{BB962C8B-B14F-4D97-AF65-F5344CB8AC3E}">
        <p14:creationId xmlns:p14="http://schemas.microsoft.com/office/powerpoint/2010/main" val="113299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The major software components of an IOC (IOC Core)</a:t>
            </a:r>
          </a:p>
          <a:p>
            <a:r>
              <a:rPr kumimoji="1" lang="en-US" altLang="ja-JP" dirty="0"/>
              <a:t>Inside an IOC</a:t>
            </a:r>
          </a:p>
          <a:p>
            <a:endParaRPr kumimoji="1" lang="ja-JP" altLang="en-US" dirty="0"/>
          </a:p>
        </p:txBody>
      </p:sp>
      <p:sp>
        <p:nvSpPr>
          <p:cNvPr id="3" name="Title 2"/>
          <p:cNvSpPr>
            <a:spLocks noGrp="1"/>
          </p:cNvSpPr>
          <p:nvPr>
            <p:ph type="title"/>
          </p:nvPr>
        </p:nvSpPr>
        <p:spPr/>
        <p:txBody>
          <a:bodyPr/>
          <a:lstStyle/>
          <a:p>
            <a:r>
              <a:rPr kumimoji="1" lang="en-US" altLang="ja-JP" dirty="0"/>
              <a:t>Solve a Problem in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25</a:t>
            </a:fld>
            <a:endParaRPr lang="en-US"/>
          </a:p>
        </p:txBody>
      </p:sp>
      <p:sp>
        <p:nvSpPr>
          <p:cNvPr id="22" name="Rectangle 5"/>
          <p:cNvSpPr>
            <a:spLocks noChangeArrowheads="1"/>
          </p:cNvSpPr>
          <p:nvPr/>
        </p:nvSpPr>
        <p:spPr bwMode="auto">
          <a:xfrm>
            <a:off x="1922463" y="2744788"/>
            <a:ext cx="5095875" cy="2479675"/>
          </a:xfrm>
          <a:prstGeom prst="rect">
            <a:avLst/>
          </a:prstGeom>
          <a:solidFill>
            <a:srgbClr val="BBE0E3"/>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3" name="Line 19"/>
          <p:cNvSpPr>
            <a:spLocks noChangeShapeType="1"/>
          </p:cNvSpPr>
          <p:nvPr/>
        </p:nvSpPr>
        <p:spPr bwMode="auto">
          <a:xfrm flipV="1">
            <a:off x="5076825" y="3860800"/>
            <a:ext cx="215900" cy="288925"/>
          </a:xfrm>
          <a:prstGeom prst="line">
            <a:avLst/>
          </a:prstGeom>
          <a:noFill/>
          <a:ln w="19050">
            <a:solidFill>
              <a:srgbClr val="00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4" name="Text Box 17"/>
          <p:cNvSpPr txBox="1">
            <a:spLocks noChangeArrowheads="1"/>
          </p:cNvSpPr>
          <p:nvPr/>
        </p:nvSpPr>
        <p:spPr bwMode="auto">
          <a:xfrm>
            <a:off x="5281613" y="3549650"/>
            <a:ext cx="1592262" cy="415925"/>
          </a:xfrm>
          <a:prstGeom prst="rect">
            <a:avLst/>
          </a:prstGeom>
          <a:solidFill>
            <a:srgbClr val="BBE0E3"/>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1">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Sequencer</a:t>
            </a:r>
          </a:p>
        </p:txBody>
      </p:sp>
      <p:sp>
        <p:nvSpPr>
          <p:cNvPr id="25" name="Line 3"/>
          <p:cNvSpPr>
            <a:spLocks noChangeShapeType="1"/>
          </p:cNvSpPr>
          <p:nvPr/>
        </p:nvSpPr>
        <p:spPr bwMode="auto">
          <a:xfrm>
            <a:off x="2611438" y="2138363"/>
            <a:ext cx="5410200" cy="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6" name="Line 4"/>
          <p:cNvSpPr>
            <a:spLocks noChangeShapeType="1"/>
          </p:cNvSpPr>
          <p:nvPr/>
        </p:nvSpPr>
        <p:spPr bwMode="auto">
          <a:xfrm>
            <a:off x="1354138" y="3810000"/>
            <a:ext cx="2930525"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7" name="Text Box 6"/>
          <p:cNvSpPr txBox="1">
            <a:spLocks noChangeArrowheads="1"/>
          </p:cNvSpPr>
          <p:nvPr/>
        </p:nvSpPr>
        <p:spPr bwMode="auto">
          <a:xfrm>
            <a:off x="6402388" y="1798638"/>
            <a:ext cx="19478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eaLnBrk="0" fontAlgn="auto" latinLnBrk="0" hangingPunct="0">
              <a:lnSpc>
                <a:spcPct val="100000"/>
              </a:lnSpc>
              <a:spcBef>
                <a:spcPct val="1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LAN (Network)</a:t>
            </a:r>
          </a:p>
        </p:txBody>
      </p:sp>
      <p:sp>
        <p:nvSpPr>
          <p:cNvPr id="28" name="Line 7"/>
          <p:cNvSpPr>
            <a:spLocks noChangeShapeType="1"/>
          </p:cNvSpPr>
          <p:nvPr/>
        </p:nvSpPr>
        <p:spPr bwMode="auto">
          <a:xfrm>
            <a:off x="4552950" y="2139950"/>
            <a:ext cx="0" cy="600075"/>
          </a:xfrm>
          <a:prstGeom prst="line">
            <a:avLst/>
          </a:prstGeom>
          <a:noFill/>
          <a:ln w="19050">
            <a:solidFill>
              <a:srgbClr val="00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9" name="Line 8"/>
          <p:cNvSpPr>
            <a:spLocks noChangeShapeType="1"/>
          </p:cNvSpPr>
          <p:nvPr/>
        </p:nvSpPr>
        <p:spPr bwMode="auto">
          <a:xfrm flipH="1">
            <a:off x="3952875" y="3163888"/>
            <a:ext cx="296863" cy="382587"/>
          </a:xfrm>
          <a:prstGeom prst="line">
            <a:avLst/>
          </a:prstGeom>
          <a:noFill/>
          <a:ln w="19050">
            <a:solidFill>
              <a:srgbClr val="00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0" name="Line 9"/>
          <p:cNvSpPr>
            <a:spLocks noChangeShapeType="1"/>
          </p:cNvSpPr>
          <p:nvPr/>
        </p:nvSpPr>
        <p:spPr bwMode="auto">
          <a:xfrm>
            <a:off x="5748338" y="3163888"/>
            <a:ext cx="238125" cy="374650"/>
          </a:xfrm>
          <a:prstGeom prst="line">
            <a:avLst/>
          </a:prstGeom>
          <a:noFill/>
          <a:ln w="19050">
            <a:solidFill>
              <a:srgbClr val="00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1" name="Text Box 10"/>
          <p:cNvSpPr txBox="1">
            <a:spLocks noChangeArrowheads="1"/>
          </p:cNvSpPr>
          <p:nvPr/>
        </p:nvSpPr>
        <p:spPr bwMode="auto">
          <a:xfrm>
            <a:off x="2133600" y="4806950"/>
            <a:ext cx="4268788" cy="415925"/>
          </a:xfrm>
          <a:prstGeom prst="rect">
            <a:avLst/>
          </a:prstGeom>
          <a:noFill/>
          <a:ln w="1905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dirty="0">
                <a:ln>
                  <a:noFill/>
                </a:ln>
                <a:solidFill>
                  <a:sysClr val="windowText" lastClr="000000"/>
                </a:solidFill>
                <a:effectLst/>
                <a:uLnTx/>
                <a:uFillTx/>
              </a:rPr>
              <a:t>Device Support/Device Driver</a:t>
            </a:r>
          </a:p>
        </p:txBody>
      </p:sp>
      <p:sp>
        <p:nvSpPr>
          <p:cNvPr id="32" name="Text Box 11"/>
          <p:cNvSpPr txBox="1">
            <a:spLocks noChangeArrowheads="1"/>
          </p:cNvSpPr>
          <p:nvPr/>
        </p:nvSpPr>
        <p:spPr bwMode="auto">
          <a:xfrm>
            <a:off x="2003425" y="5643563"/>
            <a:ext cx="4816475" cy="415925"/>
          </a:xfrm>
          <a:prstGeom prst="rect">
            <a:avLst/>
          </a:prstGeom>
          <a:noFill/>
          <a:ln w="1905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I/O Hardware</a:t>
            </a:r>
          </a:p>
        </p:txBody>
      </p:sp>
      <p:sp>
        <p:nvSpPr>
          <p:cNvPr id="33" name="Line 12"/>
          <p:cNvSpPr>
            <a:spLocks noChangeShapeType="1"/>
          </p:cNvSpPr>
          <p:nvPr/>
        </p:nvSpPr>
        <p:spPr bwMode="auto">
          <a:xfrm>
            <a:off x="3954463" y="4460875"/>
            <a:ext cx="0" cy="347663"/>
          </a:xfrm>
          <a:prstGeom prst="line">
            <a:avLst/>
          </a:prstGeom>
          <a:noFill/>
          <a:ln w="19050">
            <a:solidFill>
              <a:srgbClr val="00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4" name="Text Box 13"/>
          <p:cNvSpPr txBox="1">
            <a:spLocks noChangeArrowheads="1"/>
          </p:cNvSpPr>
          <p:nvPr/>
        </p:nvSpPr>
        <p:spPr bwMode="auto">
          <a:xfrm>
            <a:off x="1911350" y="2778125"/>
            <a:ext cx="8286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IOC</a:t>
            </a:r>
          </a:p>
        </p:txBody>
      </p:sp>
      <p:sp>
        <p:nvSpPr>
          <p:cNvPr id="35" name="Line 15"/>
          <p:cNvSpPr>
            <a:spLocks noChangeShapeType="1"/>
          </p:cNvSpPr>
          <p:nvPr/>
        </p:nvSpPr>
        <p:spPr bwMode="auto">
          <a:xfrm>
            <a:off x="4308475" y="5240338"/>
            <a:ext cx="9525" cy="393700"/>
          </a:xfrm>
          <a:prstGeom prst="line">
            <a:avLst/>
          </a:prstGeom>
          <a:noFill/>
          <a:ln w="19050">
            <a:solidFill>
              <a:srgbClr val="000000"/>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6" name="Text Box 16"/>
          <p:cNvSpPr txBox="1">
            <a:spLocks noChangeArrowheads="1"/>
          </p:cNvSpPr>
          <p:nvPr/>
        </p:nvSpPr>
        <p:spPr bwMode="auto">
          <a:xfrm>
            <a:off x="2851150" y="3557588"/>
            <a:ext cx="2219325" cy="914400"/>
          </a:xfrm>
          <a:prstGeom prst="rect">
            <a:avLst/>
          </a:prstGeom>
          <a:solidFill>
            <a:srgbClr val="BBE0E3"/>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nchorCtr="1">
            <a:no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dirty="0">
                <a:ln>
                  <a:noFill/>
                </a:ln>
                <a:solidFill>
                  <a:sysClr val="windowText" lastClr="000000"/>
                </a:solidFill>
                <a:effectLst/>
                <a:uLnTx/>
                <a:uFillTx/>
              </a:rPr>
              <a:t>Process Database</a:t>
            </a:r>
          </a:p>
        </p:txBody>
      </p:sp>
      <p:sp>
        <p:nvSpPr>
          <p:cNvPr id="37" name="Text Box 18"/>
          <p:cNvSpPr txBox="1">
            <a:spLocks noChangeArrowheads="1"/>
          </p:cNvSpPr>
          <p:nvPr/>
        </p:nvSpPr>
        <p:spPr bwMode="auto">
          <a:xfrm>
            <a:off x="2811463" y="2744788"/>
            <a:ext cx="3411537" cy="415925"/>
          </a:xfrm>
          <a:prstGeom prst="rect">
            <a:avLst/>
          </a:prstGeom>
          <a:solidFill>
            <a:srgbClr val="BBE0E3"/>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Channel Access</a:t>
            </a:r>
          </a:p>
        </p:txBody>
      </p:sp>
    </p:spTree>
    <p:extLst>
      <p:ext uri="{BB962C8B-B14F-4D97-AF65-F5344CB8AC3E}">
        <p14:creationId xmlns:p14="http://schemas.microsoft.com/office/powerpoint/2010/main" val="3301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collection of EPICS record(s)</a:t>
            </a:r>
          </a:p>
          <a:p>
            <a:r>
              <a:rPr lang="en-US" altLang="ja-JP" dirty="0"/>
              <a:t>Process Blocks are the basic elements: AI, </a:t>
            </a:r>
            <a:br>
              <a:rPr lang="en-US" altLang="ja-JP" dirty="0"/>
            </a:br>
            <a:r>
              <a:rPr lang="en-US" altLang="ja-JP" dirty="0"/>
              <a:t>AO, BI, BO, Motor, CALC, PID,  SUB, etc.…</a:t>
            </a:r>
          </a:p>
          <a:p>
            <a:r>
              <a:rPr lang="en-US" altLang="ja-JP" dirty="0"/>
              <a:t>Process Blocks consist of fields for: </a:t>
            </a:r>
            <a:br>
              <a:rPr lang="en-US" altLang="ja-JP" dirty="0"/>
            </a:br>
            <a:r>
              <a:rPr lang="en-US" altLang="ja-JP" dirty="0"/>
              <a:t>SCHEDULE, I/O, CONVERT, ALARM, </a:t>
            </a:r>
            <a:br>
              <a:rPr lang="en-US" altLang="ja-JP" dirty="0"/>
            </a:br>
            <a:r>
              <a:rPr lang="en-US" altLang="ja-JP" dirty="0"/>
              <a:t>MONITOR</a:t>
            </a:r>
          </a:p>
          <a:p>
            <a:r>
              <a:rPr lang="en-US" altLang="ja-JP" dirty="0"/>
              <a:t>They hold runtime values: </a:t>
            </a:r>
            <a:br>
              <a:rPr lang="en-US" altLang="ja-JP" dirty="0"/>
            </a:br>
            <a:r>
              <a:rPr lang="en-US" altLang="ja-JP" dirty="0"/>
              <a:t>VALUE, TIMESTAMP, ALARM CONDITION, etc.…</a:t>
            </a:r>
          </a:p>
          <a:p>
            <a:r>
              <a:rPr lang="en-US" altLang="ja-JP" dirty="0"/>
              <a:t>New process block are easily added</a:t>
            </a:r>
          </a:p>
          <a:p>
            <a:r>
              <a:rPr lang="en-US" altLang="ja-JP" dirty="0"/>
              <a:t>Configured using Text Editor or some EPICS tools like VDCT, GDCT</a:t>
            </a:r>
          </a:p>
          <a:p>
            <a:r>
              <a:rPr lang="en-US" altLang="ja-JP" dirty="0"/>
              <a:t>Loaded as ASCII records at boot time</a:t>
            </a:r>
          </a:p>
          <a:p>
            <a:r>
              <a:rPr lang="en-US" altLang="ja-JP" dirty="0"/>
              <a:t>All fields can be read/written through the channel access client interface during operation</a:t>
            </a:r>
          </a:p>
        </p:txBody>
      </p:sp>
      <p:sp>
        <p:nvSpPr>
          <p:cNvPr id="3" name="Title 2"/>
          <p:cNvSpPr>
            <a:spLocks noGrp="1"/>
          </p:cNvSpPr>
          <p:nvPr>
            <p:ph type="title"/>
          </p:nvPr>
        </p:nvSpPr>
        <p:spPr/>
        <p:txBody>
          <a:bodyPr/>
          <a:lstStyle/>
          <a:p>
            <a:r>
              <a:rPr lang="en-US" altLang="ja-JP" dirty="0"/>
              <a:t>EPICS Process Database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26</a:t>
            </a:fld>
            <a:endParaRPr lang="en-US"/>
          </a:p>
        </p:txBody>
      </p:sp>
      <p:grpSp>
        <p:nvGrpSpPr>
          <p:cNvPr id="30" name="Group 29"/>
          <p:cNvGrpSpPr/>
          <p:nvPr/>
        </p:nvGrpSpPr>
        <p:grpSpPr>
          <a:xfrm>
            <a:off x="5837845" y="964407"/>
            <a:ext cx="3214687" cy="2582862"/>
            <a:chOff x="5837845" y="964407"/>
            <a:chExt cx="3214687" cy="2582862"/>
          </a:xfrm>
        </p:grpSpPr>
        <p:sp>
          <p:nvSpPr>
            <p:cNvPr id="6" name="Line 4"/>
            <p:cNvSpPr>
              <a:spLocks noChangeShapeType="1"/>
            </p:cNvSpPr>
            <p:nvPr/>
          </p:nvSpPr>
          <p:spPr bwMode="auto">
            <a:xfrm>
              <a:off x="5928332" y="988219"/>
              <a:ext cx="2286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7" name="Line 5"/>
            <p:cNvSpPr>
              <a:spLocks noChangeShapeType="1"/>
            </p:cNvSpPr>
            <p:nvPr/>
          </p:nvSpPr>
          <p:spPr bwMode="auto">
            <a:xfrm>
              <a:off x="7376132" y="988219"/>
              <a:ext cx="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Rectangle 6"/>
            <p:cNvSpPr>
              <a:spLocks noChangeArrowheads="1"/>
            </p:cNvSpPr>
            <p:nvPr/>
          </p:nvSpPr>
          <p:spPr bwMode="auto">
            <a:xfrm>
              <a:off x="7534882" y="1299369"/>
              <a:ext cx="1511300" cy="444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Rectangle 7"/>
            <p:cNvSpPr>
              <a:spLocks noChangeArrowheads="1"/>
            </p:cNvSpPr>
            <p:nvPr/>
          </p:nvSpPr>
          <p:spPr bwMode="auto">
            <a:xfrm>
              <a:off x="7596795" y="1323182"/>
              <a:ext cx="1392237" cy="3968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r>
                <a:rPr lang="en-US" sz="2000"/>
                <a:t>ca-server</a:t>
              </a:r>
            </a:p>
          </p:txBody>
        </p:sp>
        <p:sp>
          <p:nvSpPr>
            <p:cNvPr id="10" name="Rectangle 8"/>
            <p:cNvSpPr>
              <a:spLocks noChangeArrowheads="1"/>
            </p:cNvSpPr>
            <p:nvPr/>
          </p:nvSpPr>
          <p:spPr bwMode="auto">
            <a:xfrm>
              <a:off x="6010882" y="17565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ja-JP" b="1" dirty="0"/>
                <a:t>Process DB</a:t>
              </a:r>
            </a:p>
          </p:txBody>
        </p:sp>
        <p:sp>
          <p:nvSpPr>
            <p:cNvPr id="12" name="Rectangle 10"/>
            <p:cNvSpPr>
              <a:spLocks noChangeArrowheads="1"/>
            </p:cNvSpPr>
            <p:nvPr/>
          </p:nvSpPr>
          <p:spPr bwMode="auto">
            <a:xfrm>
              <a:off x="6010882" y="22137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Device support</a:t>
              </a:r>
            </a:p>
          </p:txBody>
        </p:sp>
        <p:sp>
          <p:nvSpPr>
            <p:cNvPr id="14" name="Rectangle 12"/>
            <p:cNvSpPr>
              <a:spLocks noChangeArrowheads="1"/>
            </p:cNvSpPr>
            <p:nvPr/>
          </p:nvSpPr>
          <p:spPr bwMode="auto">
            <a:xfrm>
              <a:off x="6010882" y="1299369"/>
              <a:ext cx="1511300" cy="444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13"/>
            <p:cNvSpPr>
              <a:spLocks noChangeArrowheads="1"/>
            </p:cNvSpPr>
            <p:nvPr/>
          </p:nvSpPr>
          <p:spPr bwMode="auto">
            <a:xfrm>
              <a:off x="6072795" y="1323182"/>
              <a:ext cx="1392237" cy="3968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r>
                <a:rPr lang="en-US" sz="2000"/>
                <a:t>ca-client</a:t>
              </a:r>
            </a:p>
          </p:txBody>
        </p:sp>
        <p:sp>
          <p:nvSpPr>
            <p:cNvPr id="16" name="Rectangle 15"/>
            <p:cNvSpPr>
              <a:spLocks noChangeArrowheads="1"/>
            </p:cNvSpPr>
            <p:nvPr/>
          </p:nvSpPr>
          <p:spPr bwMode="auto">
            <a:xfrm>
              <a:off x="5837845" y="964407"/>
              <a:ext cx="6540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t>LAN</a:t>
              </a:r>
            </a:p>
          </p:txBody>
        </p:sp>
        <p:sp>
          <p:nvSpPr>
            <p:cNvPr id="17" name="Rectangle 10"/>
            <p:cNvSpPr>
              <a:spLocks noChangeArrowheads="1"/>
            </p:cNvSpPr>
            <p:nvPr/>
          </p:nvSpPr>
          <p:spPr bwMode="auto">
            <a:xfrm>
              <a:off x="6010882" y="26582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Driver support</a:t>
              </a:r>
            </a:p>
          </p:txBody>
        </p:sp>
        <p:sp>
          <p:nvSpPr>
            <p:cNvPr id="18" name="Rectangle 10"/>
            <p:cNvSpPr>
              <a:spLocks noChangeArrowheads="1"/>
            </p:cNvSpPr>
            <p:nvPr/>
          </p:nvSpPr>
          <p:spPr bwMode="auto">
            <a:xfrm>
              <a:off x="6017232" y="31027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Device Driver</a:t>
              </a:r>
            </a:p>
          </p:txBody>
        </p:sp>
      </p:grpSp>
    </p:spTree>
    <p:extLst>
      <p:ext uri="{BB962C8B-B14F-4D97-AF65-F5344CB8AC3E}">
        <p14:creationId xmlns:p14="http://schemas.microsoft.com/office/powerpoint/2010/main" val="378147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Leadership is mostly informal</a:t>
            </a:r>
          </a:p>
          <a:p>
            <a:pPr lvl="1"/>
            <a:r>
              <a:rPr lang="en-US" altLang="ja-JP" dirty="0"/>
              <a:t>Bob </a:t>
            </a:r>
            <a:r>
              <a:rPr lang="en-US" altLang="ja-JP" dirty="0" err="1"/>
              <a:t>Dalesio</a:t>
            </a:r>
            <a:r>
              <a:rPr lang="en-US" altLang="ja-JP" dirty="0"/>
              <a:t>, runs Osprey DCS (EPICS Consultancy)</a:t>
            </a:r>
          </a:p>
          <a:p>
            <a:pPr lvl="2"/>
            <a:r>
              <a:rPr lang="en-US" altLang="ja-JP" dirty="0"/>
              <a:t>Original author of GTACS and EPICS</a:t>
            </a:r>
          </a:p>
          <a:p>
            <a:pPr lvl="2"/>
            <a:r>
              <a:rPr lang="en-US" altLang="ja-JP" dirty="0"/>
              <a:t>Community development</a:t>
            </a:r>
          </a:p>
          <a:p>
            <a:pPr lvl="2"/>
            <a:r>
              <a:rPr lang="en-US" altLang="ja-JP" dirty="0"/>
              <a:t>Organizes collaboration meetings</a:t>
            </a:r>
          </a:p>
          <a:p>
            <a:pPr lvl="1"/>
            <a:r>
              <a:rPr lang="en-US" altLang="ja-JP" dirty="0"/>
              <a:t>Andrew Johnson, Computer Scientist at APS, Argonne</a:t>
            </a:r>
          </a:p>
          <a:p>
            <a:pPr lvl="2"/>
            <a:r>
              <a:rPr lang="en-US" altLang="ja-JP" dirty="0"/>
              <a:t>Manages website, mailing lists etc.</a:t>
            </a:r>
          </a:p>
          <a:p>
            <a:pPr lvl="2"/>
            <a:r>
              <a:rPr lang="en-US" altLang="ja-JP" dirty="0"/>
              <a:t>Maintenance lead for EPICS Base (V3)</a:t>
            </a:r>
          </a:p>
          <a:p>
            <a:r>
              <a:rPr lang="en-US" altLang="ja-JP" dirty="0"/>
              <a:t>Various development groups exist and have their own leadership</a:t>
            </a:r>
          </a:p>
          <a:p>
            <a:pPr lvl="1"/>
            <a:r>
              <a:rPr lang="en-US" altLang="ja-JP" dirty="0"/>
              <a:t>EPICS Core Developers (Andrew Johnson)</a:t>
            </a:r>
          </a:p>
          <a:p>
            <a:pPr lvl="1"/>
            <a:r>
              <a:rPr lang="en-US" altLang="ja-JP" dirty="0"/>
              <a:t>EPICS V4 Working Group (Bob </a:t>
            </a:r>
            <a:r>
              <a:rPr lang="en-US" altLang="ja-JP" dirty="0" err="1"/>
              <a:t>Dalesio</a:t>
            </a:r>
            <a:r>
              <a:rPr lang="en-US" altLang="ja-JP" dirty="0"/>
              <a:t> and Andrew Johnson)</a:t>
            </a:r>
          </a:p>
          <a:p>
            <a:pPr lvl="1"/>
            <a:r>
              <a:rPr lang="en-US" altLang="ja-JP" dirty="0"/>
              <a:t>Control System Studio (Eric Berryman, FRIB at MSU)</a:t>
            </a:r>
          </a:p>
          <a:p>
            <a:pPr lvl="1"/>
            <a:r>
              <a:rPr lang="en-US" altLang="ja-JP" dirty="0"/>
              <a:t>Distributed Information Services for Control Systems (Dylan Maxwell, FRIB at MSU)</a:t>
            </a:r>
          </a:p>
          <a:p>
            <a:pPr lvl="1"/>
            <a:r>
              <a:rPr lang="en-US" altLang="ja-JP" dirty="0" err="1"/>
              <a:t>AreaDetector</a:t>
            </a:r>
            <a:r>
              <a:rPr lang="en-US" altLang="ja-JP" dirty="0"/>
              <a:t> (Mark Rivers, </a:t>
            </a:r>
            <a:r>
              <a:rPr lang="en-US" altLang="ja-JP" dirty="0" err="1"/>
              <a:t>Uchicago</a:t>
            </a:r>
            <a:r>
              <a:rPr lang="en-US" altLang="ja-JP" dirty="0"/>
              <a:t>)</a:t>
            </a:r>
          </a:p>
          <a:p>
            <a:r>
              <a:rPr lang="en-US" altLang="ja-JP" dirty="0"/>
              <a:t>Occasional meetings of management of the main labs to discuss effort &amp; direction</a:t>
            </a:r>
          </a:p>
          <a:p>
            <a:endParaRPr lang="ja-JP" altLang="en-US" dirty="0"/>
          </a:p>
        </p:txBody>
      </p:sp>
      <p:sp>
        <p:nvSpPr>
          <p:cNvPr id="3" name="Title 2"/>
          <p:cNvSpPr>
            <a:spLocks noGrp="1"/>
          </p:cNvSpPr>
          <p:nvPr>
            <p:ph type="title"/>
          </p:nvPr>
        </p:nvSpPr>
        <p:spPr/>
        <p:txBody>
          <a:bodyPr/>
          <a:lstStyle/>
          <a:p>
            <a:r>
              <a:rPr lang="en-US" altLang="ja-JP"/>
              <a:t>Community Organization</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27</a:t>
            </a:fld>
            <a:endParaRPr lang="en-US"/>
          </a:p>
        </p:txBody>
      </p:sp>
    </p:spTree>
    <p:extLst>
      <p:ext uri="{BB962C8B-B14F-4D97-AF65-F5344CB8AC3E}">
        <p14:creationId xmlns:p14="http://schemas.microsoft.com/office/powerpoint/2010/main" val="314794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3 public mailing lists</a:t>
            </a:r>
          </a:p>
          <a:p>
            <a:pPr lvl="1"/>
            <a:r>
              <a:rPr lang="en-US" altLang="ja-JP" dirty="0"/>
              <a:t>tech-talk is the main user list</a:t>
            </a:r>
          </a:p>
          <a:p>
            <a:pPr lvl="1"/>
            <a:r>
              <a:rPr lang="en-US" altLang="ja-JP" dirty="0"/>
              <a:t>core-talk is for core developers</a:t>
            </a:r>
          </a:p>
          <a:p>
            <a:pPr lvl="1"/>
            <a:r>
              <a:rPr lang="en-US" altLang="ja-JP" dirty="0" err="1"/>
              <a:t>pvdata-devel</a:t>
            </a:r>
            <a:r>
              <a:rPr lang="en-US" altLang="ja-JP" dirty="0"/>
              <a:t> is for V4 developers</a:t>
            </a:r>
          </a:p>
          <a:p>
            <a:r>
              <a:rPr lang="en-US" altLang="ja-JP" dirty="0"/>
              <a:t>Open to anyone</a:t>
            </a:r>
          </a:p>
          <a:p>
            <a:pPr lvl="1"/>
            <a:r>
              <a:rPr lang="en-US" altLang="ja-JP" dirty="0"/>
              <a:t>tech-talk has 800 subscribers</a:t>
            </a:r>
          </a:p>
          <a:p>
            <a:r>
              <a:rPr lang="en-US" altLang="ja-JP" dirty="0"/>
              <a:t>Questions asked at all levels</a:t>
            </a:r>
          </a:p>
          <a:p>
            <a:pPr lvl="1"/>
            <a:r>
              <a:rPr lang="en-US" altLang="ja-JP" dirty="0"/>
              <a:t>Members are usually very helpful</a:t>
            </a:r>
          </a:p>
          <a:p>
            <a:r>
              <a:rPr lang="en-US" altLang="ja-JP" dirty="0"/>
              <a:t>Posts from non-members are moderated to discourage spam</a:t>
            </a:r>
          </a:p>
          <a:p>
            <a:pPr lvl="1"/>
            <a:r>
              <a:rPr lang="en-US" altLang="ja-JP" dirty="0"/>
              <a:t>High signal/noise ratio</a:t>
            </a:r>
          </a:p>
          <a:p>
            <a:r>
              <a:rPr lang="en-US" altLang="ja-JP" dirty="0"/>
              <a:t>GNU Mailman handles subscriptions, moderation, daily digest</a:t>
            </a:r>
          </a:p>
          <a:p>
            <a:r>
              <a:rPr lang="en-US" altLang="ja-JP" dirty="0"/>
              <a:t>Searchable archives back to 1994</a:t>
            </a:r>
          </a:p>
          <a:p>
            <a:pPr lvl="1"/>
            <a:r>
              <a:rPr lang="en-US" altLang="ja-JP" dirty="0"/>
              <a:t>RSS Feeds of messages</a:t>
            </a:r>
          </a:p>
          <a:p>
            <a:endParaRPr lang="ja-JP" altLang="en-US" dirty="0"/>
          </a:p>
        </p:txBody>
      </p:sp>
      <p:sp>
        <p:nvSpPr>
          <p:cNvPr id="3" name="Title 2"/>
          <p:cNvSpPr>
            <a:spLocks noGrp="1"/>
          </p:cNvSpPr>
          <p:nvPr>
            <p:ph type="title"/>
          </p:nvPr>
        </p:nvSpPr>
        <p:spPr/>
        <p:txBody>
          <a:bodyPr/>
          <a:lstStyle/>
          <a:p>
            <a:r>
              <a:rPr lang="en-US" altLang="ja-JP"/>
              <a:t>Mailing Lists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28</a:t>
            </a:fld>
            <a:endParaRPr lang="en-US"/>
          </a:p>
        </p:txBody>
      </p:sp>
    </p:spTree>
    <p:extLst>
      <p:ext uri="{BB962C8B-B14F-4D97-AF65-F5344CB8AC3E}">
        <p14:creationId xmlns:p14="http://schemas.microsoft.com/office/powerpoint/2010/main" val="3401616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A </a:t>
            </a:r>
            <a:r>
              <a:rPr kumimoji="1" lang="en-US" altLang="ja-JP" dirty="0">
                <a:solidFill>
                  <a:srgbClr val="3366FF"/>
                </a:solidFill>
              </a:rPr>
              <a:t>computer environment</a:t>
            </a:r>
            <a:r>
              <a:rPr kumimoji="1" lang="en-US" altLang="ja-JP" dirty="0"/>
              <a:t> to solve </a:t>
            </a:r>
            <a:r>
              <a:rPr kumimoji="1" lang="en-US" altLang="ja-JP" dirty="0">
                <a:solidFill>
                  <a:srgbClr val="3366FF"/>
                </a:solidFill>
              </a:rPr>
              <a:t>simultaneously requirements</a:t>
            </a:r>
            <a:r>
              <a:rPr kumimoji="1" lang="en-US" altLang="ja-JP" dirty="0"/>
              <a:t> of </a:t>
            </a:r>
            <a:r>
              <a:rPr kumimoji="1" lang="en-US" altLang="ja-JP" dirty="0">
                <a:solidFill>
                  <a:srgbClr val="3366FF"/>
                </a:solidFill>
              </a:rPr>
              <a:t>different user groups</a:t>
            </a:r>
            <a:r>
              <a:rPr kumimoji="1" lang="en-US" altLang="ja-JP" dirty="0"/>
              <a:t> to run an accelerator</a:t>
            </a:r>
          </a:p>
          <a:p>
            <a:r>
              <a:rPr kumimoji="1" lang="en-US" altLang="ja-JP" dirty="0"/>
              <a:t>Connect the Operator in the control room with the accelerator hardware. The control room might not be near the accelerator</a:t>
            </a:r>
          </a:p>
        </p:txBody>
      </p:sp>
      <p:sp>
        <p:nvSpPr>
          <p:cNvPr id="3" name="Title 2"/>
          <p:cNvSpPr>
            <a:spLocks noGrp="1"/>
          </p:cNvSpPr>
          <p:nvPr>
            <p:ph type="title"/>
          </p:nvPr>
        </p:nvSpPr>
        <p:spPr/>
        <p:txBody>
          <a:bodyPr/>
          <a:lstStyle/>
          <a:p>
            <a:r>
              <a:rPr lang="en-US" altLang="ja-JP"/>
              <a:t>What is an Accelerator Control System?</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29</a:t>
            </a:fld>
            <a:endParaRPr lang="en-US"/>
          </a:p>
        </p:txBody>
      </p:sp>
      <p:grpSp>
        <p:nvGrpSpPr>
          <p:cNvPr id="6" name="Group 4"/>
          <p:cNvGrpSpPr>
            <a:grpSpLocks/>
          </p:cNvGrpSpPr>
          <p:nvPr/>
        </p:nvGrpSpPr>
        <p:grpSpPr bwMode="auto">
          <a:xfrm>
            <a:off x="685800" y="3570588"/>
            <a:ext cx="1030287" cy="757042"/>
            <a:chOff x="432" y="1152"/>
            <a:chExt cx="768" cy="672"/>
          </a:xfrm>
        </p:grpSpPr>
        <p:sp>
          <p:nvSpPr>
            <p:cNvPr id="7" name="Oval 5"/>
            <p:cNvSpPr>
              <a:spLocks noChangeArrowheads="1"/>
            </p:cNvSpPr>
            <p:nvPr/>
          </p:nvSpPr>
          <p:spPr bwMode="auto">
            <a:xfrm>
              <a:off x="432" y="1152"/>
              <a:ext cx="768" cy="672"/>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Freeform 6"/>
            <p:cNvSpPr>
              <a:spLocks/>
            </p:cNvSpPr>
            <p:nvPr/>
          </p:nvSpPr>
          <p:spPr bwMode="auto">
            <a:xfrm>
              <a:off x="682" y="1341"/>
              <a:ext cx="158" cy="98"/>
            </a:xfrm>
            <a:custGeom>
              <a:avLst/>
              <a:gdLst>
                <a:gd name="T0" fmla="*/ 152 w 158"/>
                <a:gd name="T1" fmla="*/ 75 h 98"/>
                <a:gd name="T2" fmla="*/ 30 w 158"/>
                <a:gd name="T3" fmla="*/ 28 h 98"/>
                <a:gd name="T4" fmla="*/ 9 w 158"/>
                <a:gd name="T5" fmla="*/ 75 h 98"/>
                <a:gd name="T6" fmla="*/ 131 w 158"/>
                <a:gd name="T7" fmla="*/ 96 h 98"/>
                <a:gd name="T8" fmla="*/ 152 w 158"/>
                <a:gd name="T9" fmla="*/ 89 h 98"/>
                <a:gd name="T10" fmla="*/ 158 w 158"/>
                <a:gd name="T11" fmla="*/ 69 h 98"/>
                <a:gd name="T12" fmla="*/ 152 w 158"/>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58" h="98">
                  <a:moveTo>
                    <a:pt x="152" y="75"/>
                  </a:moveTo>
                  <a:cubicBezTo>
                    <a:pt x="118" y="0"/>
                    <a:pt x="117" y="20"/>
                    <a:pt x="30" y="28"/>
                  </a:cubicBezTo>
                  <a:cubicBezTo>
                    <a:pt x="22" y="43"/>
                    <a:pt x="0" y="60"/>
                    <a:pt x="9" y="75"/>
                  </a:cubicBezTo>
                  <a:cubicBezTo>
                    <a:pt x="23" y="98"/>
                    <a:pt x="116" y="95"/>
                    <a:pt x="131" y="96"/>
                  </a:cubicBezTo>
                  <a:cubicBezTo>
                    <a:pt x="138" y="94"/>
                    <a:pt x="147" y="94"/>
                    <a:pt x="152" y="89"/>
                  </a:cubicBezTo>
                  <a:cubicBezTo>
                    <a:pt x="157" y="84"/>
                    <a:pt x="158" y="76"/>
                    <a:pt x="158" y="69"/>
                  </a:cubicBezTo>
                  <a:cubicBezTo>
                    <a:pt x="158" y="66"/>
                    <a:pt x="154" y="73"/>
                    <a:pt x="152" y="75"/>
                  </a:cubicBezTo>
                  <a:close/>
                </a:path>
              </a:pathLst>
            </a:cu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9" name="Freeform 7"/>
            <p:cNvSpPr>
              <a:spLocks/>
            </p:cNvSpPr>
            <p:nvPr/>
          </p:nvSpPr>
          <p:spPr bwMode="auto">
            <a:xfrm>
              <a:off x="912" y="1344"/>
              <a:ext cx="158" cy="98"/>
            </a:xfrm>
            <a:custGeom>
              <a:avLst/>
              <a:gdLst>
                <a:gd name="T0" fmla="*/ 152 w 158"/>
                <a:gd name="T1" fmla="*/ 75 h 98"/>
                <a:gd name="T2" fmla="*/ 30 w 158"/>
                <a:gd name="T3" fmla="*/ 28 h 98"/>
                <a:gd name="T4" fmla="*/ 9 w 158"/>
                <a:gd name="T5" fmla="*/ 75 h 98"/>
                <a:gd name="T6" fmla="*/ 131 w 158"/>
                <a:gd name="T7" fmla="*/ 96 h 98"/>
                <a:gd name="T8" fmla="*/ 152 w 158"/>
                <a:gd name="T9" fmla="*/ 89 h 98"/>
                <a:gd name="T10" fmla="*/ 158 w 158"/>
                <a:gd name="T11" fmla="*/ 69 h 98"/>
                <a:gd name="T12" fmla="*/ 152 w 158"/>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58" h="98">
                  <a:moveTo>
                    <a:pt x="152" y="75"/>
                  </a:moveTo>
                  <a:cubicBezTo>
                    <a:pt x="118" y="0"/>
                    <a:pt x="117" y="20"/>
                    <a:pt x="30" y="28"/>
                  </a:cubicBezTo>
                  <a:cubicBezTo>
                    <a:pt x="22" y="43"/>
                    <a:pt x="0" y="60"/>
                    <a:pt x="9" y="75"/>
                  </a:cubicBezTo>
                  <a:cubicBezTo>
                    <a:pt x="23" y="98"/>
                    <a:pt x="116" y="95"/>
                    <a:pt x="131" y="96"/>
                  </a:cubicBezTo>
                  <a:cubicBezTo>
                    <a:pt x="138" y="94"/>
                    <a:pt x="147" y="94"/>
                    <a:pt x="152" y="89"/>
                  </a:cubicBezTo>
                  <a:cubicBezTo>
                    <a:pt x="157" y="84"/>
                    <a:pt x="158" y="76"/>
                    <a:pt x="158" y="69"/>
                  </a:cubicBezTo>
                  <a:cubicBezTo>
                    <a:pt x="158" y="66"/>
                    <a:pt x="154" y="73"/>
                    <a:pt x="152" y="75"/>
                  </a:cubicBezTo>
                  <a:close/>
                </a:path>
              </a:pathLst>
            </a:cu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0" name="Freeform 8"/>
            <p:cNvSpPr>
              <a:spLocks/>
            </p:cNvSpPr>
            <p:nvPr/>
          </p:nvSpPr>
          <p:spPr bwMode="auto">
            <a:xfrm>
              <a:off x="705" y="1584"/>
              <a:ext cx="303" cy="130"/>
            </a:xfrm>
            <a:custGeom>
              <a:avLst/>
              <a:gdLst>
                <a:gd name="T0" fmla="*/ 0 w 303"/>
                <a:gd name="T1" fmla="*/ 0 h 130"/>
                <a:gd name="T2" fmla="*/ 72 w 303"/>
                <a:gd name="T3" fmla="*/ 117 h 130"/>
                <a:gd name="T4" fmla="*/ 143 w 303"/>
                <a:gd name="T5" fmla="*/ 130 h 130"/>
                <a:gd name="T6" fmla="*/ 257 w 303"/>
                <a:gd name="T7" fmla="*/ 91 h 130"/>
                <a:gd name="T8" fmla="*/ 303 w 303"/>
                <a:gd name="T9" fmla="*/ 7 h 130"/>
              </a:gdLst>
              <a:ahLst/>
              <a:cxnLst>
                <a:cxn ang="0">
                  <a:pos x="T0" y="T1"/>
                </a:cxn>
                <a:cxn ang="0">
                  <a:pos x="T2" y="T3"/>
                </a:cxn>
                <a:cxn ang="0">
                  <a:pos x="T4" y="T5"/>
                </a:cxn>
                <a:cxn ang="0">
                  <a:pos x="T6" y="T7"/>
                </a:cxn>
                <a:cxn ang="0">
                  <a:pos x="T8" y="T9"/>
                </a:cxn>
              </a:cxnLst>
              <a:rect l="0" t="0" r="r" b="b"/>
              <a:pathLst>
                <a:path w="303" h="130">
                  <a:moveTo>
                    <a:pt x="0" y="0"/>
                  </a:moveTo>
                  <a:cubicBezTo>
                    <a:pt x="11" y="39"/>
                    <a:pt x="41" y="100"/>
                    <a:pt x="72" y="117"/>
                  </a:cubicBezTo>
                  <a:cubicBezTo>
                    <a:pt x="90" y="127"/>
                    <a:pt x="131" y="129"/>
                    <a:pt x="143" y="130"/>
                  </a:cubicBezTo>
                  <a:cubicBezTo>
                    <a:pt x="198" y="125"/>
                    <a:pt x="216" y="124"/>
                    <a:pt x="257" y="91"/>
                  </a:cubicBezTo>
                  <a:cubicBezTo>
                    <a:pt x="284" y="71"/>
                    <a:pt x="295" y="21"/>
                    <a:pt x="303" y="7"/>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1" name="Freeform 9"/>
            <p:cNvSpPr>
              <a:spLocks/>
            </p:cNvSpPr>
            <p:nvPr/>
          </p:nvSpPr>
          <p:spPr bwMode="auto">
            <a:xfrm>
              <a:off x="672" y="1296"/>
              <a:ext cx="207" cy="290"/>
            </a:xfrm>
            <a:custGeom>
              <a:avLst/>
              <a:gdLst>
                <a:gd name="T0" fmla="*/ 0 w 207"/>
                <a:gd name="T1" fmla="*/ 11 h 290"/>
                <a:gd name="T2" fmla="*/ 94 w 207"/>
                <a:gd name="T3" fmla="*/ 0 h 290"/>
                <a:gd name="T4" fmla="*/ 176 w 207"/>
                <a:gd name="T5" fmla="*/ 20 h 290"/>
                <a:gd name="T6" fmla="*/ 203 w 207"/>
                <a:gd name="T7" fmla="*/ 111 h 290"/>
                <a:gd name="T8" fmla="*/ 201 w 207"/>
                <a:gd name="T9" fmla="*/ 171 h 290"/>
                <a:gd name="T10" fmla="*/ 201 w 207"/>
                <a:gd name="T11" fmla="*/ 290 h 290"/>
              </a:gdLst>
              <a:ahLst/>
              <a:cxnLst>
                <a:cxn ang="0">
                  <a:pos x="T0" y="T1"/>
                </a:cxn>
                <a:cxn ang="0">
                  <a:pos x="T2" y="T3"/>
                </a:cxn>
                <a:cxn ang="0">
                  <a:pos x="T4" y="T5"/>
                </a:cxn>
                <a:cxn ang="0">
                  <a:pos x="T6" y="T7"/>
                </a:cxn>
                <a:cxn ang="0">
                  <a:pos x="T8" y="T9"/>
                </a:cxn>
                <a:cxn ang="0">
                  <a:pos x="T10" y="T11"/>
                </a:cxn>
              </a:cxnLst>
              <a:rect l="0" t="0" r="r" b="b"/>
              <a:pathLst>
                <a:path w="207" h="290">
                  <a:moveTo>
                    <a:pt x="0" y="11"/>
                  </a:moveTo>
                  <a:cubicBezTo>
                    <a:pt x="35" y="17"/>
                    <a:pt x="65" y="4"/>
                    <a:pt x="94" y="0"/>
                  </a:cubicBezTo>
                  <a:cubicBezTo>
                    <a:pt x="114" y="4"/>
                    <a:pt x="156" y="16"/>
                    <a:pt x="176" y="20"/>
                  </a:cubicBezTo>
                  <a:cubicBezTo>
                    <a:pt x="195" y="68"/>
                    <a:pt x="184" y="19"/>
                    <a:pt x="203" y="111"/>
                  </a:cubicBezTo>
                  <a:cubicBezTo>
                    <a:pt x="207" y="126"/>
                    <a:pt x="200" y="155"/>
                    <a:pt x="201" y="171"/>
                  </a:cubicBezTo>
                  <a:cubicBezTo>
                    <a:pt x="206" y="210"/>
                    <a:pt x="201" y="250"/>
                    <a:pt x="201" y="290"/>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2" name="Freeform 10"/>
            <p:cNvSpPr>
              <a:spLocks/>
            </p:cNvSpPr>
            <p:nvPr/>
          </p:nvSpPr>
          <p:spPr bwMode="auto">
            <a:xfrm>
              <a:off x="920" y="1300"/>
              <a:ext cx="140" cy="24"/>
            </a:xfrm>
            <a:custGeom>
              <a:avLst/>
              <a:gdLst>
                <a:gd name="T0" fmla="*/ 0 w 140"/>
                <a:gd name="T1" fmla="*/ 16 h 24"/>
                <a:gd name="T2" fmla="*/ 52 w 140"/>
                <a:gd name="T3" fmla="*/ 4 h 24"/>
                <a:gd name="T4" fmla="*/ 64 w 140"/>
                <a:gd name="T5" fmla="*/ 0 h 24"/>
                <a:gd name="T6" fmla="*/ 140 w 140"/>
                <a:gd name="T7" fmla="*/ 24 h 24"/>
              </a:gdLst>
              <a:ahLst/>
              <a:cxnLst>
                <a:cxn ang="0">
                  <a:pos x="T0" y="T1"/>
                </a:cxn>
                <a:cxn ang="0">
                  <a:pos x="T2" y="T3"/>
                </a:cxn>
                <a:cxn ang="0">
                  <a:pos x="T4" y="T5"/>
                </a:cxn>
                <a:cxn ang="0">
                  <a:pos x="T6" y="T7"/>
                </a:cxn>
              </a:cxnLst>
              <a:rect l="0" t="0" r="r" b="b"/>
              <a:pathLst>
                <a:path w="140" h="24">
                  <a:moveTo>
                    <a:pt x="0" y="16"/>
                  </a:moveTo>
                  <a:cubicBezTo>
                    <a:pt x="36" y="11"/>
                    <a:pt x="19" y="15"/>
                    <a:pt x="52" y="4"/>
                  </a:cubicBezTo>
                  <a:cubicBezTo>
                    <a:pt x="56" y="3"/>
                    <a:pt x="64" y="0"/>
                    <a:pt x="64" y="0"/>
                  </a:cubicBezTo>
                  <a:cubicBezTo>
                    <a:pt x="126" y="6"/>
                    <a:pt x="99" y="3"/>
                    <a:pt x="140" y="24"/>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grpSp>
      <p:pic>
        <p:nvPicPr>
          <p:cNvPr id="13" name="Picture 11" descr="SLS_speicher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507685"/>
            <a:ext cx="2189163" cy="1677394"/>
          </a:xfrm>
          <a:prstGeom prst="rect">
            <a:avLst/>
          </a:prstGeom>
          <a:noFill/>
          <a:ln w="38100">
            <a:solidFill>
              <a:srgbClr val="FFCC00"/>
            </a:solidFill>
            <a:miter lim="800000"/>
            <a:headEnd/>
            <a:tailEnd/>
          </a:ln>
          <a:extLst>
            <a:ext uri="{909E8E84-426E-40dd-AFC4-6F175D3DCCD1}">
              <a14:hiddenFill xmlns:a14="http://schemas.microsoft.com/office/drawing/2010/main" xmlns="">
                <a:solidFill>
                  <a:srgbClr val="FFFFFF"/>
                </a:solidFill>
              </a14:hiddenFill>
            </a:ext>
          </a:extLst>
        </p:spPr>
      </p:pic>
      <p:sp>
        <p:nvSpPr>
          <p:cNvPr id="14" name="Text Box 12"/>
          <p:cNvSpPr txBox="1">
            <a:spLocks noChangeArrowheads="1"/>
          </p:cNvSpPr>
          <p:nvPr/>
        </p:nvSpPr>
        <p:spPr bwMode="auto">
          <a:xfrm>
            <a:off x="0" y="4191000"/>
            <a:ext cx="2444750" cy="5591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eaLnBrk="1" hangingPunct="1">
              <a:lnSpc>
                <a:spcPct val="100000"/>
              </a:lnSpc>
            </a:pPr>
            <a:r>
              <a:rPr lang="de-CH" sz="1800" dirty="0">
                <a:ea typeface="ＭＳ Ｐゴシック" charset="0"/>
              </a:rPr>
              <a:t>Operator</a:t>
            </a:r>
            <a:br>
              <a:rPr lang="de-CH" sz="1800" dirty="0">
                <a:ea typeface="ＭＳ Ｐゴシック" charset="0"/>
              </a:rPr>
            </a:br>
            <a:r>
              <a:rPr lang="de-CH" sz="1800" dirty="0">
                <a:ea typeface="ＭＳ Ｐゴシック" charset="0"/>
              </a:rPr>
              <a:t>in </a:t>
            </a:r>
            <a:r>
              <a:rPr lang="de-CH" sz="1800" dirty="0" err="1">
                <a:ea typeface="ＭＳ Ｐゴシック" charset="0"/>
              </a:rPr>
              <a:t>Control</a:t>
            </a:r>
            <a:r>
              <a:rPr lang="de-CH" sz="1800" dirty="0">
                <a:ea typeface="ＭＳ Ｐゴシック" charset="0"/>
              </a:rPr>
              <a:t> </a:t>
            </a:r>
            <a:r>
              <a:rPr lang="de-CH" sz="1800" dirty="0" err="1">
                <a:ea typeface="ＭＳ Ｐゴシック" charset="0"/>
              </a:rPr>
              <a:t>Room</a:t>
            </a:r>
            <a:endParaRPr lang="en-US" altLang="ja-JP" sz="1800" dirty="0">
              <a:ea typeface="ＭＳ Ｐゴシック" charset="0"/>
            </a:endParaRPr>
          </a:p>
        </p:txBody>
      </p:sp>
      <p:pic>
        <p:nvPicPr>
          <p:cNvPr id="15" name="Picture 14" descr="DSC005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271647"/>
            <a:ext cx="2286000" cy="1494707"/>
          </a:xfrm>
          <a:prstGeom prst="rect">
            <a:avLst/>
          </a:prstGeom>
          <a:noFill/>
          <a:ln w="38100">
            <a:solidFill>
              <a:srgbClr val="FFCC00"/>
            </a:solidFill>
            <a:miter lim="800000"/>
            <a:headEnd/>
            <a:tailEnd/>
          </a:ln>
          <a:extLst>
            <a:ext uri="{909E8E84-426E-40dd-AFC4-6F175D3DCCD1}">
              <a14:hiddenFill xmlns:a14="http://schemas.microsoft.com/office/drawing/2010/main" xmlns="">
                <a:solidFill>
                  <a:srgbClr val="FFFFFF"/>
                </a:solidFill>
              </a14:hiddenFill>
            </a:ext>
          </a:extLst>
        </p:spPr>
      </p:pic>
      <p:pic>
        <p:nvPicPr>
          <p:cNvPr id="16" name="Picture 15" descr="ring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434197"/>
            <a:ext cx="4800600" cy="1652482"/>
          </a:xfrm>
          <a:prstGeom prst="rect">
            <a:avLst/>
          </a:prstGeom>
          <a:noFill/>
          <a:ln w="38100">
            <a:solidFill>
              <a:srgbClr val="FFCC00"/>
            </a:solidFill>
            <a:miter lim="800000"/>
            <a:headEnd/>
            <a:tailEnd/>
          </a:ln>
          <a:extLst>
            <a:ext uri="{909E8E84-426E-40dd-AFC4-6F175D3DCCD1}">
              <a14:hiddenFill xmlns:a14="http://schemas.microsoft.com/office/drawing/2010/main" xmlns="">
                <a:solidFill>
                  <a:srgbClr val="FFFFFF"/>
                </a:solidFill>
              </a14:hiddenFill>
            </a:ext>
          </a:extLst>
        </p:spPr>
      </p:pic>
      <p:grpSp>
        <p:nvGrpSpPr>
          <p:cNvPr id="21" name="Group 20"/>
          <p:cNvGrpSpPr>
            <a:grpSpLocks/>
          </p:cNvGrpSpPr>
          <p:nvPr/>
        </p:nvGrpSpPr>
        <p:grpSpPr bwMode="auto">
          <a:xfrm>
            <a:off x="2286000" y="2956989"/>
            <a:ext cx="2432050" cy="1429660"/>
            <a:chOff x="1440" y="857"/>
            <a:chExt cx="1532" cy="1033"/>
          </a:xfrm>
        </p:grpSpPr>
        <p:sp>
          <p:nvSpPr>
            <p:cNvPr id="22" name="Text Box 21"/>
            <p:cNvSpPr txBox="1">
              <a:spLocks noChangeArrowheads="1"/>
            </p:cNvSpPr>
            <p:nvPr/>
          </p:nvSpPr>
          <p:spPr bwMode="auto">
            <a:xfrm>
              <a:off x="1872" y="857"/>
              <a:ext cx="110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lnSpc>
                  <a:spcPct val="100000"/>
                </a:lnSpc>
              </a:pPr>
              <a:r>
                <a:rPr lang="de-CH" sz="1800" dirty="0" err="1">
                  <a:ea typeface="ＭＳ Ｐゴシック" charset="0"/>
                </a:rPr>
                <a:t>Control</a:t>
              </a:r>
              <a:r>
                <a:rPr lang="de-CH" sz="1800" dirty="0">
                  <a:ea typeface="ＭＳ Ｐゴシック" charset="0"/>
                </a:rPr>
                <a:t> System</a:t>
              </a:r>
              <a:endParaRPr lang="en-US" altLang="ja-JP" sz="1800" dirty="0">
                <a:ea typeface="ＭＳ Ｐゴシック" charset="0"/>
              </a:endParaRPr>
            </a:p>
          </p:txBody>
        </p:sp>
        <p:pic>
          <p:nvPicPr>
            <p:cNvPr id="23" name="Picture 22" descr="VME-I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1104"/>
              <a:ext cx="960" cy="720"/>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fiberCable"/>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40" y="1200"/>
              <a:ext cx="696" cy="69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5" name="Line 25"/>
          <p:cNvSpPr>
            <a:spLocks noChangeShapeType="1"/>
          </p:cNvSpPr>
          <p:nvPr/>
        </p:nvSpPr>
        <p:spPr bwMode="auto">
          <a:xfrm>
            <a:off x="2133600" y="4334549"/>
            <a:ext cx="4648200" cy="0"/>
          </a:xfrm>
          <a:prstGeom prst="line">
            <a:avLst/>
          </a:prstGeom>
          <a:noFill/>
          <a:ln w="6350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endParaRPr lang="ja-JP" altLang="en-US"/>
          </a:p>
        </p:txBody>
      </p:sp>
      <p:pic>
        <p:nvPicPr>
          <p:cNvPr id="26" name="Picture 27" descr="SLS-FillingPatter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2536748"/>
            <a:ext cx="2057400" cy="103384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6"/>
          <p:cNvPicPr>
            <a:picLocks noChangeAspect="1"/>
          </p:cNvPicPr>
          <p:nvPr/>
        </p:nvPicPr>
        <p:blipFill>
          <a:blip r:embed="rId9"/>
          <a:stretch>
            <a:fillRect/>
          </a:stretch>
        </p:blipFill>
        <p:spPr>
          <a:xfrm>
            <a:off x="299721" y="4800600"/>
            <a:ext cx="2062479" cy="1309191"/>
          </a:xfrm>
          <a:prstGeom prst="rect">
            <a:avLst/>
          </a:prstGeom>
        </p:spPr>
      </p:pic>
    </p:spTree>
    <p:extLst>
      <p:ext uri="{BB962C8B-B14F-4D97-AF65-F5344CB8AC3E}">
        <p14:creationId xmlns:p14="http://schemas.microsoft.com/office/powerpoint/2010/main" val="2117646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What is an accelerator control system?</a:t>
            </a:r>
          </a:p>
          <a:p>
            <a:r>
              <a:rPr lang="en-US" altLang="ja-JP" dirty="0"/>
              <a:t>What is EPICS?</a:t>
            </a:r>
          </a:p>
          <a:p>
            <a:pPr lvl="1"/>
            <a:r>
              <a:rPr lang="en-US" altLang="ja-JP" dirty="0"/>
              <a:t>EPICS Control System Architecture</a:t>
            </a:r>
          </a:p>
          <a:p>
            <a:pPr lvl="1"/>
            <a:r>
              <a:rPr lang="en-US" altLang="ja-JP" dirty="0"/>
              <a:t>EPICS Channel Access</a:t>
            </a:r>
          </a:p>
          <a:p>
            <a:pPr lvl="1"/>
            <a:r>
              <a:rPr lang="en-US" altLang="ja-JP" dirty="0"/>
              <a:t>EPICS IOC (Input Output Controller)</a:t>
            </a:r>
          </a:p>
          <a:p>
            <a:pPr lvl="1"/>
            <a:r>
              <a:rPr lang="en-US" altLang="ja-JP" dirty="0"/>
              <a:t>EPICS Record</a:t>
            </a:r>
          </a:p>
          <a:p>
            <a:r>
              <a:rPr lang="en-US" altLang="ja-JP" dirty="0"/>
              <a:t>Solve a Problem in EPICS</a:t>
            </a:r>
          </a:p>
          <a:p>
            <a:r>
              <a:rPr lang="en-US" altLang="ja-JP" dirty="0"/>
              <a:t>EPICS Software Toolkit</a:t>
            </a:r>
          </a:p>
          <a:p>
            <a:r>
              <a:rPr lang="en-US" altLang="ja-JP" dirty="0"/>
              <a:t>The EPICS Community</a:t>
            </a:r>
          </a:p>
        </p:txBody>
      </p:sp>
      <p:sp>
        <p:nvSpPr>
          <p:cNvPr id="3" name="Title 2"/>
          <p:cNvSpPr>
            <a:spLocks noGrp="1"/>
          </p:cNvSpPr>
          <p:nvPr>
            <p:ph type="title"/>
          </p:nvPr>
        </p:nvSpPr>
        <p:spPr/>
        <p:txBody>
          <a:bodyPr/>
          <a:lstStyle/>
          <a:p>
            <a:r>
              <a:rPr lang="en-US" altLang="ja-JP"/>
              <a:t>Outline</a:t>
            </a:r>
            <a:endParaRPr lang="ja-JP" altLang="en-US" dirty="0"/>
          </a:p>
        </p:txBody>
      </p:sp>
      <p:sp>
        <p:nvSpPr>
          <p:cNvPr id="4" name="Footer Placeholder 3"/>
          <p:cNvSpPr>
            <a:spLocks noGrp="1"/>
          </p:cNvSpPr>
          <p:nvPr>
            <p:ph type="ftr" sz="quarter" idx="10"/>
          </p:nvPr>
        </p:nvSpPr>
        <p:spPr/>
        <p:txBody>
          <a:bodyPr/>
          <a:lstStyle/>
          <a:p>
            <a:r>
              <a:rPr lang="en-US" dirty="0"/>
              <a:t>Accelerator Science Forum - G. Shen, 20161201</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a:t>
            </a:fld>
            <a:endParaRPr lang="en-US"/>
          </a:p>
        </p:txBody>
      </p:sp>
    </p:spTree>
    <p:extLst>
      <p:ext uri="{BB962C8B-B14F-4D97-AF65-F5344CB8AC3E}">
        <p14:creationId xmlns:p14="http://schemas.microsoft.com/office/powerpoint/2010/main" val="1589051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Tx/>
              <a:buNone/>
            </a:pPr>
            <a:r>
              <a:rPr lang="en-US" altLang="ja-JP" dirty="0"/>
              <a:t>Control Systems (one way or another) have to deal with …</a:t>
            </a:r>
            <a:endParaRPr lang="en-US" altLang="ja-JP" b="1" dirty="0"/>
          </a:p>
          <a:p>
            <a:r>
              <a:rPr lang="en-US" altLang="ja-JP" b="1" dirty="0"/>
              <a:t>Distributed </a:t>
            </a:r>
            <a:r>
              <a:rPr lang="en-US" altLang="ja-JP" dirty="0"/>
              <a:t>end points and processes</a:t>
            </a:r>
          </a:p>
          <a:p>
            <a:pPr lvl="1"/>
            <a:r>
              <a:rPr lang="en-US" altLang="ja-JP" dirty="0"/>
              <a:t>Geographically over for example miles</a:t>
            </a:r>
          </a:p>
          <a:p>
            <a:pPr lvl="1"/>
            <a:r>
              <a:rPr lang="en-US" altLang="ja-JP" dirty="0"/>
              <a:t>Hundreds of thousands of signals, millions of process variables</a:t>
            </a:r>
          </a:p>
          <a:p>
            <a:r>
              <a:rPr lang="en-US" altLang="ja-JP" b="1" dirty="0"/>
              <a:t>Data Acquisition </a:t>
            </a:r>
            <a:r>
              <a:rPr lang="en-US" altLang="ja-JP" dirty="0"/>
              <a:t>(front end hardware)</a:t>
            </a:r>
          </a:p>
          <a:p>
            <a:r>
              <a:rPr lang="en-US" altLang="ja-JP" b="1" dirty="0"/>
              <a:t>Real-time </a:t>
            </a:r>
            <a:r>
              <a:rPr lang="en-US" altLang="ja-JP" dirty="0"/>
              <a:t>needs (where necessary)</a:t>
            </a:r>
          </a:p>
          <a:p>
            <a:r>
              <a:rPr lang="en-US" altLang="ja-JP" b="1" dirty="0"/>
              <a:t>Process control </a:t>
            </a:r>
            <a:r>
              <a:rPr lang="en-US" altLang="ja-JP" dirty="0"/>
              <a:t>(automation, feedback, PID controller)</a:t>
            </a:r>
          </a:p>
          <a:p>
            <a:r>
              <a:rPr lang="en-US" altLang="ja-JP" b="1" dirty="0"/>
              <a:t>Central Services </a:t>
            </a:r>
            <a:r>
              <a:rPr lang="en-US" altLang="ja-JP" dirty="0"/>
              <a:t>(Archive, Databases, Name Resolution)</a:t>
            </a:r>
          </a:p>
          <a:p>
            <a:r>
              <a:rPr lang="en-US" altLang="ja-JP" b="1" dirty="0"/>
              <a:t>Data transport </a:t>
            </a:r>
            <a:r>
              <a:rPr lang="en-US" altLang="ja-JP" dirty="0"/>
              <a:t>(control system protocol, network) </a:t>
            </a:r>
          </a:p>
          <a:p>
            <a:r>
              <a:rPr lang="en-US" altLang="ja-JP" b="1" dirty="0"/>
              <a:t>Security </a:t>
            </a:r>
            <a:r>
              <a:rPr lang="en-US" altLang="ja-JP" dirty="0"/>
              <a:t>(who</a:t>
            </a:r>
            <a:r>
              <a:rPr lang="ja-JP" altLang="en-US" dirty="0">
                <a:latin typeface="Arial"/>
              </a:rPr>
              <a:t>’</a:t>
            </a:r>
            <a:r>
              <a:rPr lang="en-US" altLang="ja-JP" dirty="0"/>
              <a:t>s allowed to do what from where?)</a:t>
            </a:r>
          </a:p>
          <a:p>
            <a:r>
              <a:rPr lang="en-US" altLang="ja-JP" b="1" dirty="0"/>
              <a:t>Time synchronization </a:t>
            </a:r>
            <a:r>
              <a:rPr lang="en-US" altLang="ja-JP" dirty="0"/>
              <a:t>(time stamps, cycle ids, etc.)</a:t>
            </a:r>
          </a:p>
          <a:p>
            <a:endParaRPr kumimoji="1" lang="ja-JP" altLang="en-US" dirty="0"/>
          </a:p>
        </p:txBody>
      </p:sp>
      <p:sp>
        <p:nvSpPr>
          <p:cNvPr id="3" name="Title 2"/>
          <p:cNvSpPr>
            <a:spLocks noGrp="1"/>
          </p:cNvSpPr>
          <p:nvPr>
            <p:ph type="title"/>
          </p:nvPr>
        </p:nvSpPr>
        <p:spPr>
          <a:xfrm>
            <a:off x="76200" y="72669"/>
            <a:ext cx="8991600" cy="911948"/>
          </a:xfrm>
        </p:spPr>
        <p:txBody>
          <a:bodyPr/>
          <a:lstStyle/>
          <a:p>
            <a:r>
              <a:rPr lang="en-US" altLang="ja-JP" dirty="0"/>
              <a:t>What is an Accelerator Control System?</a:t>
            </a:r>
            <a:br>
              <a:rPr lang="en-US" altLang="ja-JP" dirty="0"/>
            </a:br>
            <a:r>
              <a:rPr lang="en-US" altLang="ja-JP" dirty="0"/>
              <a:t>Technical Environment</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30</a:t>
            </a:fld>
            <a:endParaRPr lang="en-US"/>
          </a:p>
        </p:txBody>
      </p:sp>
      <p:sp>
        <p:nvSpPr>
          <p:cNvPr id="6" name="Text Box 4"/>
          <p:cNvSpPr txBox="1">
            <a:spLocks noChangeArrowheads="1"/>
          </p:cNvSpPr>
          <p:nvPr/>
        </p:nvSpPr>
        <p:spPr bwMode="auto">
          <a:xfrm>
            <a:off x="250825" y="5715000"/>
            <a:ext cx="8588375" cy="404520"/>
          </a:xfrm>
          <a:prstGeom prst="rect">
            <a:avLst/>
          </a:prstGeom>
          <a:solidFill>
            <a:srgbClr val="CCFF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08000" tIns="18288" rIns="108000" bIns="108000">
            <a:spAutoFit/>
          </a:bodyPr>
          <a:lstStyle/>
          <a:p>
            <a:r>
              <a:rPr lang="en-US" altLang="ja-JP" dirty="0"/>
              <a:t>that is: 	</a:t>
            </a:r>
            <a:r>
              <a:rPr lang="en-US" altLang="ja-JP" b="1" dirty="0"/>
              <a:t>Computers</a:t>
            </a:r>
            <a:r>
              <a:rPr lang="en-US" altLang="ja-JP" dirty="0"/>
              <a:t> (in different flavors) and </a:t>
            </a:r>
            <a:r>
              <a:rPr lang="en-US" altLang="ja-JP" b="1" dirty="0"/>
              <a:t>Computer Environment</a:t>
            </a:r>
          </a:p>
        </p:txBody>
      </p:sp>
    </p:spTree>
    <p:extLst>
      <p:ext uri="{BB962C8B-B14F-4D97-AF65-F5344CB8AC3E}">
        <p14:creationId xmlns:p14="http://schemas.microsoft.com/office/powerpoint/2010/main" val="254889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5562600"/>
            <a:ext cx="8990922" cy="609600"/>
          </a:xfrm>
        </p:spPr>
        <p:txBody>
          <a:bodyPr/>
          <a:lstStyle/>
          <a:p>
            <a:r>
              <a:rPr kumimoji="1" lang="en-US" altLang="ja-JP" dirty="0"/>
              <a:t>Prof Donald </a:t>
            </a:r>
            <a:r>
              <a:rPr kumimoji="1" lang="en-US" altLang="ja-JP" dirty="0" err="1"/>
              <a:t>Kerst</a:t>
            </a:r>
            <a:r>
              <a:rPr kumimoji="1" lang="en-US" altLang="ja-JP" dirty="0"/>
              <a:t> with the first </a:t>
            </a:r>
            <a:r>
              <a:rPr kumimoji="1" lang="en-US" altLang="ja-JP" dirty="0" err="1"/>
              <a:t>betatron</a:t>
            </a:r>
            <a:r>
              <a:rPr kumimoji="1" lang="en-US" altLang="ja-JP" dirty="0"/>
              <a:t> invented in 1940</a:t>
            </a:r>
            <a:br>
              <a:rPr kumimoji="1" lang="en-US" altLang="ja-JP" dirty="0"/>
            </a:br>
            <a:r>
              <a:rPr kumimoji="1" lang="en-US" altLang="ja-JP" dirty="0"/>
              <a:t>at the University of Illinois</a:t>
            </a:r>
            <a:endParaRPr kumimoji="1" lang="ja-JP" altLang="en-US" dirty="0"/>
          </a:p>
        </p:txBody>
      </p:sp>
      <p:sp>
        <p:nvSpPr>
          <p:cNvPr id="3" name="Title 2"/>
          <p:cNvSpPr>
            <a:spLocks noGrp="1"/>
          </p:cNvSpPr>
          <p:nvPr>
            <p:ph type="title"/>
          </p:nvPr>
        </p:nvSpPr>
        <p:spPr/>
        <p:txBody>
          <a:bodyPr/>
          <a:lstStyle/>
          <a:p>
            <a:r>
              <a:rPr kumimoji="1" lang="en-US" altLang="ja-JP" dirty="0"/>
              <a:t>History of Accelerator Controls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31</a:t>
            </a:fld>
            <a:endParaRPr lang="en-US"/>
          </a:p>
        </p:txBody>
      </p:sp>
      <p:pic>
        <p:nvPicPr>
          <p:cNvPr id="6" name="Picture 5"/>
          <p:cNvPicPr>
            <a:picLocks noChangeAspect="1"/>
          </p:cNvPicPr>
          <p:nvPr/>
        </p:nvPicPr>
        <p:blipFill>
          <a:blip r:embed="rId3"/>
          <a:stretch>
            <a:fillRect/>
          </a:stretch>
        </p:blipFill>
        <p:spPr>
          <a:xfrm>
            <a:off x="228600" y="1066800"/>
            <a:ext cx="7934325" cy="4419600"/>
          </a:xfrm>
          <a:prstGeom prst="rect">
            <a:avLst/>
          </a:prstGeom>
        </p:spPr>
      </p:pic>
      <p:sp>
        <p:nvSpPr>
          <p:cNvPr id="7" name="Oval 6"/>
          <p:cNvSpPr/>
          <p:nvPr/>
        </p:nvSpPr>
        <p:spPr>
          <a:xfrm>
            <a:off x="3962400" y="1905000"/>
            <a:ext cx="2286000" cy="6858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TextBox 7"/>
          <p:cNvSpPr txBox="1"/>
          <p:nvPr/>
        </p:nvSpPr>
        <p:spPr>
          <a:xfrm>
            <a:off x="3962400" y="1524000"/>
            <a:ext cx="1377826" cy="369332"/>
          </a:xfrm>
          <a:prstGeom prst="rect">
            <a:avLst/>
          </a:prstGeom>
          <a:solidFill>
            <a:schemeClr val="accent3">
              <a:lumMod val="40000"/>
              <a:lumOff val="60000"/>
            </a:schemeClr>
          </a:solidFill>
        </p:spPr>
        <p:txBody>
          <a:bodyPr wrap="none" rtlCol="0">
            <a:spAutoFit/>
          </a:bodyPr>
          <a:lstStyle/>
          <a:p>
            <a:r>
              <a:rPr kumimoji="1" lang="en-US" altLang="ja-JP" dirty="0"/>
              <a:t>Diagnostics</a:t>
            </a:r>
            <a:endParaRPr kumimoji="1" lang="ja-JP" altLang="en-US" dirty="0"/>
          </a:p>
        </p:txBody>
      </p:sp>
      <p:sp>
        <p:nvSpPr>
          <p:cNvPr id="9" name="Oval 8"/>
          <p:cNvSpPr/>
          <p:nvPr/>
        </p:nvSpPr>
        <p:spPr>
          <a:xfrm>
            <a:off x="2667000" y="3810000"/>
            <a:ext cx="2286000" cy="12954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TextBox 9"/>
          <p:cNvSpPr txBox="1"/>
          <p:nvPr/>
        </p:nvSpPr>
        <p:spPr>
          <a:xfrm>
            <a:off x="4648200" y="4964668"/>
            <a:ext cx="1018728" cy="369332"/>
          </a:xfrm>
          <a:prstGeom prst="rect">
            <a:avLst/>
          </a:prstGeom>
          <a:solidFill>
            <a:schemeClr val="accent3">
              <a:lumMod val="40000"/>
              <a:lumOff val="60000"/>
            </a:schemeClr>
          </a:solidFill>
        </p:spPr>
        <p:txBody>
          <a:bodyPr wrap="none" rtlCol="0">
            <a:spAutoFit/>
          </a:bodyPr>
          <a:lstStyle/>
          <a:p>
            <a:r>
              <a:rPr kumimoji="1" lang="en-US" altLang="ja-JP" dirty="0"/>
              <a:t>Settings</a:t>
            </a:r>
            <a:endParaRPr kumimoji="1" lang="ja-JP" altLang="en-US" dirty="0"/>
          </a:p>
        </p:txBody>
      </p:sp>
      <p:sp>
        <p:nvSpPr>
          <p:cNvPr id="11" name="Oval 10"/>
          <p:cNvSpPr/>
          <p:nvPr/>
        </p:nvSpPr>
        <p:spPr>
          <a:xfrm>
            <a:off x="6019800" y="1066800"/>
            <a:ext cx="1752600" cy="12192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TextBox 11"/>
          <p:cNvSpPr txBox="1"/>
          <p:nvPr/>
        </p:nvSpPr>
        <p:spPr>
          <a:xfrm>
            <a:off x="7740266" y="1328580"/>
            <a:ext cx="1403734" cy="923330"/>
          </a:xfrm>
          <a:prstGeom prst="rect">
            <a:avLst/>
          </a:prstGeom>
          <a:solidFill>
            <a:schemeClr val="accent3">
              <a:lumMod val="40000"/>
              <a:lumOff val="60000"/>
            </a:schemeClr>
          </a:solidFill>
        </p:spPr>
        <p:txBody>
          <a:bodyPr wrap="square" rtlCol="0">
            <a:spAutoFit/>
          </a:bodyPr>
          <a:lstStyle/>
          <a:p>
            <a:r>
              <a:rPr kumimoji="1" lang="en-US" altLang="ja-JP" dirty="0"/>
              <a:t>Accelerator</a:t>
            </a:r>
            <a:br>
              <a:rPr kumimoji="1" lang="en-US" altLang="ja-JP" dirty="0"/>
            </a:br>
            <a:r>
              <a:rPr kumimoji="1" lang="en-US" altLang="ja-JP" dirty="0"/>
              <a:t>Control</a:t>
            </a:r>
            <a:br>
              <a:rPr kumimoji="1" lang="en-US" altLang="ja-JP" dirty="0"/>
            </a:br>
            <a:r>
              <a:rPr kumimoji="1" lang="en-US" altLang="ja-JP" dirty="0"/>
              <a:t>System</a:t>
            </a:r>
            <a:endParaRPr kumimoji="1" lang="ja-JP" altLang="en-US" dirty="0"/>
          </a:p>
        </p:txBody>
      </p:sp>
    </p:spTree>
    <p:extLst>
      <p:ext uri="{BB962C8B-B14F-4D97-AF65-F5344CB8AC3E}">
        <p14:creationId xmlns:p14="http://schemas.microsoft.com/office/powerpoint/2010/main" val="420858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67719"/>
            <a:ext cx="8991600" cy="921848"/>
          </a:xfrm>
        </p:spPr>
        <p:txBody>
          <a:bodyPr/>
          <a:lstStyle/>
          <a:p>
            <a:r>
              <a:rPr lang="en-US" altLang="ja-JP" dirty="0"/>
              <a:t>Solutions: Different Control System Examples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32</a:t>
            </a:fld>
            <a:endParaRPr lang="en-US"/>
          </a:p>
        </p:txBody>
      </p:sp>
      <p:sp>
        <p:nvSpPr>
          <p:cNvPr id="8" name="Rectangle 3"/>
          <p:cNvSpPr txBox="1">
            <a:spLocks noChangeArrowheads="1"/>
          </p:cNvSpPr>
          <p:nvPr/>
        </p:nvSpPr>
        <p:spPr bwMode="auto">
          <a:xfrm>
            <a:off x="250825" y="1111248"/>
            <a:ext cx="1654175" cy="47561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sz="1800">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pPr>
              <a:buFontTx/>
              <a:buNone/>
            </a:pPr>
            <a:r>
              <a:rPr lang="en-US" altLang="ja-JP" sz="1800" dirty="0"/>
              <a:t>System Name:</a:t>
            </a:r>
          </a:p>
          <a:p>
            <a:r>
              <a:rPr lang="en-US" altLang="ja-JP" sz="1800" b="1" dirty="0"/>
              <a:t>EPICS</a:t>
            </a:r>
          </a:p>
          <a:p>
            <a:r>
              <a:rPr lang="en-US" altLang="ja-JP" sz="1800" b="1" dirty="0"/>
              <a:t>TANGO</a:t>
            </a:r>
          </a:p>
          <a:p>
            <a:endParaRPr lang="en-US" altLang="ja-JP" sz="1800" dirty="0"/>
          </a:p>
          <a:p>
            <a:endParaRPr lang="en-US" altLang="ja-JP" sz="1800" dirty="0"/>
          </a:p>
          <a:p>
            <a:endParaRPr lang="en-US" altLang="ja-JP" sz="1800" dirty="0"/>
          </a:p>
          <a:p>
            <a:r>
              <a:rPr lang="en-US" altLang="ja-JP" sz="1800" b="1" dirty="0"/>
              <a:t>DOOCS</a:t>
            </a:r>
          </a:p>
          <a:p>
            <a:r>
              <a:rPr lang="en-US" altLang="ja-JP" sz="1800" b="1" dirty="0"/>
              <a:t>ACS</a:t>
            </a:r>
          </a:p>
          <a:p>
            <a:endParaRPr lang="en-US" altLang="ja-JP" sz="1800" dirty="0"/>
          </a:p>
          <a:p>
            <a:pPr>
              <a:buFontTx/>
              <a:buNone/>
            </a:pPr>
            <a:endParaRPr lang="en-US" altLang="ja-JP" sz="1800" dirty="0"/>
          </a:p>
          <a:p>
            <a:r>
              <a:rPr lang="en-US" altLang="ja-JP" sz="1800" b="1" dirty="0"/>
              <a:t>SCADA</a:t>
            </a:r>
            <a:br>
              <a:rPr lang="en-US" altLang="ja-JP" sz="1800" b="1" dirty="0"/>
            </a:br>
            <a:r>
              <a:rPr lang="en-US" altLang="ja-JP" sz="1800" b="1" dirty="0"/>
              <a:t>(PVSS)</a:t>
            </a:r>
            <a:endParaRPr lang="en-US" altLang="ja-JP" sz="1800" dirty="0"/>
          </a:p>
        </p:txBody>
      </p:sp>
      <p:grpSp>
        <p:nvGrpSpPr>
          <p:cNvPr id="9" name="Group 13"/>
          <p:cNvGrpSpPr>
            <a:grpSpLocks/>
          </p:cNvGrpSpPr>
          <p:nvPr/>
        </p:nvGrpSpPr>
        <p:grpSpPr bwMode="auto">
          <a:xfrm>
            <a:off x="2633662" y="1743071"/>
            <a:ext cx="5976938" cy="757238"/>
            <a:chOff x="1746" y="1332"/>
            <a:chExt cx="3765" cy="477"/>
          </a:xfrm>
        </p:grpSpPr>
        <p:sp>
          <p:nvSpPr>
            <p:cNvPr id="10" name="Text Box 7"/>
            <p:cNvSpPr txBox="1">
              <a:spLocks noChangeArrowheads="1"/>
            </p:cNvSpPr>
            <p:nvPr/>
          </p:nvSpPr>
          <p:spPr bwMode="auto">
            <a:xfrm>
              <a:off x="1746" y="1344"/>
              <a:ext cx="1860" cy="465"/>
            </a:xfrm>
            <a:prstGeom prst="rect">
              <a:avLst/>
            </a:prstGeom>
            <a:solidFill>
              <a:srgbClr val="CCFFCC"/>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Bugs are already found</a:t>
              </a:r>
              <a:br>
                <a:rPr lang="en-US" altLang="ja-JP" sz="1600" dirty="0"/>
              </a:br>
              <a:endParaRPr lang="en-US" altLang="ja-JP" sz="1600" dirty="0"/>
            </a:p>
          </p:txBody>
        </p:sp>
        <p:sp>
          <p:nvSpPr>
            <p:cNvPr id="11" name="Text Box 8"/>
            <p:cNvSpPr txBox="1">
              <a:spLocks noChangeArrowheads="1"/>
            </p:cNvSpPr>
            <p:nvPr/>
          </p:nvSpPr>
          <p:spPr bwMode="auto">
            <a:xfrm>
              <a:off x="3787" y="1332"/>
              <a:ext cx="1724" cy="465"/>
            </a:xfrm>
            <a:prstGeom prst="rect">
              <a:avLst/>
            </a:prstGeom>
            <a:solidFill>
              <a:srgbClr val="FFCC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a:t>
              </a:r>
            </a:p>
            <a:p>
              <a:r>
                <a:rPr lang="en-US" altLang="ja-JP" sz="1600" dirty="0"/>
                <a:t>Learning curve to adapt</a:t>
              </a:r>
            </a:p>
            <a:p>
              <a:r>
                <a:rPr lang="en-US" altLang="ja-JP" sz="1600" dirty="0"/>
                <a:t>to your problems</a:t>
              </a:r>
            </a:p>
          </p:txBody>
        </p:sp>
      </p:grpSp>
      <p:grpSp>
        <p:nvGrpSpPr>
          <p:cNvPr id="12" name="Group 14"/>
          <p:cNvGrpSpPr>
            <a:grpSpLocks/>
          </p:cNvGrpSpPr>
          <p:nvPr/>
        </p:nvGrpSpPr>
        <p:grpSpPr bwMode="auto">
          <a:xfrm>
            <a:off x="2700338" y="3805235"/>
            <a:ext cx="6048375" cy="738187"/>
            <a:chOff x="1701" y="2659"/>
            <a:chExt cx="3810" cy="465"/>
          </a:xfrm>
        </p:grpSpPr>
        <p:sp>
          <p:nvSpPr>
            <p:cNvPr id="13" name="Text Box 9"/>
            <p:cNvSpPr txBox="1">
              <a:spLocks noChangeArrowheads="1"/>
            </p:cNvSpPr>
            <p:nvPr/>
          </p:nvSpPr>
          <p:spPr bwMode="auto">
            <a:xfrm>
              <a:off x="1701" y="2659"/>
              <a:ext cx="1950" cy="465"/>
            </a:xfrm>
            <a:prstGeom prst="rect">
              <a:avLst/>
            </a:prstGeom>
            <a:solidFill>
              <a:srgbClr val="CCFFCC"/>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Your problems solved</a:t>
              </a:r>
            </a:p>
            <a:p>
              <a:r>
                <a:rPr lang="en-US" altLang="ja-JP" sz="1600" dirty="0"/>
                <a:t>perfectly</a:t>
              </a:r>
            </a:p>
          </p:txBody>
        </p:sp>
        <p:sp>
          <p:nvSpPr>
            <p:cNvPr id="14" name="Text Box 11"/>
            <p:cNvSpPr txBox="1">
              <a:spLocks noChangeArrowheads="1"/>
            </p:cNvSpPr>
            <p:nvPr/>
          </p:nvSpPr>
          <p:spPr bwMode="auto">
            <a:xfrm>
              <a:off x="3833" y="2659"/>
              <a:ext cx="1678" cy="465"/>
            </a:xfrm>
            <a:prstGeom prst="rect">
              <a:avLst/>
            </a:prstGeom>
            <a:solidFill>
              <a:srgbClr val="FFCC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 :</a:t>
              </a:r>
            </a:p>
            <a:p>
              <a:r>
                <a:rPr lang="en-US" altLang="ja-JP" sz="1600" dirty="0"/>
                <a:t>You are on your own</a:t>
              </a:r>
            </a:p>
            <a:p>
              <a:r>
                <a:rPr lang="en-US" altLang="ja-JP" sz="1600" dirty="0"/>
                <a:t>(no one can help)</a:t>
              </a:r>
            </a:p>
          </p:txBody>
        </p:sp>
      </p:grpSp>
      <p:grpSp>
        <p:nvGrpSpPr>
          <p:cNvPr id="15" name="Group 15"/>
          <p:cNvGrpSpPr>
            <a:grpSpLocks/>
          </p:cNvGrpSpPr>
          <p:nvPr/>
        </p:nvGrpSpPr>
        <p:grpSpPr bwMode="auto">
          <a:xfrm>
            <a:off x="2771775" y="5373686"/>
            <a:ext cx="5976938" cy="493713"/>
            <a:chOff x="1746" y="3702"/>
            <a:chExt cx="3765" cy="311"/>
          </a:xfrm>
        </p:grpSpPr>
        <p:sp>
          <p:nvSpPr>
            <p:cNvPr id="16" name="Text Box 10"/>
            <p:cNvSpPr txBox="1">
              <a:spLocks noChangeArrowheads="1"/>
            </p:cNvSpPr>
            <p:nvPr/>
          </p:nvSpPr>
          <p:spPr bwMode="auto">
            <a:xfrm>
              <a:off x="1746" y="3703"/>
              <a:ext cx="1905" cy="310"/>
            </a:xfrm>
            <a:prstGeom prst="rect">
              <a:avLst/>
            </a:prstGeom>
            <a:solidFill>
              <a:srgbClr val="CCFFCC"/>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Outsource your problems</a:t>
              </a:r>
            </a:p>
          </p:txBody>
        </p:sp>
        <p:sp>
          <p:nvSpPr>
            <p:cNvPr id="17" name="Text Box 12"/>
            <p:cNvSpPr txBox="1">
              <a:spLocks noChangeArrowheads="1"/>
            </p:cNvSpPr>
            <p:nvPr/>
          </p:nvSpPr>
          <p:spPr bwMode="auto">
            <a:xfrm>
              <a:off x="3833" y="3702"/>
              <a:ext cx="1678" cy="310"/>
            </a:xfrm>
            <a:prstGeom prst="rect">
              <a:avLst/>
            </a:prstGeom>
            <a:solidFill>
              <a:srgbClr val="FFCC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 :</a:t>
              </a:r>
            </a:p>
            <a:p>
              <a:r>
                <a:rPr lang="en-US" altLang="ja-JP" sz="1600" dirty="0"/>
                <a:t>Expensive</a:t>
              </a:r>
            </a:p>
          </p:txBody>
        </p:sp>
      </p:grpSp>
      <p:grpSp>
        <p:nvGrpSpPr>
          <p:cNvPr id="18" name="Group 19"/>
          <p:cNvGrpSpPr>
            <a:grpSpLocks/>
          </p:cNvGrpSpPr>
          <p:nvPr/>
        </p:nvGrpSpPr>
        <p:grpSpPr bwMode="auto">
          <a:xfrm>
            <a:off x="2195513" y="1263647"/>
            <a:ext cx="2681288" cy="863600"/>
            <a:chOff x="1383" y="709"/>
            <a:chExt cx="1689" cy="544"/>
          </a:xfrm>
        </p:grpSpPr>
        <p:sp>
          <p:nvSpPr>
            <p:cNvPr id="19" name="Text Box 4"/>
            <p:cNvSpPr txBox="1">
              <a:spLocks noChangeArrowheads="1"/>
            </p:cNvSpPr>
            <p:nvPr/>
          </p:nvSpPr>
          <p:spPr bwMode="auto">
            <a:xfrm>
              <a:off x="1701" y="709"/>
              <a:ext cx="1371" cy="2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dirty="0"/>
                <a:t>Collaborations:</a:t>
              </a:r>
            </a:p>
            <a:p>
              <a:r>
                <a:rPr lang="en-US" altLang="ja-JP" sz="1400" dirty="0"/>
                <a:t>Used at more than one Lab</a:t>
              </a:r>
            </a:p>
          </p:txBody>
        </p:sp>
        <p:sp>
          <p:nvSpPr>
            <p:cNvPr id="20" name="AutoShape 16"/>
            <p:cNvSpPr>
              <a:spLocks/>
            </p:cNvSpPr>
            <p:nvPr/>
          </p:nvSpPr>
          <p:spPr bwMode="auto">
            <a:xfrm>
              <a:off x="1383" y="799"/>
              <a:ext cx="136" cy="454"/>
            </a:xfrm>
            <a:prstGeom prst="rightBrace">
              <a:avLst>
                <a:gd name="adj1" fmla="val 27819"/>
                <a:gd name="adj2" fmla="val 50000"/>
              </a:avLst>
            </a:prstGeom>
            <a:noFill/>
            <a:ln w="38100">
              <a:solidFill>
                <a:schemeClr val="accent2"/>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grpSp>
        <p:nvGrpSpPr>
          <p:cNvPr id="21" name="Group 20"/>
          <p:cNvGrpSpPr>
            <a:grpSpLocks/>
          </p:cNvGrpSpPr>
          <p:nvPr/>
        </p:nvGrpSpPr>
        <p:grpSpPr bwMode="auto">
          <a:xfrm>
            <a:off x="2195513" y="3352800"/>
            <a:ext cx="3111500" cy="792163"/>
            <a:chOff x="1383" y="2115"/>
            <a:chExt cx="1960" cy="499"/>
          </a:xfrm>
        </p:grpSpPr>
        <p:sp>
          <p:nvSpPr>
            <p:cNvPr id="22" name="Text Box 5"/>
            <p:cNvSpPr txBox="1">
              <a:spLocks noChangeArrowheads="1"/>
            </p:cNvSpPr>
            <p:nvPr/>
          </p:nvSpPr>
          <p:spPr bwMode="auto">
            <a:xfrm>
              <a:off x="1746" y="2115"/>
              <a:ext cx="1597" cy="2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a:t>Single Site Systems:</a:t>
              </a:r>
            </a:p>
            <a:p>
              <a:r>
                <a:rPr lang="en-US" altLang="ja-JP" sz="1400"/>
                <a:t>Developed and used in one Lab</a:t>
              </a:r>
            </a:p>
          </p:txBody>
        </p:sp>
        <p:sp>
          <p:nvSpPr>
            <p:cNvPr id="23" name="AutoShape 17"/>
            <p:cNvSpPr>
              <a:spLocks/>
            </p:cNvSpPr>
            <p:nvPr/>
          </p:nvSpPr>
          <p:spPr bwMode="auto">
            <a:xfrm>
              <a:off x="1383" y="2160"/>
              <a:ext cx="136" cy="454"/>
            </a:xfrm>
            <a:prstGeom prst="rightBrace">
              <a:avLst>
                <a:gd name="adj1" fmla="val 27819"/>
                <a:gd name="adj2" fmla="val 50000"/>
              </a:avLst>
            </a:prstGeom>
            <a:noFill/>
            <a:ln w="38100">
              <a:solidFill>
                <a:schemeClr val="accent2"/>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grpSp>
        <p:nvGrpSpPr>
          <p:cNvPr id="24" name="Group 21"/>
          <p:cNvGrpSpPr>
            <a:grpSpLocks/>
          </p:cNvGrpSpPr>
          <p:nvPr/>
        </p:nvGrpSpPr>
        <p:grpSpPr bwMode="auto">
          <a:xfrm>
            <a:off x="2195513" y="5014909"/>
            <a:ext cx="2182813" cy="431800"/>
            <a:chOff x="1383" y="3476"/>
            <a:chExt cx="1375" cy="272"/>
          </a:xfrm>
        </p:grpSpPr>
        <p:sp>
          <p:nvSpPr>
            <p:cNvPr id="25" name="Text Box 6"/>
            <p:cNvSpPr txBox="1">
              <a:spLocks noChangeArrowheads="1"/>
            </p:cNvSpPr>
            <p:nvPr/>
          </p:nvSpPr>
          <p:spPr bwMode="auto">
            <a:xfrm>
              <a:off x="1746" y="3476"/>
              <a:ext cx="1012" cy="1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dirty="0"/>
                <a:t>Commercial System</a:t>
              </a:r>
            </a:p>
          </p:txBody>
        </p:sp>
        <p:sp>
          <p:nvSpPr>
            <p:cNvPr id="26" name="AutoShape 18"/>
            <p:cNvSpPr>
              <a:spLocks/>
            </p:cNvSpPr>
            <p:nvPr/>
          </p:nvSpPr>
          <p:spPr bwMode="auto">
            <a:xfrm>
              <a:off x="1383" y="3521"/>
              <a:ext cx="136" cy="227"/>
            </a:xfrm>
            <a:prstGeom prst="rightBrace">
              <a:avLst>
                <a:gd name="adj1" fmla="val 13909"/>
                <a:gd name="adj2" fmla="val 50000"/>
              </a:avLst>
            </a:prstGeom>
            <a:noFill/>
            <a:ln w="38100">
              <a:solidFill>
                <a:schemeClr val="accent2"/>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spTree>
    <p:extLst>
      <p:ext uri="{BB962C8B-B14F-4D97-AF65-F5344CB8AC3E}">
        <p14:creationId xmlns:p14="http://schemas.microsoft.com/office/powerpoint/2010/main" val="257008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 name="Content Placeholder 2017"/>
          <p:cNvSpPr>
            <a:spLocks noGrp="1"/>
          </p:cNvSpPr>
          <p:nvPr>
            <p:ph idx="1"/>
          </p:nvPr>
        </p:nvSpPr>
        <p:spPr/>
        <p:txBody>
          <a:bodyPr/>
          <a:lstStyle/>
          <a:p>
            <a:endParaRPr kumimoji="1" lang="ja-JP" altLang="en-US"/>
          </a:p>
        </p:txBody>
      </p:sp>
      <p:sp>
        <p:nvSpPr>
          <p:cNvPr id="3" name="Title 2"/>
          <p:cNvSpPr>
            <a:spLocks noGrp="1"/>
          </p:cNvSpPr>
          <p:nvPr>
            <p:ph type="title"/>
          </p:nvPr>
        </p:nvSpPr>
        <p:spPr>
          <a:xfrm>
            <a:off x="76200" y="312093"/>
            <a:ext cx="8991600" cy="433099"/>
          </a:xfrm>
        </p:spPr>
        <p:txBody>
          <a:bodyPr/>
          <a:lstStyle/>
          <a:p>
            <a:r>
              <a:rPr lang="en-US" altLang="en-US" sz="2800" dirty="0"/>
              <a:t>EPICS Supports Standard Control System </a:t>
            </a:r>
            <a:r>
              <a:rPr lang="en-US" altLang="zh-CN" sz="2800" dirty="0"/>
              <a:t>Model</a:t>
            </a:r>
            <a:endParaRPr lang="ja-JP" altLang="en-US" sz="2800"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33</a:t>
            </a:fld>
            <a:endParaRPr lang="en-US"/>
          </a:p>
        </p:txBody>
      </p:sp>
      <p:grpSp>
        <p:nvGrpSpPr>
          <p:cNvPr id="2022" name="Group 2021"/>
          <p:cNvGrpSpPr/>
          <p:nvPr/>
        </p:nvGrpSpPr>
        <p:grpSpPr>
          <a:xfrm>
            <a:off x="510495" y="1066800"/>
            <a:ext cx="8404905" cy="5029200"/>
            <a:chOff x="-498094" y="904875"/>
            <a:chExt cx="9413494" cy="5953125"/>
          </a:xfrm>
        </p:grpSpPr>
        <p:sp>
          <p:nvSpPr>
            <p:cNvPr id="6" name="Line 42463"/>
            <p:cNvSpPr>
              <a:spLocks noChangeShapeType="1"/>
            </p:cNvSpPr>
            <p:nvPr/>
          </p:nvSpPr>
          <p:spPr bwMode="auto">
            <a:xfrm>
              <a:off x="8001000" y="59436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7" name="Line 18"/>
            <p:cNvSpPr>
              <a:spLocks noChangeShapeType="1"/>
            </p:cNvSpPr>
            <p:nvPr/>
          </p:nvSpPr>
          <p:spPr bwMode="auto">
            <a:xfrm>
              <a:off x="35750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Line 19"/>
            <p:cNvSpPr>
              <a:spLocks noChangeShapeType="1"/>
            </p:cNvSpPr>
            <p:nvPr/>
          </p:nvSpPr>
          <p:spPr bwMode="auto">
            <a:xfrm>
              <a:off x="3505200" y="434340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 name="Line 20"/>
            <p:cNvSpPr>
              <a:spLocks noChangeShapeType="1"/>
            </p:cNvSpPr>
            <p:nvPr/>
          </p:nvSpPr>
          <p:spPr bwMode="auto">
            <a:xfrm>
              <a:off x="37274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0" name="Line 21"/>
            <p:cNvSpPr>
              <a:spLocks noChangeShapeType="1"/>
            </p:cNvSpPr>
            <p:nvPr/>
          </p:nvSpPr>
          <p:spPr bwMode="auto">
            <a:xfrm>
              <a:off x="36512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1" name="Line 22"/>
            <p:cNvSpPr>
              <a:spLocks noChangeShapeType="1"/>
            </p:cNvSpPr>
            <p:nvPr/>
          </p:nvSpPr>
          <p:spPr bwMode="auto">
            <a:xfrm>
              <a:off x="38798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2" name="Line 23"/>
            <p:cNvSpPr>
              <a:spLocks noChangeShapeType="1"/>
            </p:cNvSpPr>
            <p:nvPr/>
          </p:nvSpPr>
          <p:spPr bwMode="auto">
            <a:xfrm>
              <a:off x="38036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3" name="Line 24"/>
            <p:cNvSpPr>
              <a:spLocks noChangeShapeType="1"/>
            </p:cNvSpPr>
            <p:nvPr/>
          </p:nvSpPr>
          <p:spPr bwMode="auto">
            <a:xfrm>
              <a:off x="39560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4" name="Line 25"/>
            <p:cNvSpPr>
              <a:spLocks noChangeShapeType="1"/>
            </p:cNvSpPr>
            <p:nvPr/>
          </p:nvSpPr>
          <p:spPr bwMode="auto">
            <a:xfrm>
              <a:off x="39560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5" name="Line 34"/>
            <p:cNvSpPr>
              <a:spLocks noChangeShapeType="1"/>
            </p:cNvSpPr>
            <p:nvPr/>
          </p:nvSpPr>
          <p:spPr bwMode="auto">
            <a:xfrm>
              <a:off x="47942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6" name="Line 35"/>
            <p:cNvSpPr>
              <a:spLocks noChangeShapeType="1"/>
            </p:cNvSpPr>
            <p:nvPr/>
          </p:nvSpPr>
          <p:spPr bwMode="auto">
            <a:xfrm>
              <a:off x="47180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7" name="Line 36"/>
            <p:cNvSpPr>
              <a:spLocks noChangeShapeType="1"/>
            </p:cNvSpPr>
            <p:nvPr/>
          </p:nvSpPr>
          <p:spPr bwMode="auto">
            <a:xfrm>
              <a:off x="49466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8" name="Line 37"/>
            <p:cNvSpPr>
              <a:spLocks noChangeShapeType="1"/>
            </p:cNvSpPr>
            <p:nvPr/>
          </p:nvSpPr>
          <p:spPr bwMode="auto">
            <a:xfrm>
              <a:off x="48704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9" name="Line 38"/>
            <p:cNvSpPr>
              <a:spLocks noChangeShapeType="1"/>
            </p:cNvSpPr>
            <p:nvPr/>
          </p:nvSpPr>
          <p:spPr bwMode="auto">
            <a:xfrm>
              <a:off x="50990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0" name="Line 39"/>
            <p:cNvSpPr>
              <a:spLocks noChangeShapeType="1"/>
            </p:cNvSpPr>
            <p:nvPr/>
          </p:nvSpPr>
          <p:spPr bwMode="auto">
            <a:xfrm>
              <a:off x="50228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1" name="Line 40"/>
            <p:cNvSpPr>
              <a:spLocks noChangeShapeType="1"/>
            </p:cNvSpPr>
            <p:nvPr/>
          </p:nvSpPr>
          <p:spPr bwMode="auto">
            <a:xfrm>
              <a:off x="51752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2" name="Line 41"/>
            <p:cNvSpPr>
              <a:spLocks noChangeShapeType="1"/>
            </p:cNvSpPr>
            <p:nvPr/>
          </p:nvSpPr>
          <p:spPr bwMode="auto">
            <a:xfrm>
              <a:off x="51752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3" name="Line 77"/>
            <p:cNvSpPr>
              <a:spLocks noChangeShapeType="1"/>
            </p:cNvSpPr>
            <p:nvPr/>
          </p:nvSpPr>
          <p:spPr bwMode="auto">
            <a:xfrm>
              <a:off x="2286000" y="3276600"/>
              <a:ext cx="6629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4" name="Line 81"/>
            <p:cNvSpPr>
              <a:spLocks noChangeShapeType="1"/>
            </p:cNvSpPr>
            <p:nvPr/>
          </p:nvSpPr>
          <p:spPr bwMode="auto">
            <a:xfrm>
              <a:off x="6699250" y="3270250"/>
              <a:ext cx="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5" name="Line 82"/>
            <p:cNvSpPr>
              <a:spLocks noChangeShapeType="1"/>
            </p:cNvSpPr>
            <p:nvPr/>
          </p:nvSpPr>
          <p:spPr bwMode="auto">
            <a:xfrm>
              <a:off x="5175250" y="3270250"/>
              <a:ext cx="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6" name="Line 83"/>
            <p:cNvSpPr>
              <a:spLocks noChangeShapeType="1"/>
            </p:cNvSpPr>
            <p:nvPr/>
          </p:nvSpPr>
          <p:spPr bwMode="auto">
            <a:xfrm>
              <a:off x="3727450" y="3270250"/>
              <a:ext cx="0" cy="304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7" name="Rectangle 84"/>
            <p:cNvSpPr>
              <a:spLocks noChangeArrowheads="1"/>
            </p:cNvSpPr>
            <p:nvPr/>
          </p:nvSpPr>
          <p:spPr bwMode="auto">
            <a:xfrm>
              <a:off x="-498094" y="1371600"/>
              <a:ext cx="1594030" cy="87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b="1" dirty="0">
                  <a:solidFill>
                    <a:schemeClr val="tx1"/>
                  </a:solidFill>
                </a:rPr>
                <a:t>OS:</a:t>
              </a:r>
            </a:p>
            <a:p>
              <a:r>
                <a:rPr lang="en-US" sz="1400" b="1" dirty="0">
                  <a:solidFill>
                    <a:schemeClr val="tx1"/>
                  </a:solidFill>
                </a:rPr>
                <a:t>        </a:t>
              </a:r>
              <a:r>
                <a:rPr lang="en-US" sz="1400" dirty="0">
                  <a:solidFill>
                    <a:schemeClr val="tx1"/>
                  </a:solidFill>
                </a:rPr>
                <a:t>Unix/Linux</a:t>
              </a:r>
            </a:p>
            <a:p>
              <a:r>
                <a:rPr lang="en-US" sz="1400" dirty="0">
                  <a:solidFill>
                    <a:schemeClr val="tx1"/>
                  </a:solidFill>
                </a:rPr>
                <a:t>        Windows</a:t>
              </a:r>
            </a:p>
          </p:txBody>
        </p:sp>
        <p:sp>
          <p:nvSpPr>
            <p:cNvPr id="28" name="Rectangle 85"/>
            <p:cNvSpPr>
              <a:spLocks noChangeArrowheads="1"/>
            </p:cNvSpPr>
            <p:nvPr/>
          </p:nvSpPr>
          <p:spPr bwMode="auto">
            <a:xfrm>
              <a:off x="-412750" y="2971800"/>
              <a:ext cx="2863745" cy="24052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b="1" dirty="0">
                  <a:solidFill>
                    <a:schemeClr val="tx1"/>
                  </a:solidFill>
                </a:rPr>
                <a:t>I/O Controllers:</a:t>
              </a:r>
              <a:endParaRPr lang="en-US" sz="1400" dirty="0">
                <a:solidFill>
                  <a:schemeClr val="tx1"/>
                </a:solidFill>
              </a:endParaRPr>
            </a:p>
            <a:p>
              <a:r>
                <a:rPr lang="en-US" sz="1400" dirty="0">
                  <a:solidFill>
                    <a:schemeClr val="tx1"/>
                  </a:solidFill>
                </a:rPr>
                <a:t>        VME,VXI</a:t>
              </a:r>
            </a:p>
            <a:p>
              <a:r>
                <a:rPr lang="en-US" sz="1400" dirty="0">
                  <a:solidFill>
                    <a:schemeClr val="tx1"/>
                  </a:solidFill>
                </a:rPr>
                <a:t>        PCI, </a:t>
              </a:r>
              <a:r>
                <a:rPr lang="en-US" sz="1400" dirty="0" err="1">
                  <a:solidFill>
                    <a:schemeClr val="tx1"/>
                  </a:solidFill>
                </a:rPr>
                <a:t>PCIe</a:t>
              </a:r>
              <a:r>
                <a:rPr lang="en-US" sz="1400" dirty="0">
                  <a:solidFill>
                    <a:schemeClr val="tx1"/>
                  </a:solidFill>
                </a:rPr>
                <a:t>, </a:t>
              </a:r>
              <a:r>
                <a:rPr lang="en-US" sz="1400" dirty="0" err="1">
                  <a:solidFill>
                    <a:schemeClr val="tx1"/>
                  </a:solidFill>
                </a:rPr>
                <a:t>uTCA</a:t>
              </a:r>
              <a:r>
                <a:rPr lang="en-US" sz="1400" dirty="0">
                  <a:solidFill>
                    <a:schemeClr val="tx1"/>
                  </a:solidFill>
                </a:rPr>
                <a:t>, PLC,</a:t>
              </a:r>
            </a:p>
            <a:p>
              <a:r>
                <a:rPr lang="en-US" sz="1400" dirty="0">
                  <a:solidFill>
                    <a:schemeClr val="tx1"/>
                  </a:solidFill>
                </a:rPr>
                <a:t>       </a:t>
              </a:r>
              <a:r>
                <a:rPr lang="en-US" sz="1400" dirty="0" err="1">
                  <a:solidFill>
                    <a:schemeClr val="tx1"/>
                  </a:solidFill>
                </a:rPr>
                <a:t>Softcores</a:t>
              </a:r>
              <a:r>
                <a:rPr lang="en-US" sz="1400" dirty="0">
                  <a:solidFill>
                    <a:schemeClr val="tx1"/>
                  </a:solidFill>
                </a:rPr>
                <a:t> on FPGAs</a:t>
              </a:r>
            </a:p>
            <a:p>
              <a:r>
                <a:rPr lang="en-US" sz="1400" b="1" dirty="0">
                  <a:solidFill>
                    <a:schemeClr val="tx1"/>
                  </a:solidFill>
                </a:rPr>
                <a:t>OS:</a:t>
              </a:r>
            </a:p>
            <a:p>
              <a:r>
                <a:rPr lang="en-US" sz="1400" b="1" dirty="0">
                  <a:solidFill>
                    <a:schemeClr val="tx1"/>
                  </a:solidFill>
                </a:rPr>
                <a:t>        </a:t>
              </a:r>
              <a:r>
                <a:rPr lang="en-US" sz="1400" dirty="0" err="1">
                  <a:solidFill>
                    <a:schemeClr val="tx1"/>
                  </a:solidFill>
                </a:rPr>
                <a:t>vxWorks</a:t>
              </a:r>
              <a:r>
                <a:rPr lang="en-US" sz="1400" dirty="0">
                  <a:solidFill>
                    <a:schemeClr val="tx1"/>
                  </a:solidFill>
                </a:rPr>
                <a:t>, Unix, Windows</a:t>
              </a:r>
            </a:p>
            <a:p>
              <a:r>
                <a:rPr lang="en-US" sz="1400" dirty="0">
                  <a:solidFill>
                    <a:schemeClr val="tx1"/>
                  </a:solidFill>
                </a:rPr>
                <a:t>        RTEMS, </a:t>
              </a:r>
              <a:r>
                <a:rPr lang="en-US" sz="1400" dirty="0" err="1">
                  <a:solidFill>
                    <a:schemeClr val="tx1"/>
                  </a:solidFill>
                </a:rPr>
                <a:t>RTLinux</a:t>
              </a:r>
              <a:r>
                <a:rPr lang="en-US" sz="1400" dirty="0">
                  <a:solidFill>
                    <a:schemeClr val="tx1"/>
                  </a:solidFill>
                </a:rPr>
                <a:t>, Linux</a:t>
              </a:r>
              <a:r>
                <a:rPr lang="en-US" sz="1400" b="1" dirty="0">
                  <a:solidFill>
                    <a:schemeClr val="tx1"/>
                  </a:solidFill>
                </a:rPr>
                <a:t>	</a:t>
              </a:r>
            </a:p>
            <a:p>
              <a:endParaRPr lang="en-US" sz="1400" dirty="0">
                <a:solidFill>
                  <a:schemeClr val="tx1"/>
                </a:solidFill>
              </a:endParaRPr>
            </a:p>
          </p:txBody>
        </p:sp>
        <p:sp>
          <p:nvSpPr>
            <p:cNvPr id="29" name="Rectangle 86"/>
            <p:cNvSpPr>
              <a:spLocks noChangeArrowheads="1"/>
            </p:cNvSpPr>
            <p:nvPr/>
          </p:nvSpPr>
          <p:spPr bwMode="auto">
            <a:xfrm>
              <a:off x="31242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0" name="Rectangle 87"/>
            <p:cNvSpPr>
              <a:spLocks noChangeArrowheads="1"/>
            </p:cNvSpPr>
            <p:nvPr/>
          </p:nvSpPr>
          <p:spPr bwMode="auto">
            <a:xfrm>
              <a:off x="3026664" y="5029200"/>
              <a:ext cx="10239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dirty="0"/>
                <a:t>Instruments</a:t>
              </a:r>
            </a:p>
          </p:txBody>
        </p:sp>
        <p:sp>
          <p:nvSpPr>
            <p:cNvPr id="31" name="Rectangle 88"/>
            <p:cNvSpPr>
              <a:spLocks noChangeArrowheads="1"/>
            </p:cNvSpPr>
            <p:nvPr/>
          </p:nvSpPr>
          <p:spPr bwMode="auto">
            <a:xfrm>
              <a:off x="-421894" y="4953000"/>
              <a:ext cx="3587369" cy="1895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r>
                <a:rPr lang="en-US" sz="1400" b="1" dirty="0">
                  <a:solidFill>
                    <a:schemeClr val="tx1"/>
                  </a:solidFill>
                </a:rPr>
                <a:t>Remote and Local I/O Buses</a:t>
              </a:r>
              <a:r>
                <a:rPr lang="en-US" sz="1400" dirty="0">
                  <a:solidFill>
                    <a:schemeClr val="tx1"/>
                  </a:solidFill>
                </a:rPr>
                <a:t>: </a:t>
              </a:r>
            </a:p>
            <a:p>
              <a:r>
                <a:rPr lang="en-US" sz="1400" dirty="0">
                  <a:solidFill>
                    <a:schemeClr val="tx1"/>
                  </a:solidFill>
                </a:rPr>
                <a:t>Control Net, PCI, CAN-Bus, Industry Pack, VME, VXI, PCI, ISA, CAMAC, GPIB, </a:t>
              </a:r>
              <a:r>
                <a:rPr lang="en-US" sz="1400" dirty="0" err="1">
                  <a:solidFill>
                    <a:schemeClr val="tx1"/>
                  </a:solidFill>
                </a:rPr>
                <a:t>Profibus</a:t>
              </a:r>
              <a:r>
                <a:rPr lang="en-US" sz="1400" dirty="0">
                  <a:solidFill>
                    <a:schemeClr val="tx1"/>
                  </a:solidFill>
                </a:rPr>
                <a:t>, </a:t>
              </a:r>
              <a:r>
                <a:rPr lang="en-US" sz="1400" dirty="0" err="1">
                  <a:solidFill>
                    <a:schemeClr val="tx1"/>
                  </a:solidFill>
                </a:rPr>
                <a:t>Bitbus</a:t>
              </a:r>
              <a:r>
                <a:rPr lang="en-US" sz="1400" dirty="0">
                  <a:solidFill>
                    <a:schemeClr val="tx1"/>
                  </a:solidFill>
                </a:rPr>
                <a:t>, Serial, Modbus, Yokogawa, G-3, Ethernet/IP,  RS232, </a:t>
              </a:r>
            </a:p>
            <a:p>
              <a:r>
                <a:rPr lang="en-US" sz="1400" dirty="0">
                  <a:solidFill>
                    <a:schemeClr val="tx1"/>
                  </a:solidFill>
                </a:rPr>
                <a:t>Many more…. </a:t>
              </a:r>
              <a:endParaRPr lang="en-US" dirty="0">
                <a:solidFill>
                  <a:schemeClr val="tx1"/>
                </a:solidFill>
              </a:endParaRPr>
            </a:p>
          </p:txBody>
        </p:sp>
        <p:sp>
          <p:nvSpPr>
            <p:cNvPr id="32" name="Line 93"/>
            <p:cNvSpPr>
              <a:spLocks noChangeShapeType="1"/>
            </p:cNvSpPr>
            <p:nvPr/>
          </p:nvSpPr>
          <p:spPr bwMode="auto">
            <a:xfrm>
              <a:off x="7924800" y="2057400"/>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Line 94"/>
            <p:cNvSpPr>
              <a:spLocks noChangeShapeType="1"/>
            </p:cNvSpPr>
            <p:nvPr/>
          </p:nvSpPr>
          <p:spPr bwMode="auto">
            <a:xfrm>
              <a:off x="2209800" y="2057400"/>
              <a:ext cx="6629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Text Box 95"/>
            <p:cNvSpPr txBox="1">
              <a:spLocks noChangeArrowheads="1"/>
            </p:cNvSpPr>
            <p:nvPr/>
          </p:nvSpPr>
          <p:spPr bwMode="auto">
            <a:xfrm>
              <a:off x="7467600" y="1524000"/>
              <a:ext cx="1344613"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type="none" w="med"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pPr algn="ctr"/>
              <a:r>
                <a:rPr lang="en-US" sz="1400"/>
                <a:t>Site LAN/WAN</a:t>
              </a:r>
            </a:p>
          </p:txBody>
        </p:sp>
        <p:sp>
          <p:nvSpPr>
            <p:cNvPr id="35" name="Line 131"/>
            <p:cNvSpPr>
              <a:spLocks noChangeShapeType="1"/>
            </p:cNvSpPr>
            <p:nvPr/>
          </p:nvSpPr>
          <p:spPr bwMode="auto">
            <a:xfrm>
              <a:off x="8229600" y="3276600"/>
              <a:ext cx="0" cy="38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6" name="Line 138"/>
            <p:cNvSpPr>
              <a:spLocks noChangeShapeType="1"/>
            </p:cNvSpPr>
            <p:nvPr/>
          </p:nvSpPr>
          <p:spPr bwMode="auto">
            <a:xfrm>
              <a:off x="8305800" y="449580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grpSp>
          <p:nvGrpSpPr>
            <p:cNvPr id="37" name="Group 41600"/>
            <p:cNvGrpSpPr>
              <a:grpSpLocks/>
            </p:cNvGrpSpPr>
            <p:nvPr/>
          </p:nvGrpSpPr>
          <p:grpSpPr bwMode="auto">
            <a:xfrm>
              <a:off x="4114800" y="6172200"/>
              <a:ext cx="676275" cy="304800"/>
              <a:chOff x="1994" y="2705"/>
              <a:chExt cx="426" cy="192"/>
            </a:xfrm>
          </p:grpSpPr>
          <p:sp>
            <p:nvSpPr>
              <p:cNvPr id="38" name="Freeform 41601"/>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9" name="Freeform 41602"/>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0" name="Freeform 41603"/>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1" name="Freeform 41604"/>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2" name="Rectangle 41605"/>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 name="Rectangle 41606"/>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4" name="Freeform 41607"/>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5" name="Freeform 41608"/>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6" name="Freeform 41609"/>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7" name="Freeform 41610"/>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8" name="Rectangle 41611"/>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 name="Rectangle 41612"/>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 name="Freeform 41613"/>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1" name="Freeform 41614"/>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2" name="Rectangle 41615"/>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3" name="Rectangle 41616"/>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 name="Rectangle 41617"/>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 name="Rectangle 41618"/>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 name="Rectangle 41619"/>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 name="Rectangle 41620"/>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 name="Rectangle 41621"/>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9" name="Rectangle 41622"/>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 name="Rectangle 41623"/>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 name="Rectangle 41624"/>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 name="Rectangle 41625"/>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 name="Rectangle 41626"/>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 name="Rectangle 41627"/>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5" name="Rectangle 41628"/>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 name="Rectangle 41629"/>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 name="Rectangle 41630"/>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 name="Rectangle 41631"/>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 name="Rectangle 41632"/>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 name="Rectangle 41633"/>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1" name="Rectangle 41634"/>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 name="Rectangle 41635"/>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3" name="Rectangle 41636"/>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 name="Rectangle 41637"/>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5" name="Rectangle 41638"/>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 name="Rectangle 41639"/>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 name="Rectangle 41640"/>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8" name="Rectangle 41641"/>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 name="Rectangle 41642"/>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0" name="Rectangle 41643"/>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1" name="Freeform 41644"/>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 name="Freeform 41645"/>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83" name="Rectangle 41646"/>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4" name="Rectangle 41647"/>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5" name="Freeform 41648"/>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6" name="Freeform 41649"/>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87" name="Rectangle 41650"/>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8" name="Rectangle 41651"/>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9" name="Rectangle 41652"/>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0" name="Rectangle 41653"/>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1" name="Rectangle 41654"/>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2" name="Rectangle 41655"/>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 name="Rectangle 41656"/>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4" name="Rectangle 41657"/>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 name="Rectangle 41658"/>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6" name="Rectangle 41659"/>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7" name="Rectangle 41660"/>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8" name="Rectangle 41661"/>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9" name="Rectangle 41662"/>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0" name="Rectangle 41663"/>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1" name="Rectangle 41664"/>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2" name="Rectangle 41665"/>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3" name="Rectangle 41666"/>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4" name="Rectangle 41667"/>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5" name="Rectangle 41668"/>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6" name="Freeform 41669"/>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07" name="Freeform 41670"/>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08" name="Freeform 41671"/>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09" name="Freeform 41672"/>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10" name="Freeform 41673"/>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11" name="Freeform 41674"/>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12" name="Freeform 41675"/>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13" name="Freeform 41676"/>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14" name="Freeform 41677"/>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15" name="Freeform 41678"/>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16" name="Rectangle 41679"/>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7" name="Rectangle 41680"/>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8" name="Rectangle 41681"/>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9" name="Rectangle 41682"/>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0" name="Rectangle 41683"/>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1" name="Rectangle 41684"/>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2" name="Rectangle 41685"/>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3" name="Rectangle 41686"/>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4" name="Rectangle 41687"/>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5" name="Rectangle 41688"/>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6" name="Rectangle 41689"/>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7" name="Rectangle 41690"/>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8" name="Rectangle 41691"/>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9" name="Rectangle 41692"/>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0" name="Rectangle 41693"/>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1" name="Rectangle 41694"/>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2" name="Rectangle 41695"/>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3" name="Rectangle 41696"/>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4" name="Rectangle 41697"/>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5" name="Rectangle 41698"/>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6" name="Rectangle 41699"/>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7" name="Rectangle 41700"/>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8" name="Rectangle 41701"/>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39" name="Rectangle 41702"/>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0" name="Rectangle 41703"/>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41" name="Freeform 41704"/>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42" name="Freeform 41705"/>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43" name="Freeform 41706"/>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44" name="Freeform 41707"/>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45" name="Freeform 41708"/>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46" name="Freeform 41709"/>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47" name="Freeform 41710"/>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48" name="Freeform 41711"/>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49" name="Freeform 41712"/>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50" name="Freeform 41713"/>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51" name="Freeform 41714"/>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52" name="Freeform 41715"/>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53" name="Freeform 41716"/>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54" name="Freeform 41717"/>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55" name="Freeform 41718"/>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56" name="Freeform 41719"/>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57" name="Freeform 41720"/>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58" name="Freeform 41721"/>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59" name="Freeform 41722"/>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60" name="Freeform 41723"/>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61" name="Freeform 41724"/>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62" name="Freeform 41725"/>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63" name="Freeform 41726"/>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64" name="Freeform 41727"/>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65" name="Freeform 41728"/>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66" name="Freeform 41729"/>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67" name="Freeform 41730"/>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68" name="Freeform 41731"/>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69" name="Freeform 41732"/>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70" name="Freeform 41733"/>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71" name="Rectangle 41734"/>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2" name="Rectangle 41735"/>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3" name="Rectangle 41736"/>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4" name="Rectangle 41737"/>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5" name="Freeform 41738"/>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76" name="Freeform 41739"/>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77" name="Rectangle 41740"/>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8" name="Rectangle 41741"/>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9" name="Rectangle 41742"/>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0" name="Rectangle 41743"/>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1" name="Freeform 41744"/>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82" name="Freeform 41745"/>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83" name="Rectangle 41746"/>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4" name="Rectangle 41747"/>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5" name="Rectangle 41748"/>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6" name="Rectangle 41749"/>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7" name="Freeform 41750"/>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88" name="Freeform 41751"/>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89" name="Rectangle 41752"/>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0" name="Rectangle 41753"/>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1" name="Rectangle 41754"/>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2" name="Rectangle 41755"/>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3" name="Freeform 41756"/>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194" name="Freeform 41757"/>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195" name="Rectangle 41758"/>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6" name="Rectangle 41759"/>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7" name="Rectangle 41760"/>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8" name="Rectangle 41761"/>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99" name="Group 41762"/>
            <p:cNvGrpSpPr>
              <a:grpSpLocks/>
            </p:cNvGrpSpPr>
            <p:nvPr/>
          </p:nvGrpSpPr>
          <p:grpSpPr bwMode="auto">
            <a:xfrm>
              <a:off x="4953000" y="6172200"/>
              <a:ext cx="676275" cy="304800"/>
              <a:chOff x="1994" y="2705"/>
              <a:chExt cx="426" cy="192"/>
            </a:xfrm>
          </p:grpSpPr>
          <p:sp>
            <p:nvSpPr>
              <p:cNvPr id="200" name="Freeform 41763"/>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01" name="Freeform 41764"/>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02" name="Freeform 41765"/>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03" name="Freeform 41766"/>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04" name="Rectangle 41767"/>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5" name="Rectangle 41768"/>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06" name="Freeform 41769"/>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07" name="Freeform 41770"/>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08" name="Freeform 41771"/>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09" name="Freeform 41772"/>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10" name="Rectangle 41773"/>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1" name="Rectangle 41774"/>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12" name="Freeform 41775"/>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13" name="Freeform 41776"/>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14" name="Rectangle 41777"/>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5" name="Rectangle 41778"/>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6" name="Rectangle 41779"/>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7" name="Rectangle 41780"/>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8" name="Rectangle 41781"/>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9" name="Rectangle 41782"/>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0" name="Rectangle 41783"/>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1" name="Rectangle 41784"/>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2" name="Rectangle 41785"/>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3" name="Rectangle 41786"/>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4" name="Rectangle 41787"/>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5" name="Rectangle 41788"/>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6" name="Rectangle 41789"/>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7" name="Rectangle 41790"/>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8" name="Rectangle 41791"/>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9" name="Rectangle 41792"/>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0" name="Rectangle 41793"/>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1" name="Rectangle 41794"/>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2" name="Rectangle 41795"/>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3" name="Rectangle 41796"/>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4" name="Rectangle 41797"/>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5" name="Rectangle 41798"/>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6" name="Rectangle 41799"/>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7" name="Rectangle 41800"/>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8" name="Rectangle 41801"/>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39" name="Rectangle 41802"/>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0" name="Rectangle 41803"/>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1" name="Rectangle 41804"/>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2" name="Rectangle 41805"/>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3" name="Freeform 41806"/>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44" name="Freeform 41807"/>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45" name="Rectangle 41808"/>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6" name="Rectangle 41809"/>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7" name="Freeform 41810"/>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48" name="Freeform 41811"/>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49" name="Rectangle 41812"/>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0" name="Rectangle 41813"/>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1" name="Rectangle 41814"/>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2" name="Rectangle 41815"/>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3" name="Rectangle 41816"/>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4" name="Rectangle 41817"/>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5" name="Rectangle 41818"/>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6" name="Rectangle 41819"/>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7" name="Rectangle 41820"/>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8" name="Rectangle 41821"/>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9" name="Rectangle 41822"/>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0" name="Rectangle 41823"/>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1" name="Rectangle 41824"/>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2" name="Rectangle 41825"/>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3" name="Rectangle 41826"/>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4" name="Rectangle 41827"/>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5" name="Rectangle 41828"/>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6" name="Rectangle 41829"/>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7" name="Rectangle 41830"/>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8" name="Freeform 41831"/>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69" name="Freeform 41832"/>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70" name="Freeform 41833"/>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71" name="Freeform 41834"/>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72" name="Freeform 41835"/>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73" name="Freeform 41836"/>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74" name="Freeform 41837"/>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75" name="Freeform 41838"/>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76" name="Freeform 41839"/>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277" name="Freeform 41840"/>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278" name="Rectangle 41841"/>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79" name="Rectangle 41842"/>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0" name="Rectangle 41843"/>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1" name="Rectangle 41844"/>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2" name="Rectangle 41845"/>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3" name="Rectangle 41846"/>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4" name="Rectangle 41847"/>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5" name="Rectangle 41848"/>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6" name="Rectangle 41849"/>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7" name="Rectangle 41850"/>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8" name="Rectangle 41851"/>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9" name="Rectangle 41852"/>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0" name="Rectangle 41853"/>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1" name="Rectangle 41854"/>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2" name="Rectangle 41855"/>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3" name="Rectangle 41856"/>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4" name="Rectangle 41857"/>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5" name="Rectangle 41858"/>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6" name="Rectangle 41859"/>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7" name="Rectangle 41860"/>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8" name="Rectangle 41861"/>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9" name="Rectangle 41862"/>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0" name="Rectangle 41863"/>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1" name="Rectangle 41864"/>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2" name="Rectangle 41865"/>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3" name="Freeform 41866"/>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04" name="Freeform 41867"/>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05" name="Freeform 41868"/>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06" name="Freeform 41869"/>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07" name="Freeform 41870"/>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08" name="Freeform 41871"/>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09" name="Freeform 41872"/>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10" name="Freeform 41873"/>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11" name="Freeform 41874"/>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12" name="Freeform 41875"/>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13" name="Freeform 41876"/>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14" name="Freeform 41877"/>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15" name="Freeform 41878"/>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16" name="Freeform 41879"/>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17" name="Freeform 41880"/>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18" name="Freeform 41881"/>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19" name="Freeform 41882"/>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20" name="Freeform 41883"/>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21" name="Freeform 41884"/>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22" name="Freeform 41885"/>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23" name="Freeform 41886"/>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24" name="Freeform 41887"/>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25" name="Freeform 41888"/>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26" name="Freeform 41889"/>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27" name="Freeform 41890"/>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28" name="Freeform 41891"/>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29" name="Freeform 41892"/>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30" name="Freeform 41893"/>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31" name="Freeform 41894"/>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32" name="Freeform 41895"/>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33" name="Rectangle 41896"/>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4" name="Rectangle 41897"/>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5" name="Rectangle 41898"/>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6" name="Rectangle 41899"/>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7" name="Freeform 41900"/>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38" name="Freeform 41901"/>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39" name="Rectangle 41902"/>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0" name="Rectangle 41903"/>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1" name="Rectangle 41904"/>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2" name="Rectangle 41905"/>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3" name="Freeform 41906"/>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44" name="Freeform 41907"/>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45" name="Rectangle 41908"/>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6" name="Rectangle 41909"/>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7" name="Rectangle 41910"/>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8" name="Rectangle 41911"/>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9" name="Freeform 41912"/>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50" name="Freeform 41913"/>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51" name="Rectangle 41914"/>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52" name="Rectangle 41915"/>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3" name="Rectangle 41916"/>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54" name="Rectangle 41917"/>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5" name="Freeform 41918"/>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56" name="Freeform 41919"/>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57" name="Rectangle 41920"/>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58" name="Rectangle 41921"/>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9" name="Rectangle 41922"/>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0" name="Rectangle 41923"/>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361" name="Group 41924"/>
            <p:cNvGrpSpPr>
              <a:grpSpLocks/>
            </p:cNvGrpSpPr>
            <p:nvPr/>
          </p:nvGrpSpPr>
          <p:grpSpPr bwMode="auto">
            <a:xfrm>
              <a:off x="5791200" y="6172200"/>
              <a:ext cx="676275" cy="304800"/>
              <a:chOff x="1994" y="2705"/>
              <a:chExt cx="426" cy="192"/>
            </a:xfrm>
          </p:grpSpPr>
          <p:sp>
            <p:nvSpPr>
              <p:cNvPr id="362" name="Freeform 41925"/>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63" name="Freeform 41926"/>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64" name="Freeform 41927"/>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65" name="Freeform 41928"/>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66" name="Rectangle 41929"/>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7" name="Rectangle 41930"/>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68" name="Freeform 41931"/>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69" name="Freeform 41932"/>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70" name="Freeform 41933"/>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71" name="Freeform 41934"/>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72" name="Rectangle 41935"/>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3" name="Rectangle 41936"/>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74" name="Freeform 41937"/>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375" name="Freeform 41938"/>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376" name="Rectangle 41939"/>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7" name="Rectangle 41940"/>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8" name="Rectangle 41941"/>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9" name="Rectangle 41942"/>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0" name="Rectangle 41943"/>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1" name="Rectangle 41944"/>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2" name="Rectangle 41945"/>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3" name="Rectangle 41946"/>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4" name="Rectangle 41947"/>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5" name="Rectangle 41948"/>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6" name="Rectangle 41949"/>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7" name="Rectangle 41950"/>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8" name="Rectangle 41951"/>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9" name="Rectangle 41952"/>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0" name="Rectangle 41953"/>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1" name="Rectangle 41954"/>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2" name="Rectangle 41955"/>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3" name="Rectangle 41956"/>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4" name="Rectangle 41957"/>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5" name="Rectangle 41958"/>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6" name="Rectangle 41959"/>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7" name="Rectangle 41960"/>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8" name="Rectangle 41961"/>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99" name="Rectangle 41962"/>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0" name="Rectangle 41963"/>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1" name="Rectangle 41964"/>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2" name="Rectangle 41965"/>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3" name="Rectangle 41966"/>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4" name="Rectangle 41967"/>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5" name="Freeform 41968"/>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06" name="Freeform 41969"/>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07" name="Rectangle 41970"/>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8" name="Rectangle 41971"/>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09" name="Freeform 41972"/>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10" name="Freeform 41973"/>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11" name="Rectangle 41974"/>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2" name="Rectangle 41975"/>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3" name="Rectangle 41976"/>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4" name="Rectangle 41977"/>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5" name="Rectangle 41978"/>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6" name="Rectangle 41979"/>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7" name="Rectangle 41980"/>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8" name="Rectangle 41981"/>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9" name="Rectangle 41982"/>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0" name="Rectangle 41983"/>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1" name="Rectangle 41984"/>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2" name="Rectangle 41985"/>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3" name="Rectangle 41986"/>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4" name="Rectangle 41987"/>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5" name="Rectangle 41988"/>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6" name="Rectangle 41989"/>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7" name="Rectangle 41990"/>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8" name="Rectangle 41991"/>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9" name="Rectangle 41992"/>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30" name="Freeform 41993"/>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31" name="Freeform 41994"/>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32" name="Freeform 41995"/>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33" name="Freeform 41996"/>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34" name="Freeform 41997"/>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35" name="Freeform 41998"/>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36" name="Freeform 41999"/>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37" name="Freeform 42000"/>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38" name="Freeform 42001"/>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39" name="Freeform 42002"/>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40" name="Rectangle 42003"/>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1" name="Rectangle 42004"/>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2" name="Rectangle 42005"/>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3" name="Rectangle 42006"/>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4" name="Rectangle 42007"/>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5" name="Rectangle 42008"/>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6" name="Rectangle 42009"/>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7" name="Rectangle 42010"/>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8" name="Rectangle 42011"/>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9" name="Rectangle 42012"/>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0" name="Rectangle 42013"/>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1" name="Rectangle 42014"/>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2" name="Rectangle 42015"/>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3" name="Rectangle 42016"/>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4" name="Rectangle 42017"/>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5" name="Rectangle 42018"/>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6" name="Rectangle 42019"/>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7" name="Rectangle 42020"/>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8" name="Rectangle 42021"/>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9" name="Rectangle 42022"/>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0" name="Rectangle 42023"/>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61" name="Rectangle 42024"/>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2" name="Rectangle 42025"/>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63" name="Rectangle 42026"/>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4" name="Rectangle 42027"/>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65" name="Freeform 42028"/>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66" name="Freeform 42029"/>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67" name="Freeform 42030"/>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68" name="Freeform 42031"/>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69" name="Freeform 42032"/>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70" name="Freeform 42033"/>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71" name="Freeform 42034"/>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72" name="Freeform 42035"/>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73" name="Freeform 42036"/>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74" name="Freeform 42037"/>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75" name="Freeform 42038"/>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76" name="Freeform 42039"/>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77" name="Freeform 42040"/>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78" name="Freeform 42041"/>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79" name="Freeform 42042"/>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80" name="Freeform 42043"/>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81" name="Freeform 42044"/>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82" name="Freeform 42045"/>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83" name="Freeform 42046"/>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84" name="Freeform 42047"/>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85" name="Freeform 42048"/>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86" name="Freeform 42049"/>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87" name="Freeform 42050"/>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88" name="Freeform 42051"/>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89" name="Freeform 42052"/>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90" name="Freeform 42053"/>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91" name="Freeform 42054"/>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92" name="Freeform 42055"/>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93" name="Freeform 42056"/>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494" name="Freeform 42057"/>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495" name="Rectangle 42058"/>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6" name="Rectangle 42059"/>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7" name="Rectangle 42060"/>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8" name="Rectangle 42061"/>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9" name="Freeform 42062"/>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00" name="Freeform 42063"/>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01" name="Rectangle 42064"/>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2" name="Rectangle 42065"/>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3" name="Rectangle 42066"/>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4" name="Rectangle 42067"/>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5" name="Freeform 42068"/>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06" name="Freeform 42069"/>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07" name="Rectangle 42070"/>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8" name="Rectangle 42071"/>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09" name="Rectangle 42072"/>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10" name="Rectangle 42073"/>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11" name="Freeform 42074"/>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12" name="Freeform 42075"/>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13" name="Rectangle 42076"/>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14" name="Rectangle 42077"/>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15" name="Rectangle 42078"/>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16" name="Rectangle 42079"/>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17" name="Freeform 42080"/>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18" name="Freeform 42081"/>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19" name="Rectangle 42082"/>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0" name="Rectangle 42083"/>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1" name="Rectangle 42084"/>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2" name="Rectangle 42085"/>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523" name="Group 42086"/>
            <p:cNvGrpSpPr>
              <a:grpSpLocks/>
            </p:cNvGrpSpPr>
            <p:nvPr/>
          </p:nvGrpSpPr>
          <p:grpSpPr bwMode="auto">
            <a:xfrm>
              <a:off x="6638925" y="6172200"/>
              <a:ext cx="676275" cy="304800"/>
              <a:chOff x="1994" y="2705"/>
              <a:chExt cx="426" cy="192"/>
            </a:xfrm>
          </p:grpSpPr>
          <p:sp>
            <p:nvSpPr>
              <p:cNvPr id="524" name="Freeform 42087"/>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25" name="Freeform 42088"/>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26" name="Freeform 42089"/>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27" name="Freeform 42090"/>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28" name="Rectangle 42091"/>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9" name="Rectangle 42092"/>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0" name="Freeform 42093"/>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31" name="Freeform 42094"/>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32" name="Freeform 42095"/>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33" name="Freeform 42096"/>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34" name="Rectangle 42097"/>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35" name="Rectangle 42098"/>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6" name="Freeform 42099"/>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37" name="Freeform 42100"/>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38" name="Rectangle 42101"/>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39" name="Rectangle 42102"/>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0" name="Rectangle 42103"/>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1" name="Rectangle 42104"/>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2" name="Rectangle 42105"/>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3" name="Rectangle 42106"/>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4" name="Rectangle 42107"/>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5" name="Rectangle 42108"/>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6" name="Rectangle 42109"/>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7" name="Rectangle 42110"/>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8" name="Rectangle 42111"/>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9" name="Rectangle 42112"/>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0" name="Rectangle 42113"/>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1" name="Rectangle 42114"/>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2" name="Rectangle 42115"/>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3" name="Rectangle 42116"/>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4" name="Rectangle 42117"/>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5" name="Rectangle 42118"/>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6" name="Rectangle 42119"/>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7" name="Rectangle 42120"/>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8" name="Rectangle 42121"/>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9" name="Rectangle 42122"/>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0" name="Rectangle 42123"/>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1" name="Rectangle 42124"/>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2" name="Rectangle 42125"/>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3" name="Rectangle 42126"/>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4" name="Rectangle 42127"/>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5" name="Rectangle 42128"/>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6" name="Rectangle 42129"/>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7" name="Freeform 42130"/>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68" name="Freeform 42131"/>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69" name="Rectangle 42132"/>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0" name="Rectangle 42133"/>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1" name="Freeform 42134"/>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72" name="Freeform 42135"/>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73" name="Rectangle 42136"/>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4" name="Rectangle 42137"/>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5" name="Rectangle 42138"/>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6" name="Rectangle 42139"/>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7" name="Rectangle 42140"/>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8" name="Rectangle 42141"/>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9" name="Rectangle 42142"/>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0" name="Rectangle 42143"/>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1" name="Rectangle 42144"/>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2" name="Rectangle 42145"/>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3" name="Rectangle 42146"/>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4" name="Rectangle 42147"/>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5" name="Rectangle 42148"/>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6" name="Rectangle 42149"/>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7" name="Rectangle 42150"/>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8" name="Rectangle 42151"/>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9" name="Rectangle 42152"/>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0" name="Rectangle 42153"/>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91" name="Rectangle 42154"/>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2" name="Freeform 42155"/>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93" name="Freeform 42156"/>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94" name="Freeform 42157"/>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95" name="Freeform 42158"/>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96" name="Freeform 42159"/>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97" name="Freeform 42160"/>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598" name="Freeform 42161"/>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599" name="Freeform 42162"/>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00" name="Freeform 42163"/>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01" name="Freeform 42164"/>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02" name="Rectangle 42165"/>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3" name="Rectangle 42166"/>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4" name="Rectangle 42167"/>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5" name="Rectangle 42168"/>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6" name="Rectangle 42169"/>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7" name="Rectangle 42170"/>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8" name="Rectangle 42171"/>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9" name="Rectangle 42172"/>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0" name="Rectangle 42173"/>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1" name="Rectangle 42174"/>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2" name="Rectangle 42175"/>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3" name="Rectangle 42176"/>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4" name="Rectangle 42177"/>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5" name="Rectangle 42178"/>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6" name="Rectangle 42179"/>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7" name="Rectangle 42180"/>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8" name="Rectangle 42181"/>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9" name="Rectangle 42182"/>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0" name="Rectangle 42183"/>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1" name="Rectangle 42184"/>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2" name="Rectangle 42185"/>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23" name="Rectangle 42186"/>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4" name="Rectangle 42187"/>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25" name="Rectangle 42188"/>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6" name="Rectangle 42189"/>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27" name="Freeform 42190"/>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28" name="Freeform 42191"/>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29" name="Freeform 42192"/>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30" name="Freeform 42193"/>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31" name="Freeform 42194"/>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32" name="Freeform 42195"/>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33" name="Freeform 42196"/>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34" name="Freeform 42197"/>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35" name="Freeform 42198"/>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36" name="Freeform 42199"/>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37" name="Freeform 42200"/>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38" name="Freeform 42201"/>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39" name="Freeform 42202"/>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40" name="Freeform 42203"/>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41" name="Freeform 42204"/>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42" name="Freeform 42205"/>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43" name="Freeform 42206"/>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44" name="Freeform 42207"/>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45" name="Freeform 42208"/>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46" name="Freeform 42209"/>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47" name="Freeform 42210"/>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48" name="Freeform 42211"/>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49" name="Freeform 42212"/>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50" name="Freeform 42213"/>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51" name="Freeform 42214"/>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52" name="Freeform 42215"/>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53" name="Freeform 42216"/>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54" name="Freeform 42217"/>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55" name="Freeform 42218"/>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56" name="Freeform 42219"/>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57" name="Rectangle 42220"/>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58" name="Rectangle 42221"/>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59" name="Rectangle 42222"/>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0" name="Rectangle 42223"/>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61" name="Freeform 42224"/>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62" name="Freeform 42225"/>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63" name="Rectangle 42226"/>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4" name="Rectangle 42227"/>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65" name="Rectangle 42228"/>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6" name="Rectangle 42229"/>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67" name="Freeform 42230"/>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68" name="Freeform 42231"/>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69" name="Rectangle 42232"/>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0" name="Rectangle 42233"/>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1" name="Rectangle 42234"/>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2" name="Rectangle 42235"/>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3" name="Freeform 42236"/>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74" name="Freeform 42237"/>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75" name="Rectangle 42238"/>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6" name="Rectangle 42239"/>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7" name="Rectangle 42240"/>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8" name="Rectangle 42241"/>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9" name="Freeform 42242"/>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80" name="Freeform 42243"/>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681" name="Rectangle 42244"/>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2" name="Rectangle 42245"/>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3" name="Rectangle 42246"/>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4" name="Rectangle 42247"/>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685" name="Line 42249"/>
            <p:cNvSpPr>
              <a:spLocks noChangeShapeType="1"/>
            </p:cNvSpPr>
            <p:nvPr/>
          </p:nvSpPr>
          <p:spPr bwMode="auto">
            <a:xfrm flipV="1">
              <a:off x="4419600" y="5943600"/>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6" name="Line 42250"/>
            <p:cNvSpPr>
              <a:spLocks noChangeShapeType="1"/>
            </p:cNvSpPr>
            <p:nvPr/>
          </p:nvSpPr>
          <p:spPr bwMode="auto">
            <a:xfrm flipV="1">
              <a:off x="5257800" y="5943600"/>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7" name="Line 42251"/>
            <p:cNvSpPr>
              <a:spLocks noChangeShapeType="1"/>
            </p:cNvSpPr>
            <p:nvPr/>
          </p:nvSpPr>
          <p:spPr bwMode="auto">
            <a:xfrm flipV="1">
              <a:off x="6019800" y="5943600"/>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8" name="Line 42252"/>
            <p:cNvSpPr>
              <a:spLocks noChangeShapeType="1"/>
            </p:cNvSpPr>
            <p:nvPr/>
          </p:nvSpPr>
          <p:spPr bwMode="auto">
            <a:xfrm flipV="1">
              <a:off x="6858000" y="5943600"/>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9" name="Line 42253"/>
            <p:cNvSpPr>
              <a:spLocks noChangeShapeType="1"/>
            </p:cNvSpPr>
            <p:nvPr/>
          </p:nvSpPr>
          <p:spPr bwMode="auto">
            <a:xfrm>
              <a:off x="4343400" y="5943600"/>
              <a:ext cx="4038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grpSp>
          <p:nvGrpSpPr>
            <p:cNvPr id="690" name="Group 42254"/>
            <p:cNvGrpSpPr>
              <a:grpSpLocks/>
            </p:cNvGrpSpPr>
            <p:nvPr/>
          </p:nvGrpSpPr>
          <p:grpSpPr bwMode="auto">
            <a:xfrm>
              <a:off x="7669213" y="6432550"/>
              <a:ext cx="712787" cy="425450"/>
              <a:chOff x="4815" y="3063"/>
              <a:chExt cx="449" cy="268"/>
            </a:xfrm>
          </p:grpSpPr>
          <p:sp>
            <p:nvSpPr>
              <p:cNvPr id="691" name="Freeform 42255"/>
              <p:cNvSpPr>
                <a:spLocks/>
              </p:cNvSpPr>
              <p:nvPr/>
            </p:nvSpPr>
            <p:spPr bwMode="auto">
              <a:xfrm>
                <a:off x="5177" y="3069"/>
                <a:ext cx="87" cy="1"/>
              </a:xfrm>
              <a:custGeom>
                <a:avLst/>
                <a:gdLst>
                  <a:gd name="T0" fmla="*/ 2 w 175"/>
                  <a:gd name="T1" fmla="*/ 0 h 3"/>
                  <a:gd name="T2" fmla="*/ 1 w 175"/>
                  <a:gd name="T3" fmla="*/ 0 h 3"/>
                  <a:gd name="T4" fmla="*/ 1 w 175"/>
                  <a:gd name="T5" fmla="*/ 0 h 3"/>
                  <a:gd name="T6" fmla="*/ 0 w 175"/>
                  <a:gd name="T7" fmla="*/ 0 h 3"/>
                  <a:gd name="T8" fmla="*/ 0 w 175"/>
                  <a:gd name="T9" fmla="*/ 0 h 3"/>
                  <a:gd name="T10" fmla="*/ 9 w 175"/>
                  <a:gd name="T11" fmla="*/ 0 h 3"/>
                  <a:gd name="T12" fmla="*/ 9 w 175"/>
                  <a:gd name="T13" fmla="*/ 0 h 3"/>
                  <a:gd name="T14" fmla="*/ 10 w 175"/>
                  <a:gd name="T15" fmla="*/ 0 h 3"/>
                  <a:gd name="T16" fmla="*/ 10 w 175"/>
                  <a:gd name="T17" fmla="*/ 0 h 3"/>
                  <a:gd name="T18" fmla="*/ 10 w 175"/>
                  <a:gd name="T19" fmla="*/ 0 h 3"/>
                  <a:gd name="T20" fmla="*/ 2 w 17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5" h="3">
                    <a:moveTo>
                      <a:pt x="40" y="3"/>
                    </a:moveTo>
                    <a:lnTo>
                      <a:pt x="29" y="2"/>
                    </a:lnTo>
                    <a:lnTo>
                      <a:pt x="20" y="2"/>
                    </a:lnTo>
                    <a:lnTo>
                      <a:pt x="10" y="0"/>
                    </a:lnTo>
                    <a:lnTo>
                      <a:pt x="0" y="0"/>
                    </a:lnTo>
                    <a:lnTo>
                      <a:pt x="144" y="0"/>
                    </a:lnTo>
                    <a:lnTo>
                      <a:pt x="152" y="2"/>
                    </a:lnTo>
                    <a:lnTo>
                      <a:pt x="160" y="2"/>
                    </a:lnTo>
                    <a:lnTo>
                      <a:pt x="167" y="2"/>
                    </a:lnTo>
                    <a:lnTo>
                      <a:pt x="175" y="3"/>
                    </a:lnTo>
                    <a:lnTo>
                      <a:pt x="40" y="3"/>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92" name="Freeform 42256"/>
              <p:cNvSpPr>
                <a:spLocks/>
              </p:cNvSpPr>
              <p:nvPr/>
            </p:nvSpPr>
            <p:spPr bwMode="auto">
              <a:xfrm>
                <a:off x="5167" y="3067"/>
                <a:ext cx="82" cy="2"/>
              </a:xfrm>
              <a:custGeom>
                <a:avLst/>
                <a:gdLst>
                  <a:gd name="T0" fmla="*/ 2 w 163"/>
                  <a:gd name="T1" fmla="*/ 1 h 3"/>
                  <a:gd name="T2" fmla="*/ 1 w 163"/>
                  <a:gd name="T3" fmla="*/ 1 h 3"/>
                  <a:gd name="T4" fmla="*/ 1 w 163"/>
                  <a:gd name="T5" fmla="*/ 1 h 3"/>
                  <a:gd name="T6" fmla="*/ 1 w 163"/>
                  <a:gd name="T7" fmla="*/ 1 h 3"/>
                  <a:gd name="T8" fmla="*/ 0 w 163"/>
                  <a:gd name="T9" fmla="*/ 0 h 3"/>
                  <a:gd name="T10" fmla="*/ 9 w 163"/>
                  <a:gd name="T11" fmla="*/ 0 h 3"/>
                  <a:gd name="T12" fmla="*/ 9 w 163"/>
                  <a:gd name="T13" fmla="*/ 1 h 3"/>
                  <a:gd name="T14" fmla="*/ 10 w 163"/>
                  <a:gd name="T15" fmla="*/ 1 h 3"/>
                  <a:gd name="T16" fmla="*/ 10 w 163"/>
                  <a:gd name="T17" fmla="*/ 1 h 3"/>
                  <a:gd name="T18" fmla="*/ 11 w 163"/>
                  <a:gd name="T19" fmla="*/ 1 h 3"/>
                  <a:gd name="T20" fmla="*/ 2 w 163"/>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
                    <a:moveTo>
                      <a:pt x="19" y="3"/>
                    </a:moveTo>
                    <a:lnTo>
                      <a:pt x="15" y="2"/>
                    </a:lnTo>
                    <a:lnTo>
                      <a:pt x="10" y="2"/>
                    </a:lnTo>
                    <a:lnTo>
                      <a:pt x="5" y="2"/>
                    </a:lnTo>
                    <a:lnTo>
                      <a:pt x="0" y="0"/>
                    </a:lnTo>
                    <a:lnTo>
                      <a:pt x="131" y="0"/>
                    </a:lnTo>
                    <a:lnTo>
                      <a:pt x="139" y="2"/>
                    </a:lnTo>
                    <a:lnTo>
                      <a:pt x="147" y="2"/>
                    </a:lnTo>
                    <a:lnTo>
                      <a:pt x="155" y="2"/>
                    </a:lnTo>
                    <a:lnTo>
                      <a:pt x="163" y="3"/>
                    </a:lnTo>
                    <a:lnTo>
                      <a:pt x="19" y="3"/>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93" name="Freeform 42257"/>
              <p:cNvSpPr>
                <a:spLocks/>
              </p:cNvSpPr>
              <p:nvPr/>
            </p:nvSpPr>
            <p:spPr bwMode="auto">
              <a:xfrm>
                <a:off x="5142" y="3065"/>
                <a:ext cx="91" cy="2"/>
              </a:xfrm>
              <a:custGeom>
                <a:avLst/>
                <a:gdLst>
                  <a:gd name="T0" fmla="*/ 4 w 180"/>
                  <a:gd name="T1" fmla="*/ 0 h 5"/>
                  <a:gd name="T2" fmla="*/ 3 w 180"/>
                  <a:gd name="T3" fmla="*/ 0 h 5"/>
                  <a:gd name="T4" fmla="*/ 3 w 180"/>
                  <a:gd name="T5" fmla="*/ 0 h 5"/>
                  <a:gd name="T6" fmla="*/ 2 w 180"/>
                  <a:gd name="T7" fmla="*/ 0 h 5"/>
                  <a:gd name="T8" fmla="*/ 2 w 180"/>
                  <a:gd name="T9" fmla="*/ 0 h 5"/>
                  <a:gd name="T10" fmla="*/ 2 w 180"/>
                  <a:gd name="T11" fmla="*/ 0 h 5"/>
                  <a:gd name="T12" fmla="*/ 1 w 180"/>
                  <a:gd name="T13" fmla="*/ 0 h 5"/>
                  <a:gd name="T14" fmla="*/ 1 w 180"/>
                  <a:gd name="T15" fmla="*/ 0 h 5"/>
                  <a:gd name="T16" fmla="*/ 0 w 180"/>
                  <a:gd name="T17" fmla="*/ 0 h 5"/>
                  <a:gd name="T18" fmla="*/ 6 w 180"/>
                  <a:gd name="T19" fmla="*/ 0 h 5"/>
                  <a:gd name="T20" fmla="*/ 6 w 180"/>
                  <a:gd name="T21" fmla="*/ 0 h 5"/>
                  <a:gd name="T22" fmla="*/ 7 w 180"/>
                  <a:gd name="T23" fmla="*/ 0 h 5"/>
                  <a:gd name="T24" fmla="*/ 7 w 180"/>
                  <a:gd name="T25" fmla="*/ 0 h 5"/>
                  <a:gd name="T26" fmla="*/ 8 w 180"/>
                  <a:gd name="T27" fmla="*/ 0 h 5"/>
                  <a:gd name="T28" fmla="*/ 8 w 180"/>
                  <a:gd name="T29" fmla="*/ 0 h 5"/>
                  <a:gd name="T30" fmla="*/ 9 w 180"/>
                  <a:gd name="T31" fmla="*/ 0 h 5"/>
                  <a:gd name="T32" fmla="*/ 9 w 180"/>
                  <a:gd name="T33" fmla="*/ 0 h 5"/>
                  <a:gd name="T34" fmla="*/ 10 w 180"/>
                  <a:gd name="T35" fmla="*/ 0 h 5"/>
                  <a:gd name="T36" fmla="*/ 10 w 180"/>
                  <a:gd name="T37" fmla="*/ 0 h 5"/>
                  <a:gd name="T38" fmla="*/ 11 w 180"/>
                  <a:gd name="T39" fmla="*/ 0 h 5"/>
                  <a:gd name="T40" fmla="*/ 11 w 180"/>
                  <a:gd name="T41" fmla="*/ 0 h 5"/>
                  <a:gd name="T42" fmla="*/ 12 w 180"/>
                  <a:gd name="T43" fmla="*/ 0 h 5"/>
                  <a:gd name="T44" fmla="*/ 4 w 180"/>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0" h="5">
                    <a:moveTo>
                      <a:pt x="49" y="5"/>
                    </a:moveTo>
                    <a:lnTo>
                      <a:pt x="43" y="5"/>
                    </a:lnTo>
                    <a:lnTo>
                      <a:pt x="36" y="3"/>
                    </a:lnTo>
                    <a:lnTo>
                      <a:pt x="30" y="3"/>
                    </a:lnTo>
                    <a:lnTo>
                      <a:pt x="25" y="2"/>
                    </a:lnTo>
                    <a:lnTo>
                      <a:pt x="19" y="2"/>
                    </a:lnTo>
                    <a:lnTo>
                      <a:pt x="12" y="2"/>
                    </a:lnTo>
                    <a:lnTo>
                      <a:pt x="6" y="0"/>
                    </a:lnTo>
                    <a:lnTo>
                      <a:pt x="0" y="0"/>
                    </a:lnTo>
                    <a:lnTo>
                      <a:pt x="83" y="0"/>
                    </a:lnTo>
                    <a:lnTo>
                      <a:pt x="91" y="0"/>
                    </a:lnTo>
                    <a:lnTo>
                      <a:pt x="99" y="0"/>
                    </a:lnTo>
                    <a:lnTo>
                      <a:pt x="108" y="0"/>
                    </a:lnTo>
                    <a:lnTo>
                      <a:pt x="116" y="0"/>
                    </a:lnTo>
                    <a:lnTo>
                      <a:pt x="124" y="2"/>
                    </a:lnTo>
                    <a:lnTo>
                      <a:pt x="132" y="2"/>
                    </a:lnTo>
                    <a:lnTo>
                      <a:pt x="140" y="2"/>
                    </a:lnTo>
                    <a:lnTo>
                      <a:pt x="148" y="2"/>
                    </a:lnTo>
                    <a:lnTo>
                      <a:pt x="156" y="3"/>
                    </a:lnTo>
                    <a:lnTo>
                      <a:pt x="164" y="3"/>
                    </a:lnTo>
                    <a:lnTo>
                      <a:pt x="172" y="3"/>
                    </a:lnTo>
                    <a:lnTo>
                      <a:pt x="180" y="5"/>
                    </a:lnTo>
                    <a:lnTo>
                      <a:pt x="49" y="5"/>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94" name="Freeform 42258"/>
              <p:cNvSpPr>
                <a:spLocks/>
              </p:cNvSpPr>
              <p:nvPr/>
            </p:nvSpPr>
            <p:spPr bwMode="auto">
              <a:xfrm>
                <a:off x="5128" y="3087"/>
                <a:ext cx="56"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7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1" y="2"/>
                    </a:lnTo>
                    <a:lnTo>
                      <a:pt x="56" y="2"/>
                    </a:lnTo>
                    <a:lnTo>
                      <a:pt x="70" y="2"/>
                    </a:lnTo>
                    <a:lnTo>
                      <a:pt x="85" y="2"/>
                    </a:lnTo>
                    <a:lnTo>
                      <a:pt x="97" y="3"/>
                    </a:lnTo>
                    <a:lnTo>
                      <a:pt x="112" y="3"/>
                    </a:lnTo>
                    <a:lnTo>
                      <a:pt x="29" y="3"/>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95" name="Freeform 42259"/>
              <p:cNvSpPr>
                <a:spLocks/>
              </p:cNvSpPr>
              <p:nvPr/>
            </p:nvSpPr>
            <p:spPr bwMode="auto">
              <a:xfrm>
                <a:off x="5088" y="3304"/>
                <a:ext cx="42" cy="12"/>
              </a:xfrm>
              <a:custGeom>
                <a:avLst/>
                <a:gdLst>
                  <a:gd name="T0" fmla="*/ 0 w 83"/>
                  <a:gd name="T1" fmla="*/ 0 h 24"/>
                  <a:gd name="T2" fmla="*/ 1 w 83"/>
                  <a:gd name="T3" fmla="*/ 1 h 24"/>
                  <a:gd name="T4" fmla="*/ 2 w 83"/>
                  <a:gd name="T5" fmla="*/ 1 h 24"/>
                  <a:gd name="T6" fmla="*/ 2 w 83"/>
                  <a:gd name="T7" fmla="*/ 1 h 24"/>
                  <a:gd name="T8" fmla="*/ 3 w 83"/>
                  <a:gd name="T9" fmla="*/ 1 h 24"/>
                  <a:gd name="T10" fmla="*/ 4 w 83"/>
                  <a:gd name="T11" fmla="*/ 1 h 24"/>
                  <a:gd name="T12" fmla="*/ 4 w 83"/>
                  <a:gd name="T13" fmla="*/ 2 h 24"/>
                  <a:gd name="T14" fmla="*/ 5 w 83"/>
                  <a:gd name="T15" fmla="*/ 2 h 24"/>
                  <a:gd name="T16" fmla="*/ 6 w 83"/>
                  <a:gd name="T17" fmla="*/ 2 h 24"/>
                  <a:gd name="T18" fmla="*/ 6 w 83"/>
                  <a:gd name="T19" fmla="*/ 2 h 24"/>
                  <a:gd name="T20" fmla="*/ 6 w 83"/>
                  <a:gd name="T21" fmla="*/ 1 h 24"/>
                  <a:gd name="T22" fmla="*/ 6 w 83"/>
                  <a:gd name="T23" fmla="*/ 1 h 24"/>
                  <a:gd name="T24" fmla="*/ 6 w 83"/>
                  <a:gd name="T25" fmla="*/ 0 h 24"/>
                  <a:gd name="T26" fmla="*/ 0 w 83"/>
                  <a:gd name="T27" fmla="*/ 0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24">
                    <a:moveTo>
                      <a:pt x="0" y="0"/>
                    </a:moveTo>
                    <a:lnTo>
                      <a:pt x="9" y="3"/>
                    </a:lnTo>
                    <a:lnTo>
                      <a:pt x="21" y="6"/>
                    </a:lnTo>
                    <a:lnTo>
                      <a:pt x="30" y="9"/>
                    </a:lnTo>
                    <a:lnTo>
                      <a:pt x="41" y="11"/>
                    </a:lnTo>
                    <a:lnTo>
                      <a:pt x="53" y="14"/>
                    </a:lnTo>
                    <a:lnTo>
                      <a:pt x="62" y="17"/>
                    </a:lnTo>
                    <a:lnTo>
                      <a:pt x="73" y="21"/>
                    </a:lnTo>
                    <a:lnTo>
                      <a:pt x="83" y="24"/>
                    </a:lnTo>
                    <a:lnTo>
                      <a:pt x="83" y="17"/>
                    </a:lnTo>
                    <a:lnTo>
                      <a:pt x="83" y="11"/>
                    </a:lnTo>
                    <a:lnTo>
                      <a:pt x="83" y="6"/>
                    </a:lnTo>
                    <a:lnTo>
                      <a:pt x="83"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96" name="Freeform 42260"/>
              <p:cNvSpPr>
                <a:spLocks/>
              </p:cNvSpPr>
              <p:nvPr/>
            </p:nvSpPr>
            <p:spPr bwMode="auto">
              <a:xfrm>
                <a:off x="5049" y="3316"/>
                <a:ext cx="81" cy="12"/>
              </a:xfrm>
              <a:custGeom>
                <a:avLst/>
                <a:gdLst>
                  <a:gd name="T0" fmla="*/ 4 w 164"/>
                  <a:gd name="T1" fmla="*/ 2 h 24"/>
                  <a:gd name="T2" fmla="*/ 4 w 164"/>
                  <a:gd name="T3" fmla="*/ 2 h 24"/>
                  <a:gd name="T4" fmla="*/ 3 w 164"/>
                  <a:gd name="T5" fmla="*/ 2 h 24"/>
                  <a:gd name="T6" fmla="*/ 3 w 164"/>
                  <a:gd name="T7" fmla="*/ 1 h 24"/>
                  <a:gd name="T8" fmla="*/ 2 w 164"/>
                  <a:gd name="T9" fmla="*/ 1 h 24"/>
                  <a:gd name="T10" fmla="*/ 1 w 164"/>
                  <a:gd name="T11" fmla="*/ 1 h 24"/>
                  <a:gd name="T12" fmla="*/ 1 w 164"/>
                  <a:gd name="T13" fmla="*/ 1 h 24"/>
                  <a:gd name="T14" fmla="*/ 0 w 164"/>
                  <a:gd name="T15" fmla="*/ 1 h 24"/>
                  <a:gd name="T16" fmla="*/ 0 w 164"/>
                  <a:gd name="T17" fmla="*/ 0 h 24"/>
                  <a:gd name="T18" fmla="*/ 10 w 164"/>
                  <a:gd name="T19" fmla="*/ 0 h 24"/>
                  <a:gd name="T20" fmla="*/ 10 w 164"/>
                  <a:gd name="T21" fmla="*/ 1 h 24"/>
                  <a:gd name="T22" fmla="*/ 10 w 164"/>
                  <a:gd name="T23" fmla="*/ 1 h 24"/>
                  <a:gd name="T24" fmla="*/ 10 w 164"/>
                  <a:gd name="T25" fmla="*/ 2 h 24"/>
                  <a:gd name="T26" fmla="*/ 10 w 164"/>
                  <a:gd name="T27" fmla="*/ 2 h 24"/>
                  <a:gd name="T28" fmla="*/ 4 w 164"/>
                  <a:gd name="T29" fmla="*/ 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24">
                    <a:moveTo>
                      <a:pt x="79" y="24"/>
                    </a:moveTo>
                    <a:lnTo>
                      <a:pt x="69" y="21"/>
                    </a:lnTo>
                    <a:lnTo>
                      <a:pt x="60" y="17"/>
                    </a:lnTo>
                    <a:lnTo>
                      <a:pt x="50" y="14"/>
                    </a:lnTo>
                    <a:lnTo>
                      <a:pt x="40" y="11"/>
                    </a:lnTo>
                    <a:lnTo>
                      <a:pt x="29" y="9"/>
                    </a:lnTo>
                    <a:lnTo>
                      <a:pt x="20" y="6"/>
                    </a:lnTo>
                    <a:lnTo>
                      <a:pt x="10" y="3"/>
                    </a:lnTo>
                    <a:lnTo>
                      <a:pt x="0" y="0"/>
                    </a:lnTo>
                    <a:lnTo>
                      <a:pt x="164" y="0"/>
                    </a:lnTo>
                    <a:lnTo>
                      <a:pt x="162" y="6"/>
                    </a:lnTo>
                    <a:lnTo>
                      <a:pt x="162" y="11"/>
                    </a:lnTo>
                    <a:lnTo>
                      <a:pt x="162" y="17"/>
                    </a:lnTo>
                    <a:lnTo>
                      <a:pt x="162" y="24"/>
                    </a:lnTo>
                    <a:lnTo>
                      <a:pt x="79" y="24"/>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97" name="Freeform 42261"/>
              <p:cNvSpPr>
                <a:spLocks/>
              </p:cNvSpPr>
              <p:nvPr/>
            </p:nvSpPr>
            <p:spPr bwMode="auto">
              <a:xfrm>
                <a:off x="5006" y="3304"/>
                <a:ext cx="124" cy="12"/>
              </a:xfrm>
              <a:custGeom>
                <a:avLst/>
                <a:gdLst>
                  <a:gd name="T0" fmla="*/ 5 w 250"/>
                  <a:gd name="T1" fmla="*/ 1 h 26"/>
                  <a:gd name="T2" fmla="*/ 4 w 250"/>
                  <a:gd name="T3" fmla="*/ 1 h 26"/>
                  <a:gd name="T4" fmla="*/ 4 w 250"/>
                  <a:gd name="T5" fmla="*/ 1 h 26"/>
                  <a:gd name="T6" fmla="*/ 3 w 250"/>
                  <a:gd name="T7" fmla="*/ 0 h 26"/>
                  <a:gd name="T8" fmla="*/ 2 w 250"/>
                  <a:gd name="T9" fmla="*/ 0 h 26"/>
                  <a:gd name="T10" fmla="*/ 2 w 250"/>
                  <a:gd name="T11" fmla="*/ 0 h 26"/>
                  <a:gd name="T12" fmla="*/ 1 w 250"/>
                  <a:gd name="T13" fmla="*/ 0 h 26"/>
                  <a:gd name="T14" fmla="*/ 0 w 250"/>
                  <a:gd name="T15" fmla="*/ 0 h 26"/>
                  <a:gd name="T16" fmla="*/ 0 w 250"/>
                  <a:gd name="T17" fmla="*/ 0 h 26"/>
                  <a:gd name="T18" fmla="*/ 15 w 250"/>
                  <a:gd name="T19" fmla="*/ 0 h 26"/>
                  <a:gd name="T20" fmla="*/ 15 w 250"/>
                  <a:gd name="T21" fmla="*/ 0 h 26"/>
                  <a:gd name="T22" fmla="*/ 15 w 250"/>
                  <a:gd name="T23" fmla="*/ 0 h 26"/>
                  <a:gd name="T24" fmla="*/ 15 w 250"/>
                  <a:gd name="T25" fmla="*/ 1 h 26"/>
                  <a:gd name="T26" fmla="*/ 15 w 250"/>
                  <a:gd name="T27" fmla="*/ 1 h 26"/>
                  <a:gd name="T28" fmla="*/ 5 w 250"/>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0" h="26">
                    <a:moveTo>
                      <a:pt x="86" y="26"/>
                    </a:moveTo>
                    <a:lnTo>
                      <a:pt x="75" y="23"/>
                    </a:lnTo>
                    <a:lnTo>
                      <a:pt x="66" y="19"/>
                    </a:lnTo>
                    <a:lnTo>
                      <a:pt x="54" y="16"/>
                    </a:lnTo>
                    <a:lnTo>
                      <a:pt x="43" y="13"/>
                    </a:lnTo>
                    <a:lnTo>
                      <a:pt x="32" y="10"/>
                    </a:lnTo>
                    <a:lnTo>
                      <a:pt x="22" y="7"/>
                    </a:lnTo>
                    <a:lnTo>
                      <a:pt x="11" y="3"/>
                    </a:lnTo>
                    <a:lnTo>
                      <a:pt x="0" y="0"/>
                    </a:lnTo>
                    <a:lnTo>
                      <a:pt x="250" y="0"/>
                    </a:lnTo>
                    <a:lnTo>
                      <a:pt x="250" y="7"/>
                    </a:lnTo>
                    <a:lnTo>
                      <a:pt x="250" y="13"/>
                    </a:lnTo>
                    <a:lnTo>
                      <a:pt x="250" y="19"/>
                    </a:lnTo>
                    <a:lnTo>
                      <a:pt x="250" y="26"/>
                    </a:lnTo>
                    <a:lnTo>
                      <a:pt x="86" y="26"/>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98" name="Freeform 42262"/>
              <p:cNvSpPr>
                <a:spLocks/>
              </p:cNvSpPr>
              <p:nvPr/>
            </p:nvSpPr>
            <p:spPr bwMode="auto">
              <a:xfrm>
                <a:off x="4961" y="3291"/>
                <a:ext cx="169" cy="13"/>
              </a:xfrm>
              <a:custGeom>
                <a:avLst/>
                <a:gdLst>
                  <a:gd name="T0" fmla="*/ 5 w 340"/>
                  <a:gd name="T1" fmla="*/ 2 h 25"/>
                  <a:gd name="T2" fmla="*/ 5 w 340"/>
                  <a:gd name="T3" fmla="*/ 2 h 25"/>
                  <a:gd name="T4" fmla="*/ 4 w 340"/>
                  <a:gd name="T5" fmla="*/ 2 h 25"/>
                  <a:gd name="T6" fmla="*/ 4 w 340"/>
                  <a:gd name="T7" fmla="*/ 2 h 25"/>
                  <a:gd name="T8" fmla="*/ 3 w 340"/>
                  <a:gd name="T9" fmla="*/ 1 h 25"/>
                  <a:gd name="T10" fmla="*/ 3 w 340"/>
                  <a:gd name="T11" fmla="*/ 1 h 25"/>
                  <a:gd name="T12" fmla="*/ 2 w 340"/>
                  <a:gd name="T13" fmla="*/ 1 h 25"/>
                  <a:gd name="T14" fmla="*/ 2 w 340"/>
                  <a:gd name="T15" fmla="*/ 1 h 25"/>
                  <a:gd name="T16" fmla="*/ 1 w 340"/>
                  <a:gd name="T17" fmla="*/ 1 h 25"/>
                  <a:gd name="T18" fmla="*/ 1 w 340"/>
                  <a:gd name="T19" fmla="*/ 1 h 25"/>
                  <a:gd name="T20" fmla="*/ 0 w 340"/>
                  <a:gd name="T21" fmla="*/ 1 h 25"/>
                  <a:gd name="T22" fmla="*/ 0 w 340"/>
                  <a:gd name="T23" fmla="*/ 1 h 25"/>
                  <a:gd name="T24" fmla="*/ 0 w 340"/>
                  <a:gd name="T25" fmla="*/ 0 h 25"/>
                  <a:gd name="T26" fmla="*/ 21 w 340"/>
                  <a:gd name="T27" fmla="*/ 0 h 25"/>
                  <a:gd name="T28" fmla="*/ 21 w 340"/>
                  <a:gd name="T29" fmla="*/ 1 h 25"/>
                  <a:gd name="T30" fmla="*/ 21 w 340"/>
                  <a:gd name="T31" fmla="*/ 1 h 25"/>
                  <a:gd name="T32" fmla="*/ 21 w 340"/>
                  <a:gd name="T33" fmla="*/ 2 h 25"/>
                  <a:gd name="T34" fmla="*/ 21 w 340"/>
                  <a:gd name="T35" fmla="*/ 2 h 25"/>
                  <a:gd name="T36" fmla="*/ 5 w 340"/>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0" h="25">
                    <a:moveTo>
                      <a:pt x="90" y="25"/>
                    </a:moveTo>
                    <a:lnTo>
                      <a:pt x="82" y="22"/>
                    </a:lnTo>
                    <a:lnTo>
                      <a:pt x="74" y="20"/>
                    </a:lnTo>
                    <a:lnTo>
                      <a:pt x="66" y="17"/>
                    </a:lnTo>
                    <a:lnTo>
                      <a:pt x="58" y="16"/>
                    </a:lnTo>
                    <a:lnTo>
                      <a:pt x="48" y="12"/>
                    </a:lnTo>
                    <a:lnTo>
                      <a:pt x="40" y="11"/>
                    </a:lnTo>
                    <a:lnTo>
                      <a:pt x="32" y="8"/>
                    </a:lnTo>
                    <a:lnTo>
                      <a:pt x="24" y="6"/>
                    </a:lnTo>
                    <a:lnTo>
                      <a:pt x="18" y="4"/>
                    </a:lnTo>
                    <a:lnTo>
                      <a:pt x="13" y="3"/>
                    </a:lnTo>
                    <a:lnTo>
                      <a:pt x="7" y="1"/>
                    </a:lnTo>
                    <a:lnTo>
                      <a:pt x="0" y="0"/>
                    </a:lnTo>
                    <a:lnTo>
                      <a:pt x="340" y="0"/>
                    </a:lnTo>
                    <a:lnTo>
                      <a:pt x="340" y="6"/>
                    </a:lnTo>
                    <a:lnTo>
                      <a:pt x="340" y="12"/>
                    </a:lnTo>
                    <a:lnTo>
                      <a:pt x="340" y="19"/>
                    </a:lnTo>
                    <a:lnTo>
                      <a:pt x="340" y="25"/>
                    </a:lnTo>
                    <a:lnTo>
                      <a:pt x="90" y="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699" name="Freeform 42263"/>
              <p:cNvSpPr>
                <a:spLocks/>
              </p:cNvSpPr>
              <p:nvPr/>
            </p:nvSpPr>
            <p:spPr bwMode="auto">
              <a:xfrm>
                <a:off x="4917" y="3278"/>
                <a:ext cx="213" cy="13"/>
              </a:xfrm>
              <a:custGeom>
                <a:avLst/>
                <a:gdLst>
                  <a:gd name="T0" fmla="*/ 5 w 428"/>
                  <a:gd name="T1" fmla="*/ 2 h 26"/>
                  <a:gd name="T2" fmla="*/ 4 w 428"/>
                  <a:gd name="T3" fmla="*/ 2 h 26"/>
                  <a:gd name="T4" fmla="*/ 4 w 428"/>
                  <a:gd name="T5" fmla="*/ 2 h 26"/>
                  <a:gd name="T6" fmla="*/ 3 w 428"/>
                  <a:gd name="T7" fmla="*/ 1 h 26"/>
                  <a:gd name="T8" fmla="*/ 2 w 428"/>
                  <a:gd name="T9" fmla="*/ 1 h 26"/>
                  <a:gd name="T10" fmla="*/ 2 w 428"/>
                  <a:gd name="T11" fmla="*/ 1 h 26"/>
                  <a:gd name="T12" fmla="*/ 1 w 428"/>
                  <a:gd name="T13" fmla="*/ 1 h 26"/>
                  <a:gd name="T14" fmla="*/ 0 w 428"/>
                  <a:gd name="T15" fmla="*/ 1 h 26"/>
                  <a:gd name="T16" fmla="*/ 0 w 428"/>
                  <a:gd name="T17" fmla="*/ 0 h 26"/>
                  <a:gd name="T18" fmla="*/ 26 w 428"/>
                  <a:gd name="T19" fmla="*/ 0 h 26"/>
                  <a:gd name="T20" fmla="*/ 26 w 428"/>
                  <a:gd name="T21" fmla="*/ 1 h 26"/>
                  <a:gd name="T22" fmla="*/ 26 w 428"/>
                  <a:gd name="T23" fmla="*/ 1 h 26"/>
                  <a:gd name="T24" fmla="*/ 26 w 428"/>
                  <a:gd name="T25" fmla="*/ 2 h 26"/>
                  <a:gd name="T26" fmla="*/ 26 w 428"/>
                  <a:gd name="T27" fmla="*/ 2 h 26"/>
                  <a:gd name="T28" fmla="*/ 5 w 42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8" h="26">
                    <a:moveTo>
                      <a:pt x="88" y="26"/>
                    </a:moveTo>
                    <a:lnTo>
                      <a:pt x="77" y="23"/>
                    </a:lnTo>
                    <a:lnTo>
                      <a:pt x="66" y="19"/>
                    </a:lnTo>
                    <a:lnTo>
                      <a:pt x="55" y="16"/>
                    </a:lnTo>
                    <a:lnTo>
                      <a:pt x="44" y="13"/>
                    </a:lnTo>
                    <a:lnTo>
                      <a:pt x="32" y="10"/>
                    </a:lnTo>
                    <a:lnTo>
                      <a:pt x="23" y="7"/>
                    </a:lnTo>
                    <a:lnTo>
                      <a:pt x="12" y="3"/>
                    </a:lnTo>
                    <a:lnTo>
                      <a:pt x="0" y="0"/>
                    </a:lnTo>
                    <a:lnTo>
                      <a:pt x="428" y="0"/>
                    </a:lnTo>
                    <a:lnTo>
                      <a:pt x="428" y="7"/>
                    </a:lnTo>
                    <a:lnTo>
                      <a:pt x="428" y="13"/>
                    </a:lnTo>
                    <a:lnTo>
                      <a:pt x="428" y="19"/>
                    </a:lnTo>
                    <a:lnTo>
                      <a:pt x="428" y="26"/>
                    </a:lnTo>
                    <a:lnTo>
                      <a:pt x="88" y="26"/>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0" name="Freeform 42264"/>
              <p:cNvSpPr>
                <a:spLocks/>
              </p:cNvSpPr>
              <p:nvPr/>
            </p:nvSpPr>
            <p:spPr bwMode="auto">
              <a:xfrm>
                <a:off x="4870" y="3265"/>
                <a:ext cx="260" cy="13"/>
              </a:xfrm>
              <a:custGeom>
                <a:avLst/>
                <a:gdLst>
                  <a:gd name="T0" fmla="*/ 5 w 522"/>
                  <a:gd name="T1" fmla="*/ 2 h 25"/>
                  <a:gd name="T2" fmla="*/ 5 w 522"/>
                  <a:gd name="T3" fmla="*/ 2 h 25"/>
                  <a:gd name="T4" fmla="*/ 4 w 522"/>
                  <a:gd name="T5" fmla="*/ 2 h 25"/>
                  <a:gd name="T6" fmla="*/ 3 w 522"/>
                  <a:gd name="T7" fmla="*/ 1 h 25"/>
                  <a:gd name="T8" fmla="*/ 3 w 522"/>
                  <a:gd name="T9" fmla="*/ 1 h 25"/>
                  <a:gd name="T10" fmla="*/ 2 w 522"/>
                  <a:gd name="T11" fmla="*/ 1 h 25"/>
                  <a:gd name="T12" fmla="*/ 1 w 522"/>
                  <a:gd name="T13" fmla="*/ 1 h 25"/>
                  <a:gd name="T14" fmla="*/ 0 w 522"/>
                  <a:gd name="T15" fmla="*/ 1 h 25"/>
                  <a:gd name="T16" fmla="*/ 0 w 522"/>
                  <a:gd name="T17" fmla="*/ 0 h 25"/>
                  <a:gd name="T18" fmla="*/ 32 w 522"/>
                  <a:gd name="T19" fmla="*/ 0 h 25"/>
                  <a:gd name="T20" fmla="*/ 32 w 522"/>
                  <a:gd name="T21" fmla="*/ 1 h 25"/>
                  <a:gd name="T22" fmla="*/ 32 w 522"/>
                  <a:gd name="T23" fmla="*/ 1 h 25"/>
                  <a:gd name="T24" fmla="*/ 32 w 522"/>
                  <a:gd name="T25" fmla="*/ 2 h 25"/>
                  <a:gd name="T26" fmla="*/ 32 w 522"/>
                  <a:gd name="T27" fmla="*/ 2 h 25"/>
                  <a:gd name="T28" fmla="*/ 5 w 522"/>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2" h="25">
                    <a:moveTo>
                      <a:pt x="94" y="25"/>
                    </a:moveTo>
                    <a:lnTo>
                      <a:pt x="83" y="22"/>
                    </a:lnTo>
                    <a:lnTo>
                      <a:pt x="70" y="19"/>
                    </a:lnTo>
                    <a:lnTo>
                      <a:pt x="59" y="16"/>
                    </a:lnTo>
                    <a:lnTo>
                      <a:pt x="48" y="12"/>
                    </a:lnTo>
                    <a:lnTo>
                      <a:pt x="35" y="9"/>
                    </a:lnTo>
                    <a:lnTo>
                      <a:pt x="24" y="6"/>
                    </a:lnTo>
                    <a:lnTo>
                      <a:pt x="11" y="3"/>
                    </a:lnTo>
                    <a:lnTo>
                      <a:pt x="0" y="0"/>
                    </a:lnTo>
                    <a:lnTo>
                      <a:pt x="522" y="0"/>
                    </a:lnTo>
                    <a:lnTo>
                      <a:pt x="522" y="6"/>
                    </a:lnTo>
                    <a:lnTo>
                      <a:pt x="522" y="12"/>
                    </a:lnTo>
                    <a:lnTo>
                      <a:pt x="522" y="19"/>
                    </a:lnTo>
                    <a:lnTo>
                      <a:pt x="522" y="25"/>
                    </a:lnTo>
                    <a:lnTo>
                      <a:pt x="94" y="25"/>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1" name="Freeform 42265"/>
              <p:cNvSpPr>
                <a:spLocks/>
              </p:cNvSpPr>
              <p:nvPr/>
            </p:nvSpPr>
            <p:spPr bwMode="auto">
              <a:xfrm>
                <a:off x="4821" y="3252"/>
                <a:ext cx="309" cy="13"/>
              </a:xfrm>
              <a:custGeom>
                <a:avLst/>
                <a:gdLst>
                  <a:gd name="T0" fmla="*/ 6 w 618"/>
                  <a:gd name="T1" fmla="*/ 2 h 26"/>
                  <a:gd name="T2" fmla="*/ 6 w 618"/>
                  <a:gd name="T3" fmla="*/ 2 h 26"/>
                  <a:gd name="T4" fmla="*/ 5 w 618"/>
                  <a:gd name="T5" fmla="*/ 2 h 26"/>
                  <a:gd name="T6" fmla="*/ 4 w 618"/>
                  <a:gd name="T7" fmla="*/ 1 h 26"/>
                  <a:gd name="T8" fmla="*/ 3 w 618"/>
                  <a:gd name="T9" fmla="*/ 1 h 26"/>
                  <a:gd name="T10" fmla="*/ 3 w 618"/>
                  <a:gd name="T11" fmla="*/ 1 h 26"/>
                  <a:gd name="T12" fmla="*/ 2 w 618"/>
                  <a:gd name="T13" fmla="*/ 1 h 26"/>
                  <a:gd name="T14" fmla="*/ 1 w 618"/>
                  <a:gd name="T15" fmla="*/ 1 h 26"/>
                  <a:gd name="T16" fmla="*/ 0 w 618"/>
                  <a:gd name="T17" fmla="*/ 0 h 26"/>
                  <a:gd name="T18" fmla="*/ 39 w 618"/>
                  <a:gd name="T19" fmla="*/ 0 h 26"/>
                  <a:gd name="T20" fmla="*/ 39 w 618"/>
                  <a:gd name="T21" fmla="*/ 1 h 26"/>
                  <a:gd name="T22" fmla="*/ 39 w 618"/>
                  <a:gd name="T23" fmla="*/ 1 h 26"/>
                  <a:gd name="T24" fmla="*/ 39 w 618"/>
                  <a:gd name="T25" fmla="*/ 2 h 26"/>
                  <a:gd name="T26" fmla="*/ 39 w 618"/>
                  <a:gd name="T27" fmla="*/ 2 h 26"/>
                  <a:gd name="T28" fmla="*/ 6 w 61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8" h="26">
                    <a:moveTo>
                      <a:pt x="96" y="26"/>
                    </a:moveTo>
                    <a:lnTo>
                      <a:pt x="85" y="22"/>
                    </a:lnTo>
                    <a:lnTo>
                      <a:pt x="72" y="19"/>
                    </a:lnTo>
                    <a:lnTo>
                      <a:pt x="61" y="16"/>
                    </a:lnTo>
                    <a:lnTo>
                      <a:pt x="48" y="13"/>
                    </a:lnTo>
                    <a:lnTo>
                      <a:pt x="37" y="10"/>
                    </a:lnTo>
                    <a:lnTo>
                      <a:pt x="24" y="6"/>
                    </a:lnTo>
                    <a:lnTo>
                      <a:pt x="13" y="3"/>
                    </a:lnTo>
                    <a:lnTo>
                      <a:pt x="0" y="0"/>
                    </a:lnTo>
                    <a:lnTo>
                      <a:pt x="618" y="0"/>
                    </a:lnTo>
                    <a:lnTo>
                      <a:pt x="618" y="6"/>
                    </a:lnTo>
                    <a:lnTo>
                      <a:pt x="618" y="13"/>
                    </a:lnTo>
                    <a:lnTo>
                      <a:pt x="618" y="19"/>
                    </a:lnTo>
                    <a:lnTo>
                      <a:pt x="618" y="26"/>
                    </a:lnTo>
                    <a:lnTo>
                      <a:pt x="96" y="26"/>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2" name="Freeform 42266"/>
              <p:cNvSpPr>
                <a:spLocks/>
              </p:cNvSpPr>
              <p:nvPr/>
            </p:nvSpPr>
            <p:spPr bwMode="auto">
              <a:xfrm>
                <a:off x="4815" y="3240"/>
                <a:ext cx="315" cy="12"/>
              </a:xfrm>
              <a:custGeom>
                <a:avLst/>
                <a:gdLst>
                  <a:gd name="T0" fmla="*/ 0 w 631"/>
                  <a:gd name="T1" fmla="*/ 1 h 26"/>
                  <a:gd name="T2" fmla="*/ 0 w 631"/>
                  <a:gd name="T3" fmla="*/ 1 h 26"/>
                  <a:gd name="T4" fmla="*/ 0 w 631"/>
                  <a:gd name="T5" fmla="*/ 1 h 26"/>
                  <a:gd name="T6" fmla="*/ 0 w 631"/>
                  <a:gd name="T7" fmla="*/ 1 h 26"/>
                  <a:gd name="T8" fmla="*/ 0 w 631"/>
                  <a:gd name="T9" fmla="*/ 1 h 26"/>
                  <a:gd name="T10" fmla="*/ 0 w 631"/>
                  <a:gd name="T11" fmla="*/ 0 h 26"/>
                  <a:gd name="T12" fmla="*/ 0 w 631"/>
                  <a:gd name="T13" fmla="*/ 0 h 26"/>
                  <a:gd name="T14" fmla="*/ 0 w 631"/>
                  <a:gd name="T15" fmla="*/ 0 h 26"/>
                  <a:gd name="T16" fmla="*/ 0 w 631"/>
                  <a:gd name="T17" fmla="*/ 0 h 26"/>
                  <a:gd name="T18" fmla="*/ 39 w 631"/>
                  <a:gd name="T19" fmla="*/ 0 h 26"/>
                  <a:gd name="T20" fmla="*/ 39 w 631"/>
                  <a:gd name="T21" fmla="*/ 0 h 26"/>
                  <a:gd name="T22" fmla="*/ 39 w 631"/>
                  <a:gd name="T23" fmla="*/ 0 h 26"/>
                  <a:gd name="T24" fmla="*/ 39 w 631"/>
                  <a:gd name="T25" fmla="*/ 1 h 26"/>
                  <a:gd name="T26" fmla="*/ 39 w 631"/>
                  <a:gd name="T27" fmla="*/ 1 h 26"/>
                  <a:gd name="T28" fmla="*/ 0 w 631"/>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6">
                    <a:moveTo>
                      <a:pt x="13" y="26"/>
                    </a:moveTo>
                    <a:lnTo>
                      <a:pt x="10" y="24"/>
                    </a:lnTo>
                    <a:lnTo>
                      <a:pt x="7" y="24"/>
                    </a:lnTo>
                    <a:lnTo>
                      <a:pt x="3" y="24"/>
                    </a:lnTo>
                    <a:lnTo>
                      <a:pt x="0" y="23"/>
                    </a:lnTo>
                    <a:lnTo>
                      <a:pt x="0" y="16"/>
                    </a:lnTo>
                    <a:lnTo>
                      <a:pt x="0" y="12"/>
                    </a:lnTo>
                    <a:lnTo>
                      <a:pt x="0" y="7"/>
                    </a:lnTo>
                    <a:lnTo>
                      <a:pt x="0" y="0"/>
                    </a:lnTo>
                    <a:lnTo>
                      <a:pt x="631" y="0"/>
                    </a:lnTo>
                    <a:lnTo>
                      <a:pt x="631" y="7"/>
                    </a:lnTo>
                    <a:lnTo>
                      <a:pt x="631" y="13"/>
                    </a:lnTo>
                    <a:lnTo>
                      <a:pt x="631" y="20"/>
                    </a:lnTo>
                    <a:lnTo>
                      <a:pt x="631" y="26"/>
                    </a:lnTo>
                    <a:lnTo>
                      <a:pt x="13" y="26"/>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3" name="Freeform 42267"/>
              <p:cNvSpPr>
                <a:spLocks/>
              </p:cNvSpPr>
              <p:nvPr/>
            </p:nvSpPr>
            <p:spPr bwMode="auto">
              <a:xfrm>
                <a:off x="4815" y="3227"/>
                <a:ext cx="315" cy="13"/>
              </a:xfrm>
              <a:custGeom>
                <a:avLst/>
                <a:gdLst>
                  <a:gd name="T0" fmla="*/ 0 w 631"/>
                  <a:gd name="T1" fmla="*/ 2 h 25"/>
                  <a:gd name="T2" fmla="*/ 0 w 631"/>
                  <a:gd name="T3" fmla="*/ 2 h 25"/>
                  <a:gd name="T4" fmla="*/ 0 w 631"/>
                  <a:gd name="T5" fmla="*/ 1 h 25"/>
                  <a:gd name="T6" fmla="*/ 0 w 631"/>
                  <a:gd name="T7" fmla="*/ 1 h 25"/>
                  <a:gd name="T8" fmla="*/ 0 w 631"/>
                  <a:gd name="T9" fmla="*/ 0 h 25"/>
                  <a:gd name="T10" fmla="*/ 39 w 631"/>
                  <a:gd name="T11" fmla="*/ 0 h 25"/>
                  <a:gd name="T12" fmla="*/ 39 w 631"/>
                  <a:gd name="T13" fmla="*/ 1 h 25"/>
                  <a:gd name="T14" fmla="*/ 39 w 631"/>
                  <a:gd name="T15" fmla="*/ 1 h 25"/>
                  <a:gd name="T16" fmla="*/ 39 w 631"/>
                  <a:gd name="T17" fmla="*/ 1 h 25"/>
                  <a:gd name="T18" fmla="*/ 39 w 631"/>
                  <a:gd name="T19" fmla="*/ 1 h 25"/>
                  <a:gd name="T20" fmla="*/ 39 w 631"/>
                  <a:gd name="T21" fmla="*/ 1 h 25"/>
                  <a:gd name="T22" fmla="*/ 39 w 631"/>
                  <a:gd name="T23" fmla="*/ 1 h 25"/>
                  <a:gd name="T24" fmla="*/ 39 w 631"/>
                  <a:gd name="T25" fmla="*/ 2 h 25"/>
                  <a:gd name="T26" fmla="*/ 39 w 631"/>
                  <a:gd name="T27" fmla="*/ 2 h 25"/>
                  <a:gd name="T28" fmla="*/ 0 w 631"/>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5">
                    <a:moveTo>
                      <a:pt x="0" y="25"/>
                    </a:moveTo>
                    <a:lnTo>
                      <a:pt x="2" y="19"/>
                    </a:lnTo>
                    <a:lnTo>
                      <a:pt x="2" y="13"/>
                    </a:lnTo>
                    <a:lnTo>
                      <a:pt x="2" y="6"/>
                    </a:lnTo>
                    <a:lnTo>
                      <a:pt x="2" y="0"/>
                    </a:lnTo>
                    <a:lnTo>
                      <a:pt x="631" y="0"/>
                    </a:lnTo>
                    <a:lnTo>
                      <a:pt x="631" y="1"/>
                    </a:lnTo>
                    <a:lnTo>
                      <a:pt x="631" y="3"/>
                    </a:lnTo>
                    <a:lnTo>
                      <a:pt x="631" y="5"/>
                    </a:lnTo>
                    <a:lnTo>
                      <a:pt x="631" y="9"/>
                    </a:lnTo>
                    <a:lnTo>
                      <a:pt x="631" y="14"/>
                    </a:lnTo>
                    <a:lnTo>
                      <a:pt x="631" y="21"/>
                    </a:lnTo>
                    <a:lnTo>
                      <a:pt x="631" y="25"/>
                    </a:lnTo>
                    <a:lnTo>
                      <a:pt x="0" y="25"/>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4" name="Freeform 42268"/>
              <p:cNvSpPr>
                <a:spLocks/>
              </p:cNvSpPr>
              <p:nvPr/>
            </p:nvSpPr>
            <p:spPr bwMode="auto">
              <a:xfrm>
                <a:off x="4816" y="3214"/>
                <a:ext cx="314" cy="13"/>
              </a:xfrm>
              <a:custGeom>
                <a:avLst/>
                <a:gdLst>
                  <a:gd name="T0" fmla="*/ 0 w 629"/>
                  <a:gd name="T1" fmla="*/ 2 h 26"/>
                  <a:gd name="T2" fmla="*/ 0 w 629"/>
                  <a:gd name="T3" fmla="*/ 2 h 26"/>
                  <a:gd name="T4" fmla="*/ 0 w 629"/>
                  <a:gd name="T5" fmla="*/ 1 h 26"/>
                  <a:gd name="T6" fmla="*/ 0 w 629"/>
                  <a:gd name="T7" fmla="*/ 1 h 26"/>
                  <a:gd name="T8" fmla="*/ 0 w 629"/>
                  <a:gd name="T9" fmla="*/ 0 h 26"/>
                  <a:gd name="T10" fmla="*/ 39 w 629"/>
                  <a:gd name="T11" fmla="*/ 0 h 26"/>
                  <a:gd name="T12" fmla="*/ 39 w 629"/>
                  <a:gd name="T13" fmla="*/ 1 h 26"/>
                  <a:gd name="T14" fmla="*/ 39 w 629"/>
                  <a:gd name="T15" fmla="*/ 1 h 26"/>
                  <a:gd name="T16" fmla="*/ 39 w 629"/>
                  <a:gd name="T17" fmla="*/ 2 h 26"/>
                  <a:gd name="T18" fmla="*/ 39 w 629"/>
                  <a:gd name="T19" fmla="*/ 2 h 26"/>
                  <a:gd name="T20" fmla="*/ 0 w 629"/>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9" h="26">
                    <a:moveTo>
                      <a:pt x="0" y="26"/>
                    </a:moveTo>
                    <a:lnTo>
                      <a:pt x="0" y="19"/>
                    </a:lnTo>
                    <a:lnTo>
                      <a:pt x="0" y="13"/>
                    </a:lnTo>
                    <a:lnTo>
                      <a:pt x="0" y="7"/>
                    </a:lnTo>
                    <a:lnTo>
                      <a:pt x="1" y="0"/>
                    </a:lnTo>
                    <a:lnTo>
                      <a:pt x="629" y="0"/>
                    </a:lnTo>
                    <a:lnTo>
                      <a:pt x="629" y="7"/>
                    </a:lnTo>
                    <a:lnTo>
                      <a:pt x="629" y="13"/>
                    </a:lnTo>
                    <a:lnTo>
                      <a:pt x="629" y="19"/>
                    </a:lnTo>
                    <a:lnTo>
                      <a:pt x="629" y="26"/>
                    </a:lnTo>
                    <a:lnTo>
                      <a:pt x="0" y="26"/>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5" name="Freeform 42269"/>
              <p:cNvSpPr>
                <a:spLocks/>
              </p:cNvSpPr>
              <p:nvPr/>
            </p:nvSpPr>
            <p:spPr bwMode="auto">
              <a:xfrm>
                <a:off x="4817" y="3201"/>
                <a:ext cx="313" cy="13"/>
              </a:xfrm>
              <a:custGeom>
                <a:avLst/>
                <a:gdLst>
                  <a:gd name="T0" fmla="*/ 0 w 628"/>
                  <a:gd name="T1" fmla="*/ 2 h 25"/>
                  <a:gd name="T2" fmla="*/ 0 w 628"/>
                  <a:gd name="T3" fmla="*/ 2 h 25"/>
                  <a:gd name="T4" fmla="*/ 0 w 628"/>
                  <a:gd name="T5" fmla="*/ 1 h 25"/>
                  <a:gd name="T6" fmla="*/ 0 w 628"/>
                  <a:gd name="T7" fmla="*/ 1 h 25"/>
                  <a:gd name="T8" fmla="*/ 0 w 628"/>
                  <a:gd name="T9" fmla="*/ 0 h 25"/>
                  <a:gd name="T10" fmla="*/ 39 w 628"/>
                  <a:gd name="T11" fmla="*/ 0 h 25"/>
                  <a:gd name="T12" fmla="*/ 39 w 628"/>
                  <a:gd name="T13" fmla="*/ 1 h 25"/>
                  <a:gd name="T14" fmla="*/ 39 w 628"/>
                  <a:gd name="T15" fmla="*/ 1 h 25"/>
                  <a:gd name="T16" fmla="*/ 39 w 628"/>
                  <a:gd name="T17" fmla="*/ 2 h 25"/>
                  <a:gd name="T18" fmla="*/ 39 w 628"/>
                  <a:gd name="T19" fmla="*/ 2 h 25"/>
                  <a:gd name="T20" fmla="*/ 0 w 628"/>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5">
                    <a:moveTo>
                      <a:pt x="0" y="25"/>
                    </a:moveTo>
                    <a:lnTo>
                      <a:pt x="0" y="19"/>
                    </a:lnTo>
                    <a:lnTo>
                      <a:pt x="0" y="12"/>
                    </a:lnTo>
                    <a:lnTo>
                      <a:pt x="0" y="6"/>
                    </a:lnTo>
                    <a:lnTo>
                      <a:pt x="0" y="0"/>
                    </a:lnTo>
                    <a:lnTo>
                      <a:pt x="628" y="0"/>
                    </a:lnTo>
                    <a:lnTo>
                      <a:pt x="628" y="6"/>
                    </a:lnTo>
                    <a:lnTo>
                      <a:pt x="628" y="12"/>
                    </a:lnTo>
                    <a:lnTo>
                      <a:pt x="628" y="19"/>
                    </a:lnTo>
                    <a:lnTo>
                      <a:pt x="628" y="25"/>
                    </a:lnTo>
                    <a:lnTo>
                      <a:pt x="0" y="25"/>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6" name="Freeform 42270"/>
              <p:cNvSpPr>
                <a:spLocks/>
              </p:cNvSpPr>
              <p:nvPr/>
            </p:nvSpPr>
            <p:spPr bwMode="auto">
              <a:xfrm>
                <a:off x="4817" y="3189"/>
                <a:ext cx="313" cy="12"/>
              </a:xfrm>
              <a:custGeom>
                <a:avLst/>
                <a:gdLst>
                  <a:gd name="T0" fmla="*/ 0 w 628"/>
                  <a:gd name="T1" fmla="*/ 1 h 26"/>
                  <a:gd name="T2" fmla="*/ 0 w 628"/>
                  <a:gd name="T3" fmla="*/ 1 h 26"/>
                  <a:gd name="T4" fmla="*/ 0 w 628"/>
                  <a:gd name="T5" fmla="*/ 0 h 26"/>
                  <a:gd name="T6" fmla="*/ 0 w 628"/>
                  <a:gd name="T7" fmla="*/ 0 h 26"/>
                  <a:gd name="T8" fmla="*/ 0 w 628"/>
                  <a:gd name="T9" fmla="*/ 0 h 26"/>
                  <a:gd name="T10" fmla="*/ 39 w 628"/>
                  <a:gd name="T11" fmla="*/ 0 h 26"/>
                  <a:gd name="T12" fmla="*/ 39 w 628"/>
                  <a:gd name="T13" fmla="*/ 0 h 26"/>
                  <a:gd name="T14" fmla="*/ 39 w 628"/>
                  <a:gd name="T15" fmla="*/ 0 h 26"/>
                  <a:gd name="T16" fmla="*/ 39 w 628"/>
                  <a:gd name="T17" fmla="*/ 1 h 26"/>
                  <a:gd name="T18" fmla="*/ 39 w 628"/>
                  <a:gd name="T19" fmla="*/ 1 h 26"/>
                  <a:gd name="T20" fmla="*/ 0 w 628"/>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6">
                    <a:moveTo>
                      <a:pt x="0" y="26"/>
                    </a:moveTo>
                    <a:lnTo>
                      <a:pt x="0" y="19"/>
                    </a:lnTo>
                    <a:lnTo>
                      <a:pt x="2" y="13"/>
                    </a:lnTo>
                    <a:lnTo>
                      <a:pt x="2" y="6"/>
                    </a:lnTo>
                    <a:lnTo>
                      <a:pt x="2" y="0"/>
                    </a:lnTo>
                    <a:lnTo>
                      <a:pt x="628" y="0"/>
                    </a:lnTo>
                    <a:lnTo>
                      <a:pt x="628" y="6"/>
                    </a:lnTo>
                    <a:lnTo>
                      <a:pt x="628" y="13"/>
                    </a:lnTo>
                    <a:lnTo>
                      <a:pt x="628" y="19"/>
                    </a:lnTo>
                    <a:lnTo>
                      <a:pt x="628" y="26"/>
                    </a:lnTo>
                    <a:lnTo>
                      <a:pt x="0" y="26"/>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7" name="Freeform 42271"/>
              <p:cNvSpPr>
                <a:spLocks/>
              </p:cNvSpPr>
              <p:nvPr/>
            </p:nvSpPr>
            <p:spPr bwMode="auto">
              <a:xfrm>
                <a:off x="4817" y="3176"/>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20"/>
                    </a:lnTo>
                    <a:lnTo>
                      <a:pt x="0" y="13"/>
                    </a:lnTo>
                    <a:lnTo>
                      <a:pt x="0" y="7"/>
                    </a:lnTo>
                    <a:lnTo>
                      <a:pt x="0" y="0"/>
                    </a:lnTo>
                    <a:lnTo>
                      <a:pt x="626" y="0"/>
                    </a:lnTo>
                    <a:lnTo>
                      <a:pt x="626" y="7"/>
                    </a:lnTo>
                    <a:lnTo>
                      <a:pt x="626" y="13"/>
                    </a:lnTo>
                    <a:lnTo>
                      <a:pt x="626" y="20"/>
                    </a:lnTo>
                    <a:lnTo>
                      <a:pt x="626" y="26"/>
                    </a:lnTo>
                    <a:lnTo>
                      <a:pt x="0" y="26"/>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8" name="Freeform 42272"/>
              <p:cNvSpPr>
                <a:spLocks/>
              </p:cNvSpPr>
              <p:nvPr/>
            </p:nvSpPr>
            <p:spPr bwMode="auto">
              <a:xfrm>
                <a:off x="4817" y="3163"/>
                <a:ext cx="313" cy="13"/>
              </a:xfrm>
              <a:custGeom>
                <a:avLst/>
                <a:gdLst>
                  <a:gd name="T0" fmla="*/ 0 w 626"/>
                  <a:gd name="T1" fmla="*/ 2 h 25"/>
                  <a:gd name="T2" fmla="*/ 0 w 626"/>
                  <a:gd name="T3" fmla="*/ 2 h 25"/>
                  <a:gd name="T4" fmla="*/ 0 w 626"/>
                  <a:gd name="T5" fmla="*/ 2 h 25"/>
                  <a:gd name="T6" fmla="*/ 0 w 626"/>
                  <a:gd name="T7" fmla="*/ 1 h 25"/>
                  <a:gd name="T8" fmla="*/ 0 w 626"/>
                  <a:gd name="T9" fmla="*/ 1 h 25"/>
                  <a:gd name="T10" fmla="*/ 0 w 626"/>
                  <a:gd name="T11" fmla="*/ 1 h 25"/>
                  <a:gd name="T12" fmla="*/ 0 w 626"/>
                  <a:gd name="T13" fmla="*/ 1 h 25"/>
                  <a:gd name="T14" fmla="*/ 0 w 626"/>
                  <a:gd name="T15" fmla="*/ 1 h 25"/>
                  <a:gd name="T16" fmla="*/ 0 w 626"/>
                  <a:gd name="T17" fmla="*/ 0 h 25"/>
                  <a:gd name="T18" fmla="*/ 40 w 626"/>
                  <a:gd name="T19" fmla="*/ 0 h 25"/>
                  <a:gd name="T20" fmla="*/ 40 w 626"/>
                  <a:gd name="T21" fmla="*/ 1 h 25"/>
                  <a:gd name="T22" fmla="*/ 40 w 626"/>
                  <a:gd name="T23" fmla="*/ 1 h 25"/>
                  <a:gd name="T24" fmla="*/ 40 w 626"/>
                  <a:gd name="T25" fmla="*/ 2 h 25"/>
                  <a:gd name="T26" fmla="*/ 40 w 626"/>
                  <a:gd name="T27" fmla="*/ 2 h 25"/>
                  <a:gd name="T28" fmla="*/ 0 w 626"/>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 h="25">
                    <a:moveTo>
                      <a:pt x="0" y="25"/>
                    </a:moveTo>
                    <a:lnTo>
                      <a:pt x="0" y="22"/>
                    </a:lnTo>
                    <a:lnTo>
                      <a:pt x="0" y="19"/>
                    </a:lnTo>
                    <a:lnTo>
                      <a:pt x="0" y="16"/>
                    </a:lnTo>
                    <a:lnTo>
                      <a:pt x="0" y="13"/>
                    </a:lnTo>
                    <a:lnTo>
                      <a:pt x="0" y="9"/>
                    </a:lnTo>
                    <a:lnTo>
                      <a:pt x="0" y="6"/>
                    </a:lnTo>
                    <a:lnTo>
                      <a:pt x="0" y="3"/>
                    </a:lnTo>
                    <a:lnTo>
                      <a:pt x="0" y="0"/>
                    </a:lnTo>
                    <a:lnTo>
                      <a:pt x="626" y="0"/>
                    </a:lnTo>
                    <a:lnTo>
                      <a:pt x="626" y="6"/>
                    </a:lnTo>
                    <a:lnTo>
                      <a:pt x="626" y="13"/>
                    </a:lnTo>
                    <a:lnTo>
                      <a:pt x="626" y="19"/>
                    </a:lnTo>
                    <a:lnTo>
                      <a:pt x="626" y="25"/>
                    </a:lnTo>
                    <a:lnTo>
                      <a:pt x="0" y="25"/>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09" name="Freeform 42273"/>
              <p:cNvSpPr>
                <a:spLocks/>
              </p:cNvSpPr>
              <p:nvPr/>
            </p:nvSpPr>
            <p:spPr bwMode="auto">
              <a:xfrm>
                <a:off x="4817" y="3150"/>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10" name="Freeform 42274"/>
              <p:cNvSpPr>
                <a:spLocks/>
              </p:cNvSpPr>
              <p:nvPr/>
            </p:nvSpPr>
            <p:spPr bwMode="auto">
              <a:xfrm>
                <a:off x="4817" y="3137"/>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40 w 626"/>
                  <a:gd name="T11" fmla="*/ 0 h 25"/>
                  <a:gd name="T12" fmla="*/ 40 w 626"/>
                  <a:gd name="T13" fmla="*/ 1 h 25"/>
                  <a:gd name="T14" fmla="*/ 40 w 626"/>
                  <a:gd name="T15" fmla="*/ 1 h 25"/>
                  <a:gd name="T16" fmla="*/ 40 w 626"/>
                  <a:gd name="T17" fmla="*/ 2 h 25"/>
                  <a:gd name="T18" fmla="*/ 40 w 626"/>
                  <a:gd name="T19" fmla="*/ 2 h 25"/>
                  <a:gd name="T20" fmla="*/ 0 w 626"/>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5">
                    <a:moveTo>
                      <a:pt x="0" y="25"/>
                    </a:moveTo>
                    <a:lnTo>
                      <a:pt x="0" y="19"/>
                    </a:lnTo>
                    <a:lnTo>
                      <a:pt x="0" y="13"/>
                    </a:lnTo>
                    <a:lnTo>
                      <a:pt x="0" y="6"/>
                    </a:lnTo>
                    <a:lnTo>
                      <a:pt x="0" y="0"/>
                    </a:lnTo>
                    <a:lnTo>
                      <a:pt x="626" y="0"/>
                    </a:lnTo>
                    <a:lnTo>
                      <a:pt x="626" y="6"/>
                    </a:lnTo>
                    <a:lnTo>
                      <a:pt x="626" y="13"/>
                    </a:lnTo>
                    <a:lnTo>
                      <a:pt x="626" y="19"/>
                    </a:lnTo>
                    <a:lnTo>
                      <a:pt x="626" y="25"/>
                    </a:lnTo>
                    <a:lnTo>
                      <a:pt x="0" y="25"/>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11" name="Freeform 42275"/>
              <p:cNvSpPr>
                <a:spLocks/>
              </p:cNvSpPr>
              <p:nvPr/>
            </p:nvSpPr>
            <p:spPr bwMode="auto">
              <a:xfrm>
                <a:off x="4817" y="3125"/>
                <a:ext cx="313" cy="12"/>
              </a:xfrm>
              <a:custGeom>
                <a:avLst/>
                <a:gdLst>
                  <a:gd name="T0" fmla="*/ 0 w 626"/>
                  <a:gd name="T1" fmla="*/ 1 h 26"/>
                  <a:gd name="T2" fmla="*/ 0 w 626"/>
                  <a:gd name="T3" fmla="*/ 1 h 26"/>
                  <a:gd name="T4" fmla="*/ 0 w 626"/>
                  <a:gd name="T5" fmla="*/ 0 h 26"/>
                  <a:gd name="T6" fmla="*/ 0 w 626"/>
                  <a:gd name="T7" fmla="*/ 0 h 26"/>
                  <a:gd name="T8" fmla="*/ 0 w 626"/>
                  <a:gd name="T9" fmla="*/ 0 h 26"/>
                  <a:gd name="T10" fmla="*/ 40 w 626"/>
                  <a:gd name="T11" fmla="*/ 0 h 26"/>
                  <a:gd name="T12" fmla="*/ 40 w 626"/>
                  <a:gd name="T13" fmla="*/ 0 h 26"/>
                  <a:gd name="T14" fmla="*/ 40 w 626"/>
                  <a:gd name="T15" fmla="*/ 0 h 26"/>
                  <a:gd name="T16" fmla="*/ 40 w 626"/>
                  <a:gd name="T17" fmla="*/ 1 h 26"/>
                  <a:gd name="T18" fmla="*/ 40 w 626"/>
                  <a:gd name="T19" fmla="*/ 1 h 26"/>
                  <a:gd name="T20" fmla="*/ 0 w 626"/>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12" name="Freeform 42276"/>
              <p:cNvSpPr>
                <a:spLocks/>
              </p:cNvSpPr>
              <p:nvPr/>
            </p:nvSpPr>
            <p:spPr bwMode="auto">
              <a:xfrm>
                <a:off x="4817" y="3112"/>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30 w 626"/>
                  <a:gd name="T11" fmla="*/ 0 h 25"/>
                  <a:gd name="T12" fmla="*/ 31 w 626"/>
                  <a:gd name="T13" fmla="*/ 1 h 25"/>
                  <a:gd name="T14" fmla="*/ 32 w 626"/>
                  <a:gd name="T15" fmla="*/ 1 h 25"/>
                  <a:gd name="T16" fmla="*/ 33 w 626"/>
                  <a:gd name="T17" fmla="*/ 1 h 25"/>
                  <a:gd name="T18" fmla="*/ 35 w 626"/>
                  <a:gd name="T19" fmla="*/ 1 h 25"/>
                  <a:gd name="T20" fmla="*/ 36 w 626"/>
                  <a:gd name="T21" fmla="*/ 1 h 25"/>
                  <a:gd name="T22" fmla="*/ 37 w 626"/>
                  <a:gd name="T23" fmla="*/ 1 h 25"/>
                  <a:gd name="T24" fmla="*/ 38 w 626"/>
                  <a:gd name="T25" fmla="*/ 1 h 25"/>
                  <a:gd name="T26" fmla="*/ 40 w 626"/>
                  <a:gd name="T27" fmla="*/ 2 h 25"/>
                  <a:gd name="T28" fmla="*/ 40 w 626"/>
                  <a:gd name="T29" fmla="*/ 2 h 25"/>
                  <a:gd name="T30" fmla="*/ 40 w 626"/>
                  <a:gd name="T31" fmla="*/ 2 h 25"/>
                  <a:gd name="T32" fmla="*/ 40 w 626"/>
                  <a:gd name="T33" fmla="*/ 2 h 25"/>
                  <a:gd name="T34" fmla="*/ 40 w 626"/>
                  <a:gd name="T35" fmla="*/ 2 h 25"/>
                  <a:gd name="T36" fmla="*/ 0 w 626"/>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6" h="25">
                    <a:moveTo>
                      <a:pt x="0" y="25"/>
                    </a:moveTo>
                    <a:lnTo>
                      <a:pt x="0" y="19"/>
                    </a:lnTo>
                    <a:lnTo>
                      <a:pt x="0" y="12"/>
                    </a:lnTo>
                    <a:lnTo>
                      <a:pt x="0" y="6"/>
                    </a:lnTo>
                    <a:lnTo>
                      <a:pt x="0" y="0"/>
                    </a:lnTo>
                    <a:lnTo>
                      <a:pt x="469" y="0"/>
                    </a:lnTo>
                    <a:lnTo>
                      <a:pt x="488" y="1"/>
                    </a:lnTo>
                    <a:lnTo>
                      <a:pt x="509" y="3"/>
                    </a:lnTo>
                    <a:lnTo>
                      <a:pt x="528" y="6"/>
                    </a:lnTo>
                    <a:lnTo>
                      <a:pt x="547" y="8"/>
                    </a:lnTo>
                    <a:lnTo>
                      <a:pt x="566" y="11"/>
                    </a:lnTo>
                    <a:lnTo>
                      <a:pt x="586" y="12"/>
                    </a:lnTo>
                    <a:lnTo>
                      <a:pt x="606" y="16"/>
                    </a:lnTo>
                    <a:lnTo>
                      <a:pt x="626" y="17"/>
                    </a:lnTo>
                    <a:lnTo>
                      <a:pt x="626" y="19"/>
                    </a:lnTo>
                    <a:lnTo>
                      <a:pt x="626" y="20"/>
                    </a:lnTo>
                    <a:lnTo>
                      <a:pt x="626" y="24"/>
                    </a:lnTo>
                    <a:lnTo>
                      <a:pt x="626" y="25"/>
                    </a:lnTo>
                    <a:lnTo>
                      <a:pt x="0" y="25"/>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13" name="Freeform 42277"/>
              <p:cNvSpPr>
                <a:spLocks/>
              </p:cNvSpPr>
              <p:nvPr/>
            </p:nvSpPr>
            <p:spPr bwMode="auto">
              <a:xfrm>
                <a:off x="4817" y="3099"/>
                <a:ext cx="235" cy="13"/>
              </a:xfrm>
              <a:custGeom>
                <a:avLst/>
                <a:gdLst>
                  <a:gd name="T0" fmla="*/ 0 w 469"/>
                  <a:gd name="T1" fmla="*/ 2 h 26"/>
                  <a:gd name="T2" fmla="*/ 0 w 469"/>
                  <a:gd name="T3" fmla="*/ 2 h 26"/>
                  <a:gd name="T4" fmla="*/ 1 w 469"/>
                  <a:gd name="T5" fmla="*/ 1 h 26"/>
                  <a:gd name="T6" fmla="*/ 1 w 469"/>
                  <a:gd name="T7" fmla="*/ 1 h 26"/>
                  <a:gd name="T8" fmla="*/ 1 w 469"/>
                  <a:gd name="T9" fmla="*/ 0 h 26"/>
                  <a:gd name="T10" fmla="*/ 15 w 469"/>
                  <a:gd name="T11" fmla="*/ 0 h 26"/>
                  <a:gd name="T12" fmla="*/ 16 w 469"/>
                  <a:gd name="T13" fmla="*/ 1 h 26"/>
                  <a:gd name="T14" fmla="*/ 16 w 469"/>
                  <a:gd name="T15" fmla="*/ 1 h 26"/>
                  <a:gd name="T16" fmla="*/ 17 w 469"/>
                  <a:gd name="T17" fmla="*/ 1 h 26"/>
                  <a:gd name="T18" fmla="*/ 18 w 469"/>
                  <a:gd name="T19" fmla="*/ 1 h 26"/>
                  <a:gd name="T20" fmla="*/ 18 w 469"/>
                  <a:gd name="T21" fmla="*/ 1 h 26"/>
                  <a:gd name="T22" fmla="*/ 19 w 469"/>
                  <a:gd name="T23" fmla="*/ 1 h 26"/>
                  <a:gd name="T24" fmla="*/ 19 w 469"/>
                  <a:gd name="T25" fmla="*/ 1 h 26"/>
                  <a:gd name="T26" fmla="*/ 20 w 469"/>
                  <a:gd name="T27" fmla="*/ 1 h 26"/>
                  <a:gd name="T28" fmla="*/ 21 w 469"/>
                  <a:gd name="T29" fmla="*/ 1 h 26"/>
                  <a:gd name="T30" fmla="*/ 22 w 469"/>
                  <a:gd name="T31" fmla="*/ 1 h 26"/>
                  <a:gd name="T32" fmla="*/ 24 w 469"/>
                  <a:gd name="T33" fmla="*/ 1 h 26"/>
                  <a:gd name="T34" fmla="*/ 25 w 469"/>
                  <a:gd name="T35" fmla="*/ 1 h 26"/>
                  <a:gd name="T36" fmla="*/ 26 w 469"/>
                  <a:gd name="T37" fmla="*/ 2 h 26"/>
                  <a:gd name="T38" fmla="*/ 27 w 469"/>
                  <a:gd name="T39" fmla="*/ 2 h 26"/>
                  <a:gd name="T40" fmla="*/ 29 w 469"/>
                  <a:gd name="T41" fmla="*/ 2 h 26"/>
                  <a:gd name="T42" fmla="*/ 30 w 469"/>
                  <a:gd name="T43" fmla="*/ 2 h 26"/>
                  <a:gd name="T44" fmla="*/ 0 w 469"/>
                  <a:gd name="T45" fmla="*/ 2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 h="26">
                    <a:moveTo>
                      <a:pt x="0" y="26"/>
                    </a:moveTo>
                    <a:lnTo>
                      <a:pt x="0" y="19"/>
                    </a:lnTo>
                    <a:lnTo>
                      <a:pt x="2" y="13"/>
                    </a:lnTo>
                    <a:lnTo>
                      <a:pt x="2" y="6"/>
                    </a:lnTo>
                    <a:lnTo>
                      <a:pt x="2" y="0"/>
                    </a:lnTo>
                    <a:lnTo>
                      <a:pt x="235" y="0"/>
                    </a:lnTo>
                    <a:lnTo>
                      <a:pt x="245" y="2"/>
                    </a:lnTo>
                    <a:lnTo>
                      <a:pt x="254" y="2"/>
                    </a:lnTo>
                    <a:lnTo>
                      <a:pt x="264" y="3"/>
                    </a:lnTo>
                    <a:lnTo>
                      <a:pt x="274" y="5"/>
                    </a:lnTo>
                    <a:lnTo>
                      <a:pt x="283" y="6"/>
                    </a:lnTo>
                    <a:lnTo>
                      <a:pt x="293" y="6"/>
                    </a:lnTo>
                    <a:lnTo>
                      <a:pt x="302" y="8"/>
                    </a:lnTo>
                    <a:lnTo>
                      <a:pt x="312" y="8"/>
                    </a:lnTo>
                    <a:lnTo>
                      <a:pt x="331" y="10"/>
                    </a:lnTo>
                    <a:lnTo>
                      <a:pt x="352" y="13"/>
                    </a:lnTo>
                    <a:lnTo>
                      <a:pt x="371" y="14"/>
                    </a:lnTo>
                    <a:lnTo>
                      <a:pt x="390" y="16"/>
                    </a:lnTo>
                    <a:lnTo>
                      <a:pt x="411" y="19"/>
                    </a:lnTo>
                    <a:lnTo>
                      <a:pt x="430" y="21"/>
                    </a:lnTo>
                    <a:lnTo>
                      <a:pt x="450" y="24"/>
                    </a:lnTo>
                    <a:lnTo>
                      <a:pt x="469" y="26"/>
                    </a:lnTo>
                    <a:lnTo>
                      <a:pt x="0" y="26"/>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14" name="Freeform 42278"/>
              <p:cNvSpPr>
                <a:spLocks/>
              </p:cNvSpPr>
              <p:nvPr/>
            </p:nvSpPr>
            <p:spPr bwMode="auto">
              <a:xfrm>
                <a:off x="4818" y="3087"/>
                <a:ext cx="117" cy="12"/>
              </a:xfrm>
              <a:custGeom>
                <a:avLst/>
                <a:gdLst>
                  <a:gd name="T0" fmla="*/ 0 w 233"/>
                  <a:gd name="T1" fmla="*/ 2 h 24"/>
                  <a:gd name="T2" fmla="*/ 0 w 233"/>
                  <a:gd name="T3" fmla="*/ 2 h 24"/>
                  <a:gd name="T4" fmla="*/ 0 w 233"/>
                  <a:gd name="T5" fmla="*/ 1 h 24"/>
                  <a:gd name="T6" fmla="*/ 0 w 233"/>
                  <a:gd name="T7" fmla="*/ 1 h 24"/>
                  <a:gd name="T8" fmla="*/ 0 w 233"/>
                  <a:gd name="T9" fmla="*/ 0 h 24"/>
                  <a:gd name="T10" fmla="*/ 2 w 233"/>
                  <a:gd name="T11" fmla="*/ 1 h 24"/>
                  <a:gd name="T12" fmla="*/ 4 w 233"/>
                  <a:gd name="T13" fmla="*/ 1 h 24"/>
                  <a:gd name="T14" fmla="*/ 6 w 233"/>
                  <a:gd name="T15" fmla="*/ 1 h 24"/>
                  <a:gd name="T16" fmla="*/ 8 w 233"/>
                  <a:gd name="T17" fmla="*/ 1 h 24"/>
                  <a:gd name="T18" fmla="*/ 10 w 233"/>
                  <a:gd name="T19" fmla="*/ 1 h 24"/>
                  <a:gd name="T20" fmla="*/ 11 w 233"/>
                  <a:gd name="T21" fmla="*/ 2 h 24"/>
                  <a:gd name="T22" fmla="*/ 13 w 233"/>
                  <a:gd name="T23" fmla="*/ 2 h 24"/>
                  <a:gd name="T24" fmla="*/ 15 w 233"/>
                  <a:gd name="T25" fmla="*/ 2 h 24"/>
                  <a:gd name="T26" fmla="*/ 0 w 233"/>
                  <a:gd name="T27" fmla="*/ 2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24">
                    <a:moveTo>
                      <a:pt x="0" y="24"/>
                    </a:moveTo>
                    <a:lnTo>
                      <a:pt x="0" y="18"/>
                    </a:lnTo>
                    <a:lnTo>
                      <a:pt x="0" y="11"/>
                    </a:lnTo>
                    <a:lnTo>
                      <a:pt x="0" y="6"/>
                    </a:lnTo>
                    <a:lnTo>
                      <a:pt x="0" y="0"/>
                    </a:lnTo>
                    <a:lnTo>
                      <a:pt x="28" y="3"/>
                    </a:lnTo>
                    <a:lnTo>
                      <a:pt x="59" y="6"/>
                    </a:lnTo>
                    <a:lnTo>
                      <a:pt x="88" y="10"/>
                    </a:lnTo>
                    <a:lnTo>
                      <a:pt x="116" y="13"/>
                    </a:lnTo>
                    <a:lnTo>
                      <a:pt x="147" y="16"/>
                    </a:lnTo>
                    <a:lnTo>
                      <a:pt x="176" y="19"/>
                    </a:lnTo>
                    <a:lnTo>
                      <a:pt x="204" y="21"/>
                    </a:lnTo>
                    <a:lnTo>
                      <a:pt x="233" y="24"/>
                    </a:lnTo>
                    <a:lnTo>
                      <a:pt x="0" y="24"/>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15" name="Freeform 42279"/>
              <p:cNvSpPr>
                <a:spLocks/>
              </p:cNvSpPr>
              <p:nvPr/>
            </p:nvSpPr>
            <p:spPr bwMode="auto">
              <a:xfrm>
                <a:off x="4815" y="3063"/>
                <a:ext cx="315" cy="253"/>
              </a:xfrm>
              <a:custGeom>
                <a:avLst/>
                <a:gdLst>
                  <a:gd name="T0" fmla="*/ 39 w 631"/>
                  <a:gd name="T1" fmla="*/ 31 h 507"/>
                  <a:gd name="T2" fmla="*/ 36 w 631"/>
                  <a:gd name="T3" fmla="*/ 31 h 507"/>
                  <a:gd name="T4" fmla="*/ 34 w 631"/>
                  <a:gd name="T5" fmla="*/ 30 h 507"/>
                  <a:gd name="T6" fmla="*/ 32 w 631"/>
                  <a:gd name="T7" fmla="*/ 29 h 507"/>
                  <a:gd name="T8" fmla="*/ 29 w 631"/>
                  <a:gd name="T9" fmla="*/ 28 h 507"/>
                  <a:gd name="T10" fmla="*/ 27 w 631"/>
                  <a:gd name="T11" fmla="*/ 28 h 507"/>
                  <a:gd name="T12" fmla="*/ 24 w 631"/>
                  <a:gd name="T13" fmla="*/ 27 h 507"/>
                  <a:gd name="T14" fmla="*/ 22 w 631"/>
                  <a:gd name="T15" fmla="*/ 26 h 507"/>
                  <a:gd name="T16" fmla="*/ 19 w 631"/>
                  <a:gd name="T17" fmla="*/ 25 h 507"/>
                  <a:gd name="T18" fmla="*/ 18 w 631"/>
                  <a:gd name="T19" fmla="*/ 25 h 507"/>
                  <a:gd name="T20" fmla="*/ 16 w 631"/>
                  <a:gd name="T21" fmla="*/ 24 h 507"/>
                  <a:gd name="T22" fmla="*/ 13 w 631"/>
                  <a:gd name="T23" fmla="*/ 24 h 507"/>
                  <a:gd name="T24" fmla="*/ 11 w 631"/>
                  <a:gd name="T25" fmla="*/ 23 h 507"/>
                  <a:gd name="T26" fmla="*/ 8 w 631"/>
                  <a:gd name="T27" fmla="*/ 22 h 507"/>
                  <a:gd name="T28" fmla="*/ 6 w 631"/>
                  <a:gd name="T29" fmla="*/ 22 h 507"/>
                  <a:gd name="T30" fmla="*/ 3 w 631"/>
                  <a:gd name="T31" fmla="*/ 21 h 507"/>
                  <a:gd name="T32" fmla="*/ 1 w 631"/>
                  <a:gd name="T33" fmla="*/ 20 h 507"/>
                  <a:gd name="T34" fmla="*/ 0 w 631"/>
                  <a:gd name="T35" fmla="*/ 20 h 507"/>
                  <a:gd name="T36" fmla="*/ 0 w 631"/>
                  <a:gd name="T37" fmla="*/ 15 h 507"/>
                  <a:gd name="T38" fmla="*/ 0 w 631"/>
                  <a:gd name="T39" fmla="*/ 10 h 507"/>
                  <a:gd name="T40" fmla="*/ 0 w 631"/>
                  <a:gd name="T41" fmla="*/ 7 h 507"/>
                  <a:gd name="T42" fmla="*/ 0 w 631"/>
                  <a:gd name="T43" fmla="*/ 2 h 507"/>
                  <a:gd name="T44" fmla="*/ 0 w 631"/>
                  <a:gd name="T45" fmla="*/ 0 h 507"/>
                  <a:gd name="T46" fmla="*/ 2 w 631"/>
                  <a:gd name="T47" fmla="*/ 0 h 507"/>
                  <a:gd name="T48" fmla="*/ 5 w 631"/>
                  <a:gd name="T49" fmla="*/ 0 h 507"/>
                  <a:gd name="T50" fmla="*/ 7 w 631"/>
                  <a:gd name="T51" fmla="*/ 0 h 507"/>
                  <a:gd name="T52" fmla="*/ 10 w 631"/>
                  <a:gd name="T53" fmla="*/ 1 h 507"/>
                  <a:gd name="T54" fmla="*/ 12 w 631"/>
                  <a:gd name="T55" fmla="*/ 1 h 507"/>
                  <a:gd name="T56" fmla="*/ 15 w 631"/>
                  <a:gd name="T57" fmla="*/ 1 h 507"/>
                  <a:gd name="T58" fmla="*/ 17 w 631"/>
                  <a:gd name="T59" fmla="*/ 1 h 507"/>
                  <a:gd name="T60" fmla="*/ 19 w 631"/>
                  <a:gd name="T61" fmla="*/ 2 h 507"/>
                  <a:gd name="T62" fmla="*/ 21 w 631"/>
                  <a:gd name="T63" fmla="*/ 2 h 507"/>
                  <a:gd name="T64" fmla="*/ 23 w 631"/>
                  <a:gd name="T65" fmla="*/ 2 h 507"/>
                  <a:gd name="T66" fmla="*/ 25 w 631"/>
                  <a:gd name="T67" fmla="*/ 2 h 507"/>
                  <a:gd name="T68" fmla="*/ 28 w 631"/>
                  <a:gd name="T69" fmla="*/ 2 h 507"/>
                  <a:gd name="T70" fmla="*/ 30 w 631"/>
                  <a:gd name="T71" fmla="*/ 3 h 507"/>
                  <a:gd name="T72" fmla="*/ 33 w 631"/>
                  <a:gd name="T73" fmla="*/ 3 h 507"/>
                  <a:gd name="T74" fmla="*/ 35 w 631"/>
                  <a:gd name="T75" fmla="*/ 3 h 507"/>
                  <a:gd name="T76" fmla="*/ 38 w 631"/>
                  <a:gd name="T77" fmla="*/ 4 h 507"/>
                  <a:gd name="T78" fmla="*/ 39 w 631"/>
                  <a:gd name="T79" fmla="*/ 4 h 507"/>
                  <a:gd name="T80" fmla="*/ 39 w 631"/>
                  <a:gd name="T81" fmla="*/ 11 h 507"/>
                  <a:gd name="T82" fmla="*/ 39 w 631"/>
                  <a:gd name="T83" fmla="*/ 17 h 507"/>
                  <a:gd name="T84" fmla="*/ 39 w 631"/>
                  <a:gd name="T85" fmla="*/ 21 h 507"/>
                  <a:gd name="T86" fmla="*/ 39 w 631"/>
                  <a:gd name="T87" fmla="*/ 28 h 5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507">
                    <a:moveTo>
                      <a:pt x="629" y="507"/>
                    </a:moveTo>
                    <a:lnTo>
                      <a:pt x="629" y="507"/>
                    </a:lnTo>
                    <a:lnTo>
                      <a:pt x="610" y="500"/>
                    </a:lnTo>
                    <a:lnTo>
                      <a:pt x="591" y="496"/>
                    </a:lnTo>
                    <a:lnTo>
                      <a:pt x="570" y="489"/>
                    </a:lnTo>
                    <a:lnTo>
                      <a:pt x="551" y="484"/>
                    </a:lnTo>
                    <a:lnTo>
                      <a:pt x="531" y="478"/>
                    </a:lnTo>
                    <a:lnTo>
                      <a:pt x="512" y="472"/>
                    </a:lnTo>
                    <a:lnTo>
                      <a:pt x="491" y="467"/>
                    </a:lnTo>
                    <a:lnTo>
                      <a:pt x="472" y="460"/>
                    </a:lnTo>
                    <a:lnTo>
                      <a:pt x="453" y="454"/>
                    </a:lnTo>
                    <a:lnTo>
                      <a:pt x="432" y="449"/>
                    </a:lnTo>
                    <a:lnTo>
                      <a:pt x="413" y="443"/>
                    </a:lnTo>
                    <a:lnTo>
                      <a:pt x="394" y="436"/>
                    </a:lnTo>
                    <a:lnTo>
                      <a:pt x="375" y="432"/>
                    </a:lnTo>
                    <a:lnTo>
                      <a:pt x="354" y="425"/>
                    </a:lnTo>
                    <a:lnTo>
                      <a:pt x="335" y="420"/>
                    </a:lnTo>
                    <a:lnTo>
                      <a:pt x="315" y="414"/>
                    </a:lnTo>
                    <a:lnTo>
                      <a:pt x="296" y="409"/>
                    </a:lnTo>
                    <a:lnTo>
                      <a:pt x="277" y="403"/>
                    </a:lnTo>
                    <a:lnTo>
                      <a:pt x="256" y="398"/>
                    </a:lnTo>
                    <a:lnTo>
                      <a:pt x="237" y="392"/>
                    </a:lnTo>
                    <a:lnTo>
                      <a:pt x="218" y="387"/>
                    </a:lnTo>
                    <a:lnTo>
                      <a:pt x="199" y="381"/>
                    </a:lnTo>
                    <a:lnTo>
                      <a:pt x="178" y="376"/>
                    </a:lnTo>
                    <a:lnTo>
                      <a:pt x="159" y="371"/>
                    </a:lnTo>
                    <a:lnTo>
                      <a:pt x="139" y="365"/>
                    </a:lnTo>
                    <a:lnTo>
                      <a:pt x="119" y="360"/>
                    </a:lnTo>
                    <a:lnTo>
                      <a:pt x="99" y="353"/>
                    </a:lnTo>
                    <a:lnTo>
                      <a:pt x="79" y="349"/>
                    </a:lnTo>
                    <a:lnTo>
                      <a:pt x="59" y="344"/>
                    </a:lnTo>
                    <a:lnTo>
                      <a:pt x="40" y="337"/>
                    </a:lnTo>
                    <a:lnTo>
                      <a:pt x="19" y="333"/>
                    </a:lnTo>
                    <a:lnTo>
                      <a:pt x="0" y="328"/>
                    </a:lnTo>
                    <a:lnTo>
                      <a:pt x="2" y="286"/>
                    </a:lnTo>
                    <a:lnTo>
                      <a:pt x="3" y="245"/>
                    </a:lnTo>
                    <a:lnTo>
                      <a:pt x="5" y="205"/>
                    </a:lnTo>
                    <a:lnTo>
                      <a:pt x="5" y="165"/>
                    </a:lnTo>
                    <a:lnTo>
                      <a:pt x="5" y="123"/>
                    </a:lnTo>
                    <a:lnTo>
                      <a:pt x="5" y="82"/>
                    </a:lnTo>
                    <a:lnTo>
                      <a:pt x="5" y="42"/>
                    </a:lnTo>
                    <a:lnTo>
                      <a:pt x="7" y="0"/>
                    </a:lnTo>
                    <a:lnTo>
                      <a:pt x="26" y="2"/>
                    </a:lnTo>
                    <a:lnTo>
                      <a:pt x="45" y="5"/>
                    </a:lnTo>
                    <a:lnTo>
                      <a:pt x="66" y="6"/>
                    </a:lnTo>
                    <a:lnTo>
                      <a:pt x="85" y="8"/>
                    </a:lnTo>
                    <a:lnTo>
                      <a:pt x="104" y="11"/>
                    </a:lnTo>
                    <a:lnTo>
                      <a:pt x="123" y="13"/>
                    </a:lnTo>
                    <a:lnTo>
                      <a:pt x="144" y="14"/>
                    </a:lnTo>
                    <a:lnTo>
                      <a:pt x="163" y="16"/>
                    </a:lnTo>
                    <a:lnTo>
                      <a:pt x="183" y="19"/>
                    </a:lnTo>
                    <a:lnTo>
                      <a:pt x="202" y="21"/>
                    </a:lnTo>
                    <a:lnTo>
                      <a:pt x="221" y="22"/>
                    </a:lnTo>
                    <a:lnTo>
                      <a:pt x="240" y="24"/>
                    </a:lnTo>
                    <a:lnTo>
                      <a:pt x="259" y="27"/>
                    </a:lnTo>
                    <a:lnTo>
                      <a:pt x="279" y="29"/>
                    </a:lnTo>
                    <a:lnTo>
                      <a:pt x="298" y="30"/>
                    </a:lnTo>
                    <a:lnTo>
                      <a:pt x="317" y="32"/>
                    </a:lnTo>
                    <a:lnTo>
                      <a:pt x="336" y="34"/>
                    </a:lnTo>
                    <a:lnTo>
                      <a:pt x="357" y="37"/>
                    </a:lnTo>
                    <a:lnTo>
                      <a:pt x="376" y="38"/>
                    </a:lnTo>
                    <a:lnTo>
                      <a:pt x="395" y="40"/>
                    </a:lnTo>
                    <a:lnTo>
                      <a:pt x="415" y="43"/>
                    </a:lnTo>
                    <a:lnTo>
                      <a:pt x="435" y="45"/>
                    </a:lnTo>
                    <a:lnTo>
                      <a:pt x="455" y="46"/>
                    </a:lnTo>
                    <a:lnTo>
                      <a:pt x="474" y="50"/>
                    </a:lnTo>
                    <a:lnTo>
                      <a:pt x="493" y="51"/>
                    </a:lnTo>
                    <a:lnTo>
                      <a:pt x="512" y="53"/>
                    </a:lnTo>
                    <a:lnTo>
                      <a:pt x="533" y="56"/>
                    </a:lnTo>
                    <a:lnTo>
                      <a:pt x="552" y="58"/>
                    </a:lnTo>
                    <a:lnTo>
                      <a:pt x="571" y="61"/>
                    </a:lnTo>
                    <a:lnTo>
                      <a:pt x="591" y="62"/>
                    </a:lnTo>
                    <a:lnTo>
                      <a:pt x="611" y="66"/>
                    </a:lnTo>
                    <a:lnTo>
                      <a:pt x="631" y="67"/>
                    </a:lnTo>
                    <a:lnTo>
                      <a:pt x="631" y="122"/>
                    </a:lnTo>
                    <a:lnTo>
                      <a:pt x="631" y="177"/>
                    </a:lnTo>
                    <a:lnTo>
                      <a:pt x="631" y="232"/>
                    </a:lnTo>
                    <a:lnTo>
                      <a:pt x="631" y="285"/>
                    </a:lnTo>
                    <a:lnTo>
                      <a:pt x="631" y="341"/>
                    </a:lnTo>
                    <a:lnTo>
                      <a:pt x="631" y="395"/>
                    </a:lnTo>
                    <a:lnTo>
                      <a:pt x="631" y="451"/>
                    </a:lnTo>
                    <a:lnTo>
                      <a:pt x="629" y="507"/>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716" name="Freeform 42280"/>
              <p:cNvSpPr>
                <a:spLocks/>
              </p:cNvSpPr>
              <p:nvPr/>
            </p:nvSpPr>
            <p:spPr bwMode="auto">
              <a:xfrm>
                <a:off x="5205" y="3098"/>
                <a:ext cx="35" cy="2"/>
              </a:xfrm>
              <a:custGeom>
                <a:avLst/>
                <a:gdLst>
                  <a:gd name="T0" fmla="*/ 0 w 71"/>
                  <a:gd name="T1" fmla="*/ 0 h 4"/>
                  <a:gd name="T2" fmla="*/ 0 w 71"/>
                  <a:gd name="T3" fmla="*/ 0 h 4"/>
                  <a:gd name="T4" fmla="*/ 1 w 71"/>
                  <a:gd name="T5" fmla="*/ 1 h 4"/>
                  <a:gd name="T6" fmla="*/ 1 w 71"/>
                  <a:gd name="T7" fmla="*/ 1 h 4"/>
                  <a:gd name="T8" fmla="*/ 2 w 71"/>
                  <a:gd name="T9" fmla="*/ 1 h 4"/>
                  <a:gd name="T10" fmla="*/ 2 w 71"/>
                  <a:gd name="T11" fmla="*/ 1 h 4"/>
                  <a:gd name="T12" fmla="*/ 3 w 71"/>
                  <a:gd name="T13" fmla="*/ 1 h 4"/>
                  <a:gd name="T14" fmla="*/ 3 w 71"/>
                  <a:gd name="T15" fmla="*/ 1 h 4"/>
                  <a:gd name="T16" fmla="*/ 4 w 71"/>
                  <a:gd name="T17" fmla="*/ 1 h 4"/>
                  <a:gd name="T18" fmla="*/ 3 w 71"/>
                  <a:gd name="T19" fmla="*/ 1 h 4"/>
                  <a:gd name="T20" fmla="*/ 3 w 71"/>
                  <a:gd name="T21" fmla="*/ 1 h 4"/>
                  <a:gd name="T22" fmla="*/ 3 w 71"/>
                  <a:gd name="T23" fmla="*/ 1 h 4"/>
                  <a:gd name="T24" fmla="*/ 2 w 71"/>
                  <a:gd name="T25" fmla="*/ 0 h 4"/>
                  <a:gd name="T26" fmla="*/ 0 w 71"/>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4">
                    <a:moveTo>
                      <a:pt x="0" y="0"/>
                    </a:moveTo>
                    <a:lnTo>
                      <a:pt x="10" y="0"/>
                    </a:lnTo>
                    <a:lnTo>
                      <a:pt x="18" y="2"/>
                    </a:lnTo>
                    <a:lnTo>
                      <a:pt x="28" y="2"/>
                    </a:lnTo>
                    <a:lnTo>
                      <a:pt x="36" y="2"/>
                    </a:lnTo>
                    <a:lnTo>
                      <a:pt x="45" y="2"/>
                    </a:lnTo>
                    <a:lnTo>
                      <a:pt x="53" y="2"/>
                    </a:lnTo>
                    <a:lnTo>
                      <a:pt x="63" y="4"/>
                    </a:lnTo>
                    <a:lnTo>
                      <a:pt x="71" y="4"/>
                    </a:lnTo>
                    <a:lnTo>
                      <a:pt x="63" y="2"/>
                    </a:lnTo>
                    <a:lnTo>
                      <a:pt x="56" y="2"/>
                    </a:lnTo>
                    <a:lnTo>
                      <a:pt x="48" y="2"/>
                    </a:lnTo>
                    <a:lnTo>
                      <a:pt x="40"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17" name="Freeform 42281"/>
              <p:cNvSpPr>
                <a:spLocks/>
              </p:cNvSpPr>
              <p:nvPr/>
            </p:nvSpPr>
            <p:spPr bwMode="auto">
              <a:xfrm>
                <a:off x="5144" y="3097"/>
                <a:ext cx="81" cy="1"/>
              </a:xfrm>
              <a:custGeom>
                <a:avLst/>
                <a:gdLst>
                  <a:gd name="T0" fmla="*/ 8 w 161"/>
                  <a:gd name="T1" fmla="*/ 0 h 3"/>
                  <a:gd name="T2" fmla="*/ 7 w 161"/>
                  <a:gd name="T3" fmla="*/ 0 h 3"/>
                  <a:gd name="T4" fmla="*/ 7 w 161"/>
                  <a:gd name="T5" fmla="*/ 0 h 3"/>
                  <a:gd name="T6" fmla="*/ 6 w 161"/>
                  <a:gd name="T7" fmla="*/ 0 h 3"/>
                  <a:gd name="T8" fmla="*/ 6 w 161"/>
                  <a:gd name="T9" fmla="*/ 0 h 3"/>
                  <a:gd name="T10" fmla="*/ 5 w 161"/>
                  <a:gd name="T11" fmla="*/ 0 h 3"/>
                  <a:gd name="T12" fmla="*/ 4 w 161"/>
                  <a:gd name="T13" fmla="*/ 0 h 3"/>
                  <a:gd name="T14" fmla="*/ 4 w 161"/>
                  <a:gd name="T15" fmla="*/ 0 h 3"/>
                  <a:gd name="T16" fmla="*/ 3 w 161"/>
                  <a:gd name="T17" fmla="*/ 0 h 3"/>
                  <a:gd name="T18" fmla="*/ 2 w 161"/>
                  <a:gd name="T19" fmla="*/ 0 h 3"/>
                  <a:gd name="T20" fmla="*/ 2 w 161"/>
                  <a:gd name="T21" fmla="*/ 0 h 3"/>
                  <a:gd name="T22" fmla="*/ 1 w 161"/>
                  <a:gd name="T23" fmla="*/ 0 h 3"/>
                  <a:gd name="T24" fmla="*/ 0 w 161"/>
                  <a:gd name="T25" fmla="*/ 0 h 3"/>
                  <a:gd name="T26" fmla="*/ 9 w 161"/>
                  <a:gd name="T27" fmla="*/ 0 h 3"/>
                  <a:gd name="T28" fmla="*/ 9 w 161"/>
                  <a:gd name="T29" fmla="*/ 0 h 3"/>
                  <a:gd name="T30" fmla="*/ 10 w 161"/>
                  <a:gd name="T31" fmla="*/ 0 h 3"/>
                  <a:gd name="T32" fmla="*/ 10 w 161"/>
                  <a:gd name="T33" fmla="*/ 0 h 3"/>
                  <a:gd name="T34" fmla="*/ 11 w 161"/>
                  <a:gd name="T35" fmla="*/ 0 h 3"/>
                  <a:gd name="T36" fmla="*/ 8 w 161"/>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1" h="3">
                    <a:moveTo>
                      <a:pt x="121" y="3"/>
                    </a:moveTo>
                    <a:lnTo>
                      <a:pt x="112" y="3"/>
                    </a:lnTo>
                    <a:lnTo>
                      <a:pt x="102" y="3"/>
                    </a:lnTo>
                    <a:lnTo>
                      <a:pt x="91" y="3"/>
                    </a:lnTo>
                    <a:lnTo>
                      <a:pt x="81" y="3"/>
                    </a:lnTo>
                    <a:lnTo>
                      <a:pt x="72" y="3"/>
                    </a:lnTo>
                    <a:lnTo>
                      <a:pt x="62" y="3"/>
                    </a:lnTo>
                    <a:lnTo>
                      <a:pt x="51" y="3"/>
                    </a:lnTo>
                    <a:lnTo>
                      <a:pt x="41" y="2"/>
                    </a:lnTo>
                    <a:lnTo>
                      <a:pt x="30" y="2"/>
                    </a:lnTo>
                    <a:lnTo>
                      <a:pt x="21" y="2"/>
                    </a:lnTo>
                    <a:lnTo>
                      <a:pt x="9" y="0"/>
                    </a:lnTo>
                    <a:lnTo>
                      <a:pt x="0" y="0"/>
                    </a:lnTo>
                    <a:lnTo>
                      <a:pt x="129" y="0"/>
                    </a:lnTo>
                    <a:lnTo>
                      <a:pt x="137" y="0"/>
                    </a:lnTo>
                    <a:lnTo>
                      <a:pt x="145" y="2"/>
                    </a:lnTo>
                    <a:lnTo>
                      <a:pt x="153" y="2"/>
                    </a:lnTo>
                    <a:lnTo>
                      <a:pt x="161" y="3"/>
                    </a:lnTo>
                    <a:lnTo>
                      <a:pt x="121" y="3"/>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18" name="Freeform 42282"/>
              <p:cNvSpPr>
                <a:spLocks/>
              </p:cNvSpPr>
              <p:nvPr/>
            </p:nvSpPr>
            <p:spPr bwMode="auto">
              <a:xfrm>
                <a:off x="5115" y="3119"/>
                <a:ext cx="94" cy="2"/>
              </a:xfrm>
              <a:custGeom>
                <a:avLst/>
                <a:gdLst>
                  <a:gd name="T0" fmla="*/ 4 w 187"/>
                  <a:gd name="T1" fmla="*/ 1 h 3"/>
                  <a:gd name="T2" fmla="*/ 4 w 187"/>
                  <a:gd name="T3" fmla="*/ 1 h 3"/>
                  <a:gd name="T4" fmla="*/ 3 w 187"/>
                  <a:gd name="T5" fmla="*/ 1 h 3"/>
                  <a:gd name="T6" fmla="*/ 3 w 187"/>
                  <a:gd name="T7" fmla="*/ 1 h 3"/>
                  <a:gd name="T8" fmla="*/ 2 w 187"/>
                  <a:gd name="T9" fmla="*/ 1 h 3"/>
                  <a:gd name="T10" fmla="*/ 2 w 187"/>
                  <a:gd name="T11" fmla="*/ 1 h 3"/>
                  <a:gd name="T12" fmla="*/ 1 w 187"/>
                  <a:gd name="T13" fmla="*/ 1 h 3"/>
                  <a:gd name="T14" fmla="*/ 1 w 187"/>
                  <a:gd name="T15" fmla="*/ 1 h 3"/>
                  <a:gd name="T16" fmla="*/ 0 w 187"/>
                  <a:gd name="T17" fmla="*/ 0 h 3"/>
                  <a:gd name="T18" fmla="*/ 11 w 187"/>
                  <a:gd name="T19" fmla="*/ 0 h 3"/>
                  <a:gd name="T20" fmla="*/ 11 w 187"/>
                  <a:gd name="T21" fmla="*/ 1 h 3"/>
                  <a:gd name="T22" fmla="*/ 12 w 187"/>
                  <a:gd name="T23" fmla="*/ 1 h 3"/>
                  <a:gd name="T24" fmla="*/ 12 w 187"/>
                  <a:gd name="T25" fmla="*/ 1 h 3"/>
                  <a:gd name="T26" fmla="*/ 12 w 187"/>
                  <a:gd name="T27" fmla="*/ 1 h 3"/>
                  <a:gd name="T28" fmla="*/ 4 w 187"/>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7" h="3">
                    <a:moveTo>
                      <a:pt x="58" y="3"/>
                    </a:moveTo>
                    <a:lnTo>
                      <a:pt x="51" y="3"/>
                    </a:lnTo>
                    <a:lnTo>
                      <a:pt x="45" y="3"/>
                    </a:lnTo>
                    <a:lnTo>
                      <a:pt x="37" y="3"/>
                    </a:lnTo>
                    <a:lnTo>
                      <a:pt x="31" y="3"/>
                    </a:lnTo>
                    <a:lnTo>
                      <a:pt x="23" y="2"/>
                    </a:lnTo>
                    <a:lnTo>
                      <a:pt x="16" y="2"/>
                    </a:lnTo>
                    <a:lnTo>
                      <a:pt x="8" y="2"/>
                    </a:lnTo>
                    <a:lnTo>
                      <a:pt x="0" y="0"/>
                    </a:lnTo>
                    <a:lnTo>
                      <a:pt x="167" y="0"/>
                    </a:lnTo>
                    <a:lnTo>
                      <a:pt x="171" y="2"/>
                    </a:lnTo>
                    <a:lnTo>
                      <a:pt x="178" y="2"/>
                    </a:lnTo>
                    <a:lnTo>
                      <a:pt x="183" y="2"/>
                    </a:lnTo>
                    <a:lnTo>
                      <a:pt x="187" y="3"/>
                    </a:lnTo>
                    <a:lnTo>
                      <a:pt x="58" y="3"/>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19" name="Freeform 42283"/>
              <p:cNvSpPr>
                <a:spLocks/>
              </p:cNvSpPr>
              <p:nvPr/>
            </p:nvSpPr>
            <p:spPr bwMode="auto">
              <a:xfrm>
                <a:off x="5096" y="3117"/>
                <a:ext cx="102" cy="2"/>
              </a:xfrm>
              <a:custGeom>
                <a:avLst/>
                <a:gdLst>
                  <a:gd name="T0" fmla="*/ 2 w 205"/>
                  <a:gd name="T1" fmla="*/ 0 h 5"/>
                  <a:gd name="T2" fmla="*/ 1 w 205"/>
                  <a:gd name="T3" fmla="*/ 0 h 5"/>
                  <a:gd name="T4" fmla="*/ 1 w 205"/>
                  <a:gd name="T5" fmla="*/ 0 h 5"/>
                  <a:gd name="T6" fmla="*/ 0 w 205"/>
                  <a:gd name="T7" fmla="*/ 0 h 5"/>
                  <a:gd name="T8" fmla="*/ 0 w 205"/>
                  <a:gd name="T9" fmla="*/ 0 h 5"/>
                  <a:gd name="T10" fmla="*/ 10 w 205"/>
                  <a:gd name="T11" fmla="*/ 0 h 5"/>
                  <a:gd name="T12" fmla="*/ 10 w 205"/>
                  <a:gd name="T13" fmla="*/ 0 h 5"/>
                  <a:gd name="T14" fmla="*/ 11 w 205"/>
                  <a:gd name="T15" fmla="*/ 0 h 5"/>
                  <a:gd name="T16" fmla="*/ 12 w 205"/>
                  <a:gd name="T17" fmla="*/ 0 h 5"/>
                  <a:gd name="T18" fmla="*/ 12 w 205"/>
                  <a:gd name="T19" fmla="*/ 0 h 5"/>
                  <a:gd name="T20" fmla="*/ 2 w 20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5" h="5">
                    <a:moveTo>
                      <a:pt x="38" y="5"/>
                    </a:moveTo>
                    <a:lnTo>
                      <a:pt x="29" y="3"/>
                    </a:lnTo>
                    <a:lnTo>
                      <a:pt x="19" y="2"/>
                    </a:lnTo>
                    <a:lnTo>
                      <a:pt x="9" y="2"/>
                    </a:lnTo>
                    <a:lnTo>
                      <a:pt x="0" y="0"/>
                    </a:lnTo>
                    <a:lnTo>
                      <a:pt x="163" y="0"/>
                    </a:lnTo>
                    <a:lnTo>
                      <a:pt x="174" y="2"/>
                    </a:lnTo>
                    <a:lnTo>
                      <a:pt x="184" y="2"/>
                    </a:lnTo>
                    <a:lnTo>
                      <a:pt x="193" y="3"/>
                    </a:lnTo>
                    <a:lnTo>
                      <a:pt x="205" y="5"/>
                    </a:lnTo>
                    <a:lnTo>
                      <a:pt x="38"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0" name="Freeform 42284"/>
              <p:cNvSpPr>
                <a:spLocks/>
              </p:cNvSpPr>
              <p:nvPr/>
            </p:nvSpPr>
            <p:spPr bwMode="auto">
              <a:xfrm>
                <a:off x="5081" y="3115"/>
                <a:ext cx="97" cy="2"/>
              </a:xfrm>
              <a:custGeom>
                <a:avLst/>
                <a:gdLst>
                  <a:gd name="T0" fmla="*/ 2 w 194"/>
                  <a:gd name="T1" fmla="*/ 1 h 3"/>
                  <a:gd name="T2" fmla="*/ 2 w 194"/>
                  <a:gd name="T3" fmla="*/ 1 h 3"/>
                  <a:gd name="T4" fmla="*/ 1 w 194"/>
                  <a:gd name="T5" fmla="*/ 1 h 3"/>
                  <a:gd name="T6" fmla="*/ 1 w 194"/>
                  <a:gd name="T7" fmla="*/ 0 h 3"/>
                  <a:gd name="T8" fmla="*/ 0 w 194"/>
                  <a:gd name="T9" fmla="*/ 0 h 3"/>
                  <a:gd name="T10" fmla="*/ 10 w 194"/>
                  <a:gd name="T11" fmla="*/ 0 h 3"/>
                  <a:gd name="T12" fmla="*/ 11 w 194"/>
                  <a:gd name="T13" fmla="*/ 1 h 3"/>
                  <a:gd name="T14" fmla="*/ 11 w 194"/>
                  <a:gd name="T15" fmla="*/ 1 h 3"/>
                  <a:gd name="T16" fmla="*/ 12 w 194"/>
                  <a:gd name="T17" fmla="*/ 1 h 3"/>
                  <a:gd name="T18" fmla="*/ 13 w 194"/>
                  <a:gd name="T19" fmla="*/ 1 h 3"/>
                  <a:gd name="T20" fmla="*/ 2 w 19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3">
                    <a:moveTo>
                      <a:pt x="31" y="3"/>
                    </a:moveTo>
                    <a:lnTo>
                      <a:pt x="23" y="2"/>
                    </a:lnTo>
                    <a:lnTo>
                      <a:pt x="16" y="2"/>
                    </a:lnTo>
                    <a:lnTo>
                      <a:pt x="8" y="0"/>
                    </a:lnTo>
                    <a:lnTo>
                      <a:pt x="0" y="0"/>
                    </a:lnTo>
                    <a:lnTo>
                      <a:pt x="152" y="0"/>
                    </a:lnTo>
                    <a:lnTo>
                      <a:pt x="164" y="2"/>
                    </a:lnTo>
                    <a:lnTo>
                      <a:pt x="173" y="2"/>
                    </a:lnTo>
                    <a:lnTo>
                      <a:pt x="183" y="2"/>
                    </a:lnTo>
                    <a:lnTo>
                      <a:pt x="194" y="3"/>
                    </a:lnTo>
                    <a:lnTo>
                      <a:pt x="31" y="3"/>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1" name="Freeform 42285"/>
              <p:cNvSpPr>
                <a:spLocks/>
              </p:cNvSpPr>
              <p:nvPr/>
            </p:nvSpPr>
            <p:spPr bwMode="auto">
              <a:xfrm>
                <a:off x="5071" y="3113"/>
                <a:ext cx="86" cy="2"/>
              </a:xfrm>
              <a:custGeom>
                <a:avLst/>
                <a:gdLst>
                  <a:gd name="T0" fmla="*/ 2 w 171"/>
                  <a:gd name="T1" fmla="*/ 1 h 3"/>
                  <a:gd name="T2" fmla="*/ 1 w 171"/>
                  <a:gd name="T3" fmla="*/ 1 h 3"/>
                  <a:gd name="T4" fmla="*/ 1 w 171"/>
                  <a:gd name="T5" fmla="*/ 1 h 3"/>
                  <a:gd name="T6" fmla="*/ 1 w 171"/>
                  <a:gd name="T7" fmla="*/ 1 h 3"/>
                  <a:gd name="T8" fmla="*/ 0 w 171"/>
                  <a:gd name="T9" fmla="*/ 0 h 3"/>
                  <a:gd name="T10" fmla="*/ 10 w 171"/>
                  <a:gd name="T11" fmla="*/ 0 h 3"/>
                  <a:gd name="T12" fmla="*/ 10 w 171"/>
                  <a:gd name="T13" fmla="*/ 1 h 3"/>
                  <a:gd name="T14" fmla="*/ 11 w 171"/>
                  <a:gd name="T15" fmla="*/ 1 h 3"/>
                  <a:gd name="T16" fmla="*/ 11 w 171"/>
                  <a:gd name="T17" fmla="*/ 1 h 3"/>
                  <a:gd name="T18" fmla="*/ 11 w 171"/>
                  <a:gd name="T19" fmla="*/ 1 h 3"/>
                  <a:gd name="T20" fmla="*/ 2 w 171"/>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
                    <a:moveTo>
                      <a:pt x="19" y="3"/>
                    </a:moveTo>
                    <a:lnTo>
                      <a:pt x="15" y="1"/>
                    </a:lnTo>
                    <a:lnTo>
                      <a:pt x="10" y="1"/>
                    </a:lnTo>
                    <a:lnTo>
                      <a:pt x="5" y="1"/>
                    </a:lnTo>
                    <a:lnTo>
                      <a:pt x="0" y="0"/>
                    </a:lnTo>
                    <a:lnTo>
                      <a:pt x="151" y="0"/>
                    </a:lnTo>
                    <a:lnTo>
                      <a:pt x="155" y="1"/>
                    </a:lnTo>
                    <a:lnTo>
                      <a:pt x="162" y="1"/>
                    </a:lnTo>
                    <a:lnTo>
                      <a:pt x="167" y="1"/>
                    </a:lnTo>
                    <a:lnTo>
                      <a:pt x="171" y="3"/>
                    </a:lnTo>
                    <a:lnTo>
                      <a:pt x="19" y="3"/>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2" name="Freeform 42286"/>
              <p:cNvSpPr>
                <a:spLocks/>
              </p:cNvSpPr>
              <p:nvPr/>
            </p:nvSpPr>
            <p:spPr bwMode="auto">
              <a:xfrm>
                <a:off x="5047" y="3111"/>
                <a:ext cx="99" cy="2"/>
              </a:xfrm>
              <a:custGeom>
                <a:avLst/>
                <a:gdLst>
                  <a:gd name="T0" fmla="*/ 3 w 199"/>
                  <a:gd name="T1" fmla="*/ 0 h 5"/>
                  <a:gd name="T2" fmla="*/ 2 w 199"/>
                  <a:gd name="T3" fmla="*/ 0 h 5"/>
                  <a:gd name="T4" fmla="*/ 2 w 199"/>
                  <a:gd name="T5" fmla="*/ 0 h 5"/>
                  <a:gd name="T6" fmla="*/ 1 w 199"/>
                  <a:gd name="T7" fmla="*/ 0 h 5"/>
                  <a:gd name="T8" fmla="*/ 1 w 199"/>
                  <a:gd name="T9" fmla="*/ 0 h 5"/>
                  <a:gd name="T10" fmla="*/ 1 w 199"/>
                  <a:gd name="T11" fmla="*/ 0 h 5"/>
                  <a:gd name="T12" fmla="*/ 0 w 199"/>
                  <a:gd name="T13" fmla="*/ 0 h 5"/>
                  <a:gd name="T14" fmla="*/ 0 w 199"/>
                  <a:gd name="T15" fmla="*/ 0 h 5"/>
                  <a:gd name="T16" fmla="*/ 0 w 199"/>
                  <a:gd name="T17" fmla="*/ 0 h 5"/>
                  <a:gd name="T18" fmla="*/ 9 w 199"/>
                  <a:gd name="T19" fmla="*/ 0 h 5"/>
                  <a:gd name="T20" fmla="*/ 9 w 199"/>
                  <a:gd name="T21" fmla="*/ 0 h 5"/>
                  <a:gd name="T22" fmla="*/ 9 w 199"/>
                  <a:gd name="T23" fmla="*/ 0 h 5"/>
                  <a:gd name="T24" fmla="*/ 10 w 199"/>
                  <a:gd name="T25" fmla="*/ 0 h 5"/>
                  <a:gd name="T26" fmla="*/ 10 w 199"/>
                  <a:gd name="T27" fmla="*/ 0 h 5"/>
                  <a:gd name="T28" fmla="*/ 11 w 199"/>
                  <a:gd name="T29" fmla="*/ 0 h 5"/>
                  <a:gd name="T30" fmla="*/ 11 w 199"/>
                  <a:gd name="T31" fmla="*/ 0 h 5"/>
                  <a:gd name="T32" fmla="*/ 12 w 199"/>
                  <a:gd name="T33" fmla="*/ 0 h 5"/>
                  <a:gd name="T34" fmla="*/ 12 w 199"/>
                  <a:gd name="T35" fmla="*/ 0 h 5"/>
                  <a:gd name="T36" fmla="*/ 3 w 199"/>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9" h="5">
                    <a:moveTo>
                      <a:pt x="48" y="5"/>
                    </a:moveTo>
                    <a:lnTo>
                      <a:pt x="42" y="5"/>
                    </a:lnTo>
                    <a:lnTo>
                      <a:pt x="37" y="3"/>
                    </a:lnTo>
                    <a:lnTo>
                      <a:pt x="31" y="3"/>
                    </a:lnTo>
                    <a:lnTo>
                      <a:pt x="24" y="2"/>
                    </a:lnTo>
                    <a:lnTo>
                      <a:pt x="18" y="2"/>
                    </a:lnTo>
                    <a:lnTo>
                      <a:pt x="13" y="2"/>
                    </a:lnTo>
                    <a:lnTo>
                      <a:pt x="7" y="0"/>
                    </a:lnTo>
                    <a:lnTo>
                      <a:pt x="0" y="0"/>
                    </a:lnTo>
                    <a:lnTo>
                      <a:pt x="146" y="0"/>
                    </a:lnTo>
                    <a:lnTo>
                      <a:pt x="152" y="0"/>
                    </a:lnTo>
                    <a:lnTo>
                      <a:pt x="159" y="2"/>
                    </a:lnTo>
                    <a:lnTo>
                      <a:pt x="165" y="2"/>
                    </a:lnTo>
                    <a:lnTo>
                      <a:pt x="173" y="2"/>
                    </a:lnTo>
                    <a:lnTo>
                      <a:pt x="179" y="3"/>
                    </a:lnTo>
                    <a:lnTo>
                      <a:pt x="186" y="3"/>
                    </a:lnTo>
                    <a:lnTo>
                      <a:pt x="192" y="5"/>
                    </a:lnTo>
                    <a:lnTo>
                      <a:pt x="199" y="5"/>
                    </a:lnTo>
                    <a:lnTo>
                      <a:pt x="48" y="5"/>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3" name="Freeform 42287"/>
              <p:cNvSpPr>
                <a:spLocks/>
              </p:cNvSpPr>
              <p:nvPr/>
            </p:nvSpPr>
            <p:spPr bwMode="auto">
              <a:xfrm>
                <a:off x="5032" y="3109"/>
                <a:ext cx="88" cy="2"/>
              </a:xfrm>
              <a:custGeom>
                <a:avLst/>
                <a:gdLst>
                  <a:gd name="T0" fmla="*/ 2 w 176"/>
                  <a:gd name="T1" fmla="*/ 1 h 3"/>
                  <a:gd name="T2" fmla="*/ 2 w 176"/>
                  <a:gd name="T3" fmla="*/ 1 h 3"/>
                  <a:gd name="T4" fmla="*/ 1 w 176"/>
                  <a:gd name="T5" fmla="*/ 1 h 3"/>
                  <a:gd name="T6" fmla="*/ 1 w 176"/>
                  <a:gd name="T7" fmla="*/ 1 h 3"/>
                  <a:gd name="T8" fmla="*/ 0 w 176"/>
                  <a:gd name="T9" fmla="*/ 0 h 3"/>
                  <a:gd name="T10" fmla="*/ 9 w 176"/>
                  <a:gd name="T11" fmla="*/ 0 h 3"/>
                  <a:gd name="T12" fmla="*/ 10 w 176"/>
                  <a:gd name="T13" fmla="*/ 1 h 3"/>
                  <a:gd name="T14" fmla="*/ 10 w 176"/>
                  <a:gd name="T15" fmla="*/ 1 h 3"/>
                  <a:gd name="T16" fmla="*/ 11 w 176"/>
                  <a:gd name="T17" fmla="*/ 1 h 3"/>
                  <a:gd name="T18" fmla="*/ 11 w 176"/>
                  <a:gd name="T19" fmla="*/ 1 h 3"/>
                  <a:gd name="T20" fmla="*/ 2 w 176"/>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3">
                    <a:moveTo>
                      <a:pt x="30" y="3"/>
                    </a:moveTo>
                    <a:lnTo>
                      <a:pt x="22" y="1"/>
                    </a:lnTo>
                    <a:lnTo>
                      <a:pt x="14" y="1"/>
                    </a:lnTo>
                    <a:lnTo>
                      <a:pt x="8" y="1"/>
                    </a:lnTo>
                    <a:lnTo>
                      <a:pt x="0" y="0"/>
                    </a:lnTo>
                    <a:lnTo>
                      <a:pt x="144" y="0"/>
                    </a:lnTo>
                    <a:lnTo>
                      <a:pt x="152" y="1"/>
                    </a:lnTo>
                    <a:lnTo>
                      <a:pt x="160" y="1"/>
                    </a:lnTo>
                    <a:lnTo>
                      <a:pt x="168" y="1"/>
                    </a:lnTo>
                    <a:lnTo>
                      <a:pt x="176" y="3"/>
                    </a:lnTo>
                    <a:lnTo>
                      <a:pt x="30" y="3"/>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4" name="Freeform 42288"/>
              <p:cNvSpPr>
                <a:spLocks/>
              </p:cNvSpPr>
              <p:nvPr/>
            </p:nvSpPr>
            <p:spPr bwMode="auto">
              <a:xfrm>
                <a:off x="5018" y="3108"/>
                <a:ext cx="86" cy="1"/>
              </a:xfrm>
              <a:custGeom>
                <a:avLst/>
                <a:gdLst>
                  <a:gd name="T0" fmla="*/ 1 w 173"/>
                  <a:gd name="T1" fmla="*/ 0 h 3"/>
                  <a:gd name="T2" fmla="*/ 1 w 173"/>
                  <a:gd name="T3" fmla="*/ 0 h 3"/>
                  <a:gd name="T4" fmla="*/ 0 w 173"/>
                  <a:gd name="T5" fmla="*/ 0 h 3"/>
                  <a:gd name="T6" fmla="*/ 0 w 173"/>
                  <a:gd name="T7" fmla="*/ 0 h 3"/>
                  <a:gd name="T8" fmla="*/ 0 w 173"/>
                  <a:gd name="T9" fmla="*/ 0 h 3"/>
                  <a:gd name="T10" fmla="*/ 8 w 173"/>
                  <a:gd name="T11" fmla="*/ 0 h 3"/>
                  <a:gd name="T12" fmla="*/ 9 w 173"/>
                  <a:gd name="T13" fmla="*/ 0 h 3"/>
                  <a:gd name="T14" fmla="*/ 9 w 173"/>
                  <a:gd name="T15" fmla="*/ 0 h 3"/>
                  <a:gd name="T16" fmla="*/ 10 w 173"/>
                  <a:gd name="T17" fmla="*/ 0 h 3"/>
                  <a:gd name="T18" fmla="*/ 10 w 173"/>
                  <a:gd name="T19" fmla="*/ 0 h 3"/>
                  <a:gd name="T20" fmla="*/ 1 w 17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3" h="3">
                    <a:moveTo>
                      <a:pt x="29" y="3"/>
                    </a:moveTo>
                    <a:lnTo>
                      <a:pt x="22" y="1"/>
                    </a:lnTo>
                    <a:lnTo>
                      <a:pt x="14" y="1"/>
                    </a:lnTo>
                    <a:lnTo>
                      <a:pt x="8" y="1"/>
                    </a:lnTo>
                    <a:lnTo>
                      <a:pt x="0" y="0"/>
                    </a:lnTo>
                    <a:lnTo>
                      <a:pt x="142" y="0"/>
                    </a:lnTo>
                    <a:lnTo>
                      <a:pt x="150" y="1"/>
                    </a:lnTo>
                    <a:lnTo>
                      <a:pt x="158" y="1"/>
                    </a:lnTo>
                    <a:lnTo>
                      <a:pt x="165" y="1"/>
                    </a:lnTo>
                    <a:lnTo>
                      <a:pt x="173" y="3"/>
                    </a:lnTo>
                    <a:lnTo>
                      <a:pt x="29" y="3"/>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5" name="Freeform 42289"/>
              <p:cNvSpPr>
                <a:spLocks/>
              </p:cNvSpPr>
              <p:nvPr/>
            </p:nvSpPr>
            <p:spPr bwMode="auto">
              <a:xfrm>
                <a:off x="4993" y="3105"/>
                <a:ext cx="96" cy="3"/>
              </a:xfrm>
              <a:custGeom>
                <a:avLst/>
                <a:gdLst>
                  <a:gd name="T0" fmla="*/ 4 w 192"/>
                  <a:gd name="T1" fmla="*/ 1 h 5"/>
                  <a:gd name="T2" fmla="*/ 3 w 192"/>
                  <a:gd name="T3" fmla="*/ 1 h 5"/>
                  <a:gd name="T4" fmla="*/ 3 w 192"/>
                  <a:gd name="T5" fmla="*/ 1 h 5"/>
                  <a:gd name="T6" fmla="*/ 2 w 192"/>
                  <a:gd name="T7" fmla="*/ 1 h 5"/>
                  <a:gd name="T8" fmla="*/ 2 w 192"/>
                  <a:gd name="T9" fmla="*/ 1 h 5"/>
                  <a:gd name="T10" fmla="*/ 2 w 192"/>
                  <a:gd name="T11" fmla="*/ 1 h 5"/>
                  <a:gd name="T12" fmla="*/ 1 w 192"/>
                  <a:gd name="T13" fmla="*/ 1 h 5"/>
                  <a:gd name="T14" fmla="*/ 1 w 192"/>
                  <a:gd name="T15" fmla="*/ 0 h 5"/>
                  <a:gd name="T16" fmla="*/ 0 w 192"/>
                  <a:gd name="T17" fmla="*/ 0 h 5"/>
                  <a:gd name="T18" fmla="*/ 9 w 192"/>
                  <a:gd name="T19" fmla="*/ 0 h 5"/>
                  <a:gd name="T20" fmla="*/ 9 w 192"/>
                  <a:gd name="T21" fmla="*/ 0 h 5"/>
                  <a:gd name="T22" fmla="*/ 10 w 192"/>
                  <a:gd name="T23" fmla="*/ 0 h 5"/>
                  <a:gd name="T24" fmla="*/ 10 w 192"/>
                  <a:gd name="T25" fmla="*/ 1 h 5"/>
                  <a:gd name="T26" fmla="*/ 10 w 192"/>
                  <a:gd name="T27" fmla="*/ 1 h 5"/>
                  <a:gd name="T28" fmla="*/ 11 w 192"/>
                  <a:gd name="T29" fmla="*/ 1 h 5"/>
                  <a:gd name="T30" fmla="*/ 11 w 192"/>
                  <a:gd name="T31" fmla="*/ 1 h 5"/>
                  <a:gd name="T32" fmla="*/ 12 w 192"/>
                  <a:gd name="T33" fmla="*/ 1 h 5"/>
                  <a:gd name="T34" fmla="*/ 12 w 192"/>
                  <a:gd name="T35" fmla="*/ 1 h 5"/>
                  <a:gd name="T36" fmla="*/ 4 w 192"/>
                  <a:gd name="T37" fmla="*/ 1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2" h="5">
                    <a:moveTo>
                      <a:pt x="50" y="5"/>
                    </a:moveTo>
                    <a:lnTo>
                      <a:pt x="44" y="5"/>
                    </a:lnTo>
                    <a:lnTo>
                      <a:pt x="37" y="3"/>
                    </a:lnTo>
                    <a:lnTo>
                      <a:pt x="32" y="3"/>
                    </a:lnTo>
                    <a:lnTo>
                      <a:pt x="26" y="1"/>
                    </a:lnTo>
                    <a:lnTo>
                      <a:pt x="20" y="1"/>
                    </a:lnTo>
                    <a:lnTo>
                      <a:pt x="13" y="1"/>
                    </a:lnTo>
                    <a:lnTo>
                      <a:pt x="7" y="0"/>
                    </a:lnTo>
                    <a:lnTo>
                      <a:pt x="0" y="0"/>
                    </a:lnTo>
                    <a:lnTo>
                      <a:pt x="140" y="0"/>
                    </a:lnTo>
                    <a:lnTo>
                      <a:pt x="144" y="0"/>
                    </a:lnTo>
                    <a:lnTo>
                      <a:pt x="151" y="0"/>
                    </a:lnTo>
                    <a:lnTo>
                      <a:pt x="156" y="1"/>
                    </a:lnTo>
                    <a:lnTo>
                      <a:pt x="160" y="1"/>
                    </a:lnTo>
                    <a:lnTo>
                      <a:pt x="168" y="3"/>
                    </a:lnTo>
                    <a:lnTo>
                      <a:pt x="176" y="3"/>
                    </a:lnTo>
                    <a:lnTo>
                      <a:pt x="184" y="3"/>
                    </a:lnTo>
                    <a:lnTo>
                      <a:pt x="192" y="5"/>
                    </a:lnTo>
                    <a:lnTo>
                      <a:pt x="50" y="5"/>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6" name="Freeform 42290"/>
              <p:cNvSpPr>
                <a:spLocks/>
              </p:cNvSpPr>
              <p:nvPr/>
            </p:nvSpPr>
            <p:spPr bwMode="auto">
              <a:xfrm>
                <a:off x="4983" y="3104"/>
                <a:ext cx="79" cy="1"/>
              </a:xfrm>
              <a:custGeom>
                <a:avLst/>
                <a:gdLst>
                  <a:gd name="T0" fmla="*/ 1 w 159"/>
                  <a:gd name="T1" fmla="*/ 0 h 3"/>
                  <a:gd name="T2" fmla="*/ 0 w 159"/>
                  <a:gd name="T3" fmla="*/ 0 h 3"/>
                  <a:gd name="T4" fmla="*/ 0 w 159"/>
                  <a:gd name="T5" fmla="*/ 0 h 3"/>
                  <a:gd name="T6" fmla="*/ 0 w 159"/>
                  <a:gd name="T7" fmla="*/ 0 h 3"/>
                  <a:gd name="T8" fmla="*/ 0 w 159"/>
                  <a:gd name="T9" fmla="*/ 0 h 3"/>
                  <a:gd name="T10" fmla="*/ 8 w 159"/>
                  <a:gd name="T11" fmla="*/ 0 h 3"/>
                  <a:gd name="T12" fmla="*/ 8 w 159"/>
                  <a:gd name="T13" fmla="*/ 0 h 3"/>
                  <a:gd name="T14" fmla="*/ 9 w 159"/>
                  <a:gd name="T15" fmla="*/ 0 h 3"/>
                  <a:gd name="T16" fmla="*/ 9 w 159"/>
                  <a:gd name="T17" fmla="*/ 0 h 3"/>
                  <a:gd name="T18" fmla="*/ 9 w 159"/>
                  <a:gd name="T19" fmla="*/ 0 h 3"/>
                  <a:gd name="T20" fmla="*/ 1 w 15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3">
                    <a:moveTo>
                      <a:pt x="19" y="3"/>
                    </a:moveTo>
                    <a:lnTo>
                      <a:pt x="15" y="1"/>
                    </a:lnTo>
                    <a:lnTo>
                      <a:pt x="10" y="1"/>
                    </a:lnTo>
                    <a:lnTo>
                      <a:pt x="5" y="1"/>
                    </a:lnTo>
                    <a:lnTo>
                      <a:pt x="0" y="0"/>
                    </a:lnTo>
                    <a:lnTo>
                      <a:pt x="138" y="0"/>
                    </a:lnTo>
                    <a:lnTo>
                      <a:pt x="143" y="1"/>
                    </a:lnTo>
                    <a:lnTo>
                      <a:pt x="149" y="1"/>
                    </a:lnTo>
                    <a:lnTo>
                      <a:pt x="154" y="1"/>
                    </a:lnTo>
                    <a:lnTo>
                      <a:pt x="159" y="3"/>
                    </a:lnTo>
                    <a:lnTo>
                      <a:pt x="19" y="3"/>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7" name="Freeform 42291"/>
              <p:cNvSpPr>
                <a:spLocks/>
              </p:cNvSpPr>
              <p:nvPr/>
            </p:nvSpPr>
            <p:spPr bwMode="auto">
              <a:xfrm>
                <a:off x="4964" y="3102"/>
                <a:ext cx="88" cy="2"/>
              </a:xfrm>
              <a:custGeom>
                <a:avLst/>
                <a:gdLst>
                  <a:gd name="T0" fmla="*/ 3 w 176"/>
                  <a:gd name="T1" fmla="*/ 1 h 4"/>
                  <a:gd name="T2" fmla="*/ 3 w 176"/>
                  <a:gd name="T3" fmla="*/ 1 h 4"/>
                  <a:gd name="T4" fmla="*/ 2 w 176"/>
                  <a:gd name="T5" fmla="*/ 1 h 4"/>
                  <a:gd name="T6" fmla="*/ 2 w 176"/>
                  <a:gd name="T7" fmla="*/ 1 h 4"/>
                  <a:gd name="T8" fmla="*/ 2 w 176"/>
                  <a:gd name="T9" fmla="*/ 1 h 4"/>
                  <a:gd name="T10" fmla="*/ 1 w 176"/>
                  <a:gd name="T11" fmla="*/ 1 h 4"/>
                  <a:gd name="T12" fmla="*/ 1 w 176"/>
                  <a:gd name="T13" fmla="*/ 0 h 4"/>
                  <a:gd name="T14" fmla="*/ 1 w 176"/>
                  <a:gd name="T15" fmla="*/ 0 h 4"/>
                  <a:gd name="T16" fmla="*/ 0 w 176"/>
                  <a:gd name="T17" fmla="*/ 0 h 4"/>
                  <a:gd name="T18" fmla="*/ 9 w 176"/>
                  <a:gd name="T19" fmla="*/ 0 h 4"/>
                  <a:gd name="T20" fmla="*/ 10 w 176"/>
                  <a:gd name="T21" fmla="*/ 1 h 4"/>
                  <a:gd name="T22" fmla="*/ 10 w 176"/>
                  <a:gd name="T23" fmla="*/ 1 h 4"/>
                  <a:gd name="T24" fmla="*/ 11 w 176"/>
                  <a:gd name="T25" fmla="*/ 1 h 4"/>
                  <a:gd name="T26" fmla="*/ 11 w 176"/>
                  <a:gd name="T27" fmla="*/ 1 h 4"/>
                  <a:gd name="T28" fmla="*/ 3 w 176"/>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 h="4">
                    <a:moveTo>
                      <a:pt x="38" y="4"/>
                    </a:moveTo>
                    <a:lnTo>
                      <a:pt x="33" y="4"/>
                    </a:lnTo>
                    <a:lnTo>
                      <a:pt x="29" y="2"/>
                    </a:lnTo>
                    <a:lnTo>
                      <a:pt x="24" y="2"/>
                    </a:lnTo>
                    <a:lnTo>
                      <a:pt x="19" y="2"/>
                    </a:lnTo>
                    <a:lnTo>
                      <a:pt x="14" y="2"/>
                    </a:lnTo>
                    <a:lnTo>
                      <a:pt x="9" y="0"/>
                    </a:lnTo>
                    <a:lnTo>
                      <a:pt x="5" y="0"/>
                    </a:lnTo>
                    <a:lnTo>
                      <a:pt x="0" y="0"/>
                    </a:lnTo>
                    <a:lnTo>
                      <a:pt x="134" y="0"/>
                    </a:lnTo>
                    <a:lnTo>
                      <a:pt x="145" y="2"/>
                    </a:lnTo>
                    <a:lnTo>
                      <a:pt x="155" y="2"/>
                    </a:lnTo>
                    <a:lnTo>
                      <a:pt x="165" y="4"/>
                    </a:lnTo>
                    <a:lnTo>
                      <a:pt x="176" y="4"/>
                    </a:lnTo>
                    <a:lnTo>
                      <a:pt x="38" y="4"/>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8" name="Freeform 42292"/>
              <p:cNvSpPr>
                <a:spLocks/>
              </p:cNvSpPr>
              <p:nvPr/>
            </p:nvSpPr>
            <p:spPr bwMode="auto">
              <a:xfrm>
                <a:off x="4940" y="3100"/>
                <a:ext cx="91" cy="2"/>
              </a:xfrm>
              <a:custGeom>
                <a:avLst/>
                <a:gdLst>
                  <a:gd name="T0" fmla="*/ 3 w 182"/>
                  <a:gd name="T1" fmla="*/ 1 h 4"/>
                  <a:gd name="T2" fmla="*/ 3 w 182"/>
                  <a:gd name="T3" fmla="*/ 1 h 4"/>
                  <a:gd name="T4" fmla="*/ 3 w 182"/>
                  <a:gd name="T5" fmla="*/ 1 h 4"/>
                  <a:gd name="T6" fmla="*/ 2 w 182"/>
                  <a:gd name="T7" fmla="*/ 1 h 4"/>
                  <a:gd name="T8" fmla="*/ 2 w 182"/>
                  <a:gd name="T9" fmla="*/ 1 h 4"/>
                  <a:gd name="T10" fmla="*/ 2 w 182"/>
                  <a:gd name="T11" fmla="*/ 1 h 4"/>
                  <a:gd name="T12" fmla="*/ 1 w 182"/>
                  <a:gd name="T13" fmla="*/ 1 h 4"/>
                  <a:gd name="T14" fmla="*/ 1 w 182"/>
                  <a:gd name="T15" fmla="*/ 0 h 4"/>
                  <a:gd name="T16" fmla="*/ 0 w 182"/>
                  <a:gd name="T17" fmla="*/ 0 h 4"/>
                  <a:gd name="T18" fmla="*/ 9 w 182"/>
                  <a:gd name="T19" fmla="*/ 0 h 4"/>
                  <a:gd name="T20" fmla="*/ 10 w 182"/>
                  <a:gd name="T21" fmla="*/ 1 h 4"/>
                  <a:gd name="T22" fmla="*/ 11 w 182"/>
                  <a:gd name="T23" fmla="*/ 1 h 4"/>
                  <a:gd name="T24" fmla="*/ 11 w 182"/>
                  <a:gd name="T25" fmla="*/ 1 h 4"/>
                  <a:gd name="T26" fmla="*/ 12 w 182"/>
                  <a:gd name="T27" fmla="*/ 1 h 4"/>
                  <a:gd name="T28" fmla="*/ 3 w 182"/>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2" h="4">
                    <a:moveTo>
                      <a:pt x="48" y="4"/>
                    </a:moveTo>
                    <a:lnTo>
                      <a:pt x="41" y="4"/>
                    </a:lnTo>
                    <a:lnTo>
                      <a:pt x="37" y="3"/>
                    </a:lnTo>
                    <a:lnTo>
                      <a:pt x="30" y="3"/>
                    </a:lnTo>
                    <a:lnTo>
                      <a:pt x="24" y="1"/>
                    </a:lnTo>
                    <a:lnTo>
                      <a:pt x="17" y="1"/>
                    </a:lnTo>
                    <a:lnTo>
                      <a:pt x="13" y="1"/>
                    </a:lnTo>
                    <a:lnTo>
                      <a:pt x="6" y="0"/>
                    </a:lnTo>
                    <a:lnTo>
                      <a:pt x="0" y="0"/>
                    </a:lnTo>
                    <a:lnTo>
                      <a:pt x="141" y="0"/>
                    </a:lnTo>
                    <a:lnTo>
                      <a:pt x="152" y="1"/>
                    </a:lnTo>
                    <a:lnTo>
                      <a:pt x="161" y="1"/>
                    </a:lnTo>
                    <a:lnTo>
                      <a:pt x="171" y="3"/>
                    </a:lnTo>
                    <a:lnTo>
                      <a:pt x="182" y="4"/>
                    </a:lnTo>
                    <a:lnTo>
                      <a:pt x="48" y="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29" name="Freeform 42293"/>
              <p:cNvSpPr>
                <a:spLocks/>
              </p:cNvSpPr>
              <p:nvPr/>
            </p:nvSpPr>
            <p:spPr bwMode="auto">
              <a:xfrm>
                <a:off x="4926" y="3098"/>
                <a:ext cx="84" cy="2"/>
              </a:xfrm>
              <a:custGeom>
                <a:avLst/>
                <a:gdLst>
                  <a:gd name="T0" fmla="*/ 1 w 170"/>
                  <a:gd name="T1" fmla="*/ 1 h 4"/>
                  <a:gd name="T2" fmla="*/ 1 w 170"/>
                  <a:gd name="T3" fmla="*/ 1 h 4"/>
                  <a:gd name="T4" fmla="*/ 0 w 170"/>
                  <a:gd name="T5" fmla="*/ 1 h 4"/>
                  <a:gd name="T6" fmla="*/ 0 w 170"/>
                  <a:gd name="T7" fmla="*/ 1 h 4"/>
                  <a:gd name="T8" fmla="*/ 0 w 170"/>
                  <a:gd name="T9" fmla="*/ 0 h 4"/>
                  <a:gd name="T10" fmla="*/ 8 w 170"/>
                  <a:gd name="T11" fmla="*/ 0 h 4"/>
                  <a:gd name="T12" fmla="*/ 9 w 170"/>
                  <a:gd name="T13" fmla="*/ 1 h 4"/>
                  <a:gd name="T14" fmla="*/ 9 w 170"/>
                  <a:gd name="T15" fmla="*/ 1 h 4"/>
                  <a:gd name="T16" fmla="*/ 10 w 170"/>
                  <a:gd name="T17" fmla="*/ 1 h 4"/>
                  <a:gd name="T18" fmla="*/ 10 w 170"/>
                  <a:gd name="T19" fmla="*/ 1 h 4"/>
                  <a:gd name="T20" fmla="*/ 1 w 170"/>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0" h="4">
                    <a:moveTo>
                      <a:pt x="29" y="4"/>
                    </a:moveTo>
                    <a:lnTo>
                      <a:pt x="22" y="2"/>
                    </a:lnTo>
                    <a:lnTo>
                      <a:pt x="14" y="2"/>
                    </a:lnTo>
                    <a:lnTo>
                      <a:pt x="8" y="2"/>
                    </a:lnTo>
                    <a:lnTo>
                      <a:pt x="0" y="0"/>
                    </a:lnTo>
                    <a:lnTo>
                      <a:pt x="139" y="0"/>
                    </a:lnTo>
                    <a:lnTo>
                      <a:pt x="147" y="2"/>
                    </a:lnTo>
                    <a:lnTo>
                      <a:pt x="155" y="2"/>
                    </a:lnTo>
                    <a:lnTo>
                      <a:pt x="162" y="2"/>
                    </a:lnTo>
                    <a:lnTo>
                      <a:pt x="170" y="4"/>
                    </a:lnTo>
                    <a:lnTo>
                      <a:pt x="29" y="4"/>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30" name="Freeform 42294"/>
              <p:cNvSpPr>
                <a:spLocks/>
              </p:cNvSpPr>
              <p:nvPr/>
            </p:nvSpPr>
            <p:spPr bwMode="auto">
              <a:xfrm>
                <a:off x="4906" y="3097"/>
                <a:ext cx="89" cy="1"/>
              </a:xfrm>
              <a:custGeom>
                <a:avLst/>
                <a:gdLst>
                  <a:gd name="T0" fmla="*/ 2 w 179"/>
                  <a:gd name="T1" fmla="*/ 0 h 3"/>
                  <a:gd name="T2" fmla="*/ 1 w 179"/>
                  <a:gd name="T3" fmla="*/ 0 h 3"/>
                  <a:gd name="T4" fmla="*/ 1 w 179"/>
                  <a:gd name="T5" fmla="*/ 0 h 3"/>
                  <a:gd name="T6" fmla="*/ 0 w 179"/>
                  <a:gd name="T7" fmla="*/ 0 h 3"/>
                  <a:gd name="T8" fmla="*/ 0 w 179"/>
                  <a:gd name="T9" fmla="*/ 0 h 3"/>
                  <a:gd name="T10" fmla="*/ 9 w 179"/>
                  <a:gd name="T11" fmla="*/ 0 h 3"/>
                  <a:gd name="T12" fmla="*/ 9 w 179"/>
                  <a:gd name="T13" fmla="*/ 0 h 3"/>
                  <a:gd name="T14" fmla="*/ 10 w 179"/>
                  <a:gd name="T15" fmla="*/ 0 h 3"/>
                  <a:gd name="T16" fmla="*/ 10 w 179"/>
                  <a:gd name="T17" fmla="*/ 0 h 3"/>
                  <a:gd name="T18" fmla="*/ 11 w 179"/>
                  <a:gd name="T19" fmla="*/ 0 h 3"/>
                  <a:gd name="T20" fmla="*/ 2 w 17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3">
                    <a:moveTo>
                      <a:pt x="40" y="3"/>
                    </a:moveTo>
                    <a:lnTo>
                      <a:pt x="29" y="2"/>
                    </a:lnTo>
                    <a:lnTo>
                      <a:pt x="19" y="2"/>
                    </a:lnTo>
                    <a:lnTo>
                      <a:pt x="10" y="0"/>
                    </a:lnTo>
                    <a:lnTo>
                      <a:pt x="0" y="0"/>
                    </a:lnTo>
                    <a:lnTo>
                      <a:pt x="147" y="0"/>
                    </a:lnTo>
                    <a:lnTo>
                      <a:pt x="155" y="2"/>
                    </a:lnTo>
                    <a:lnTo>
                      <a:pt x="163" y="2"/>
                    </a:lnTo>
                    <a:lnTo>
                      <a:pt x="171" y="3"/>
                    </a:lnTo>
                    <a:lnTo>
                      <a:pt x="179" y="3"/>
                    </a:lnTo>
                    <a:lnTo>
                      <a:pt x="40" y="3"/>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31" name="Freeform 42295"/>
              <p:cNvSpPr>
                <a:spLocks/>
              </p:cNvSpPr>
              <p:nvPr/>
            </p:nvSpPr>
            <p:spPr bwMode="auto">
              <a:xfrm>
                <a:off x="4886" y="3094"/>
                <a:ext cx="93" cy="3"/>
              </a:xfrm>
              <a:custGeom>
                <a:avLst/>
                <a:gdLst>
                  <a:gd name="T0" fmla="*/ 3 w 185"/>
                  <a:gd name="T1" fmla="*/ 1 h 5"/>
                  <a:gd name="T2" fmla="*/ 2 w 185"/>
                  <a:gd name="T3" fmla="*/ 1 h 5"/>
                  <a:gd name="T4" fmla="*/ 2 w 185"/>
                  <a:gd name="T5" fmla="*/ 1 h 5"/>
                  <a:gd name="T6" fmla="*/ 1 w 185"/>
                  <a:gd name="T7" fmla="*/ 1 h 5"/>
                  <a:gd name="T8" fmla="*/ 0 w 185"/>
                  <a:gd name="T9" fmla="*/ 0 h 5"/>
                  <a:gd name="T10" fmla="*/ 9 w 185"/>
                  <a:gd name="T11" fmla="*/ 0 h 5"/>
                  <a:gd name="T12" fmla="*/ 9 w 185"/>
                  <a:gd name="T13" fmla="*/ 0 h 5"/>
                  <a:gd name="T14" fmla="*/ 10 w 185"/>
                  <a:gd name="T15" fmla="*/ 1 h 5"/>
                  <a:gd name="T16" fmla="*/ 10 w 185"/>
                  <a:gd name="T17" fmla="*/ 1 h 5"/>
                  <a:gd name="T18" fmla="*/ 10 w 185"/>
                  <a:gd name="T19" fmla="*/ 1 h 5"/>
                  <a:gd name="T20" fmla="*/ 11 w 185"/>
                  <a:gd name="T21" fmla="*/ 1 h 5"/>
                  <a:gd name="T22" fmla="*/ 11 w 185"/>
                  <a:gd name="T23" fmla="*/ 1 h 5"/>
                  <a:gd name="T24" fmla="*/ 12 w 185"/>
                  <a:gd name="T25" fmla="*/ 1 h 5"/>
                  <a:gd name="T26" fmla="*/ 12 w 185"/>
                  <a:gd name="T27" fmla="*/ 1 h 5"/>
                  <a:gd name="T28" fmla="*/ 3 w 18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5" h="5">
                    <a:moveTo>
                      <a:pt x="38" y="5"/>
                    </a:moveTo>
                    <a:lnTo>
                      <a:pt x="28" y="4"/>
                    </a:lnTo>
                    <a:lnTo>
                      <a:pt x="19" y="2"/>
                    </a:lnTo>
                    <a:lnTo>
                      <a:pt x="9" y="2"/>
                    </a:lnTo>
                    <a:lnTo>
                      <a:pt x="0" y="0"/>
                    </a:lnTo>
                    <a:lnTo>
                      <a:pt x="134" y="0"/>
                    </a:lnTo>
                    <a:lnTo>
                      <a:pt x="140" y="0"/>
                    </a:lnTo>
                    <a:lnTo>
                      <a:pt x="147" y="2"/>
                    </a:lnTo>
                    <a:lnTo>
                      <a:pt x="153" y="2"/>
                    </a:lnTo>
                    <a:lnTo>
                      <a:pt x="160" y="2"/>
                    </a:lnTo>
                    <a:lnTo>
                      <a:pt x="166" y="4"/>
                    </a:lnTo>
                    <a:lnTo>
                      <a:pt x="172" y="4"/>
                    </a:lnTo>
                    <a:lnTo>
                      <a:pt x="179" y="5"/>
                    </a:lnTo>
                    <a:lnTo>
                      <a:pt x="185" y="5"/>
                    </a:lnTo>
                    <a:lnTo>
                      <a:pt x="38" y="5"/>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32" name="Freeform 42296"/>
              <p:cNvSpPr>
                <a:spLocks/>
              </p:cNvSpPr>
              <p:nvPr/>
            </p:nvSpPr>
            <p:spPr bwMode="auto">
              <a:xfrm>
                <a:off x="4866" y="3093"/>
                <a:ext cx="88" cy="1"/>
              </a:xfrm>
              <a:custGeom>
                <a:avLst/>
                <a:gdLst>
                  <a:gd name="T0" fmla="*/ 3 w 174"/>
                  <a:gd name="T1" fmla="*/ 0 h 3"/>
                  <a:gd name="T2" fmla="*/ 2 w 174"/>
                  <a:gd name="T3" fmla="*/ 0 h 3"/>
                  <a:gd name="T4" fmla="*/ 2 w 174"/>
                  <a:gd name="T5" fmla="*/ 0 h 3"/>
                  <a:gd name="T6" fmla="*/ 1 w 174"/>
                  <a:gd name="T7" fmla="*/ 0 h 3"/>
                  <a:gd name="T8" fmla="*/ 0 w 174"/>
                  <a:gd name="T9" fmla="*/ 0 h 3"/>
                  <a:gd name="T10" fmla="*/ 10 w 174"/>
                  <a:gd name="T11" fmla="*/ 0 h 3"/>
                  <a:gd name="T12" fmla="*/ 10 w 174"/>
                  <a:gd name="T13" fmla="*/ 0 h 3"/>
                  <a:gd name="T14" fmla="*/ 11 w 174"/>
                  <a:gd name="T15" fmla="*/ 0 h 3"/>
                  <a:gd name="T16" fmla="*/ 11 w 174"/>
                  <a:gd name="T17" fmla="*/ 0 h 3"/>
                  <a:gd name="T18" fmla="*/ 12 w 174"/>
                  <a:gd name="T19" fmla="*/ 0 h 3"/>
                  <a:gd name="T20" fmla="*/ 3 w 17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4" h="3">
                    <a:moveTo>
                      <a:pt x="40" y="3"/>
                    </a:moveTo>
                    <a:lnTo>
                      <a:pt x="28" y="2"/>
                    </a:lnTo>
                    <a:lnTo>
                      <a:pt x="19" y="2"/>
                    </a:lnTo>
                    <a:lnTo>
                      <a:pt x="9" y="0"/>
                    </a:lnTo>
                    <a:lnTo>
                      <a:pt x="0" y="0"/>
                    </a:lnTo>
                    <a:lnTo>
                      <a:pt x="144" y="0"/>
                    </a:lnTo>
                    <a:lnTo>
                      <a:pt x="152" y="2"/>
                    </a:lnTo>
                    <a:lnTo>
                      <a:pt x="160" y="2"/>
                    </a:lnTo>
                    <a:lnTo>
                      <a:pt x="166" y="2"/>
                    </a:lnTo>
                    <a:lnTo>
                      <a:pt x="174" y="3"/>
                    </a:lnTo>
                    <a:lnTo>
                      <a:pt x="40" y="3"/>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33" name="Freeform 42297"/>
              <p:cNvSpPr>
                <a:spLocks/>
              </p:cNvSpPr>
              <p:nvPr/>
            </p:nvSpPr>
            <p:spPr bwMode="auto">
              <a:xfrm>
                <a:off x="4857" y="3091"/>
                <a:ext cx="81" cy="2"/>
              </a:xfrm>
              <a:custGeom>
                <a:avLst/>
                <a:gdLst>
                  <a:gd name="T0" fmla="*/ 1 w 164"/>
                  <a:gd name="T1" fmla="*/ 1 h 3"/>
                  <a:gd name="T2" fmla="*/ 0 w 164"/>
                  <a:gd name="T3" fmla="*/ 1 h 3"/>
                  <a:gd name="T4" fmla="*/ 0 w 164"/>
                  <a:gd name="T5" fmla="*/ 1 h 3"/>
                  <a:gd name="T6" fmla="*/ 0 w 164"/>
                  <a:gd name="T7" fmla="*/ 1 h 3"/>
                  <a:gd name="T8" fmla="*/ 0 w 164"/>
                  <a:gd name="T9" fmla="*/ 0 h 3"/>
                  <a:gd name="T10" fmla="*/ 8 w 164"/>
                  <a:gd name="T11" fmla="*/ 0 h 3"/>
                  <a:gd name="T12" fmla="*/ 8 w 164"/>
                  <a:gd name="T13" fmla="*/ 1 h 3"/>
                  <a:gd name="T14" fmla="*/ 9 w 164"/>
                  <a:gd name="T15" fmla="*/ 1 h 3"/>
                  <a:gd name="T16" fmla="*/ 9 w 164"/>
                  <a:gd name="T17" fmla="*/ 1 h 3"/>
                  <a:gd name="T18" fmla="*/ 10 w 164"/>
                  <a:gd name="T19" fmla="*/ 1 h 3"/>
                  <a:gd name="T20" fmla="*/ 1 w 16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 h="3">
                    <a:moveTo>
                      <a:pt x="20" y="3"/>
                    </a:moveTo>
                    <a:lnTo>
                      <a:pt x="15" y="2"/>
                    </a:lnTo>
                    <a:lnTo>
                      <a:pt x="10" y="2"/>
                    </a:lnTo>
                    <a:lnTo>
                      <a:pt x="5" y="2"/>
                    </a:lnTo>
                    <a:lnTo>
                      <a:pt x="0" y="0"/>
                    </a:lnTo>
                    <a:lnTo>
                      <a:pt x="132" y="0"/>
                    </a:lnTo>
                    <a:lnTo>
                      <a:pt x="140" y="2"/>
                    </a:lnTo>
                    <a:lnTo>
                      <a:pt x="148" y="2"/>
                    </a:lnTo>
                    <a:lnTo>
                      <a:pt x="156" y="2"/>
                    </a:lnTo>
                    <a:lnTo>
                      <a:pt x="164" y="3"/>
                    </a:lnTo>
                    <a:lnTo>
                      <a:pt x="20" y="3"/>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34" name="Freeform 42298"/>
              <p:cNvSpPr>
                <a:spLocks/>
              </p:cNvSpPr>
              <p:nvPr/>
            </p:nvSpPr>
            <p:spPr bwMode="auto">
              <a:xfrm>
                <a:off x="4832" y="3089"/>
                <a:ext cx="90" cy="2"/>
              </a:xfrm>
              <a:custGeom>
                <a:avLst/>
                <a:gdLst>
                  <a:gd name="T0" fmla="*/ 3 w 181"/>
                  <a:gd name="T1" fmla="*/ 0 h 5"/>
                  <a:gd name="T2" fmla="*/ 2 w 181"/>
                  <a:gd name="T3" fmla="*/ 0 h 5"/>
                  <a:gd name="T4" fmla="*/ 2 w 181"/>
                  <a:gd name="T5" fmla="*/ 0 h 5"/>
                  <a:gd name="T6" fmla="*/ 1 w 181"/>
                  <a:gd name="T7" fmla="*/ 0 h 5"/>
                  <a:gd name="T8" fmla="*/ 1 w 181"/>
                  <a:gd name="T9" fmla="*/ 0 h 5"/>
                  <a:gd name="T10" fmla="*/ 1 w 181"/>
                  <a:gd name="T11" fmla="*/ 0 h 5"/>
                  <a:gd name="T12" fmla="*/ 0 w 181"/>
                  <a:gd name="T13" fmla="*/ 0 h 5"/>
                  <a:gd name="T14" fmla="*/ 0 w 181"/>
                  <a:gd name="T15" fmla="*/ 0 h 5"/>
                  <a:gd name="T16" fmla="*/ 0 w 181"/>
                  <a:gd name="T17" fmla="*/ 0 h 5"/>
                  <a:gd name="T18" fmla="*/ 5 w 181"/>
                  <a:gd name="T19" fmla="*/ 0 h 5"/>
                  <a:gd name="T20" fmla="*/ 5 w 181"/>
                  <a:gd name="T21" fmla="*/ 0 h 5"/>
                  <a:gd name="T22" fmla="*/ 6 w 181"/>
                  <a:gd name="T23" fmla="*/ 0 h 5"/>
                  <a:gd name="T24" fmla="*/ 6 w 181"/>
                  <a:gd name="T25" fmla="*/ 0 h 5"/>
                  <a:gd name="T26" fmla="*/ 7 w 181"/>
                  <a:gd name="T27" fmla="*/ 0 h 5"/>
                  <a:gd name="T28" fmla="*/ 7 w 181"/>
                  <a:gd name="T29" fmla="*/ 0 h 5"/>
                  <a:gd name="T30" fmla="*/ 8 w 181"/>
                  <a:gd name="T31" fmla="*/ 0 h 5"/>
                  <a:gd name="T32" fmla="*/ 8 w 181"/>
                  <a:gd name="T33" fmla="*/ 0 h 5"/>
                  <a:gd name="T34" fmla="*/ 9 w 181"/>
                  <a:gd name="T35" fmla="*/ 0 h 5"/>
                  <a:gd name="T36" fmla="*/ 9 w 181"/>
                  <a:gd name="T37" fmla="*/ 0 h 5"/>
                  <a:gd name="T38" fmla="*/ 10 w 181"/>
                  <a:gd name="T39" fmla="*/ 0 h 5"/>
                  <a:gd name="T40" fmla="*/ 10 w 181"/>
                  <a:gd name="T41" fmla="*/ 0 h 5"/>
                  <a:gd name="T42" fmla="*/ 11 w 181"/>
                  <a:gd name="T43" fmla="*/ 0 h 5"/>
                  <a:gd name="T44" fmla="*/ 3 w 18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1" h="5">
                    <a:moveTo>
                      <a:pt x="49" y="5"/>
                    </a:moveTo>
                    <a:lnTo>
                      <a:pt x="43" y="5"/>
                    </a:lnTo>
                    <a:lnTo>
                      <a:pt x="37" y="3"/>
                    </a:lnTo>
                    <a:lnTo>
                      <a:pt x="30" y="3"/>
                    </a:lnTo>
                    <a:lnTo>
                      <a:pt x="25" y="2"/>
                    </a:lnTo>
                    <a:lnTo>
                      <a:pt x="19" y="2"/>
                    </a:lnTo>
                    <a:lnTo>
                      <a:pt x="13" y="2"/>
                    </a:lnTo>
                    <a:lnTo>
                      <a:pt x="6" y="0"/>
                    </a:lnTo>
                    <a:lnTo>
                      <a:pt x="0" y="0"/>
                    </a:lnTo>
                    <a:lnTo>
                      <a:pt x="83" y="0"/>
                    </a:lnTo>
                    <a:lnTo>
                      <a:pt x="91" y="0"/>
                    </a:lnTo>
                    <a:lnTo>
                      <a:pt x="99" y="0"/>
                    </a:lnTo>
                    <a:lnTo>
                      <a:pt x="109" y="0"/>
                    </a:lnTo>
                    <a:lnTo>
                      <a:pt x="117" y="0"/>
                    </a:lnTo>
                    <a:lnTo>
                      <a:pt x="125" y="2"/>
                    </a:lnTo>
                    <a:lnTo>
                      <a:pt x="133" y="2"/>
                    </a:lnTo>
                    <a:lnTo>
                      <a:pt x="141" y="2"/>
                    </a:lnTo>
                    <a:lnTo>
                      <a:pt x="149" y="2"/>
                    </a:lnTo>
                    <a:lnTo>
                      <a:pt x="157" y="3"/>
                    </a:lnTo>
                    <a:lnTo>
                      <a:pt x="165" y="3"/>
                    </a:lnTo>
                    <a:lnTo>
                      <a:pt x="173" y="3"/>
                    </a:lnTo>
                    <a:lnTo>
                      <a:pt x="181" y="5"/>
                    </a:lnTo>
                    <a:lnTo>
                      <a:pt x="49" y="5"/>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35" name="Freeform 42299"/>
              <p:cNvSpPr>
                <a:spLocks/>
              </p:cNvSpPr>
              <p:nvPr/>
            </p:nvSpPr>
            <p:spPr bwMode="auto">
              <a:xfrm>
                <a:off x="4817" y="3087"/>
                <a:ext cx="57"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8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2" y="2"/>
                    </a:lnTo>
                    <a:lnTo>
                      <a:pt x="56" y="2"/>
                    </a:lnTo>
                    <a:lnTo>
                      <a:pt x="70" y="2"/>
                    </a:lnTo>
                    <a:lnTo>
                      <a:pt x="85" y="2"/>
                    </a:lnTo>
                    <a:lnTo>
                      <a:pt x="98" y="3"/>
                    </a:lnTo>
                    <a:lnTo>
                      <a:pt x="112" y="3"/>
                    </a:lnTo>
                    <a:lnTo>
                      <a:pt x="29" y="3"/>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36" name="Freeform 42300"/>
              <p:cNvSpPr>
                <a:spLocks/>
              </p:cNvSpPr>
              <p:nvPr/>
            </p:nvSpPr>
            <p:spPr bwMode="auto">
              <a:xfrm>
                <a:off x="4817" y="3063"/>
                <a:ext cx="423" cy="37"/>
              </a:xfrm>
              <a:custGeom>
                <a:avLst/>
                <a:gdLst>
                  <a:gd name="T0" fmla="*/ 40 w 845"/>
                  <a:gd name="T1" fmla="*/ 5 h 74"/>
                  <a:gd name="T2" fmla="*/ 37 w 845"/>
                  <a:gd name="T3" fmla="*/ 4 h 74"/>
                  <a:gd name="T4" fmla="*/ 35 w 845"/>
                  <a:gd name="T5" fmla="*/ 4 h 74"/>
                  <a:gd name="T6" fmla="*/ 32 w 845"/>
                  <a:gd name="T7" fmla="*/ 4 h 74"/>
                  <a:gd name="T8" fmla="*/ 30 w 845"/>
                  <a:gd name="T9" fmla="*/ 4 h 74"/>
                  <a:gd name="T10" fmla="*/ 27 w 845"/>
                  <a:gd name="T11" fmla="*/ 3 h 74"/>
                  <a:gd name="T12" fmla="*/ 25 w 845"/>
                  <a:gd name="T13" fmla="*/ 3 h 74"/>
                  <a:gd name="T14" fmla="*/ 22 w 845"/>
                  <a:gd name="T15" fmla="*/ 3 h 74"/>
                  <a:gd name="T16" fmla="*/ 20 w 845"/>
                  <a:gd name="T17" fmla="*/ 2 h 74"/>
                  <a:gd name="T18" fmla="*/ 19 w 845"/>
                  <a:gd name="T19" fmla="*/ 2 h 74"/>
                  <a:gd name="T20" fmla="*/ 16 w 845"/>
                  <a:gd name="T21" fmla="*/ 2 h 74"/>
                  <a:gd name="T22" fmla="*/ 14 w 845"/>
                  <a:gd name="T23" fmla="*/ 2 h 74"/>
                  <a:gd name="T24" fmla="*/ 11 w 845"/>
                  <a:gd name="T25" fmla="*/ 2 h 74"/>
                  <a:gd name="T26" fmla="*/ 9 w 845"/>
                  <a:gd name="T27" fmla="*/ 1 h 74"/>
                  <a:gd name="T28" fmla="*/ 7 w 845"/>
                  <a:gd name="T29" fmla="*/ 1 h 74"/>
                  <a:gd name="T30" fmla="*/ 4 w 845"/>
                  <a:gd name="T31" fmla="*/ 1 h 74"/>
                  <a:gd name="T32" fmla="*/ 2 w 845"/>
                  <a:gd name="T33" fmla="*/ 1 h 74"/>
                  <a:gd name="T34" fmla="*/ 0 w 845"/>
                  <a:gd name="T35" fmla="*/ 0 h 74"/>
                  <a:gd name="T36" fmla="*/ 3 w 845"/>
                  <a:gd name="T37" fmla="*/ 1 h 74"/>
                  <a:gd name="T38" fmla="*/ 6 w 845"/>
                  <a:gd name="T39" fmla="*/ 1 h 74"/>
                  <a:gd name="T40" fmla="*/ 9 w 845"/>
                  <a:gd name="T41" fmla="*/ 1 h 74"/>
                  <a:gd name="T42" fmla="*/ 12 w 845"/>
                  <a:gd name="T43" fmla="*/ 1 h 74"/>
                  <a:gd name="T44" fmla="*/ 13 w 845"/>
                  <a:gd name="T45" fmla="*/ 1 h 74"/>
                  <a:gd name="T46" fmla="*/ 16 w 845"/>
                  <a:gd name="T47" fmla="*/ 1 h 74"/>
                  <a:gd name="T48" fmla="*/ 18 w 845"/>
                  <a:gd name="T49" fmla="*/ 1 h 74"/>
                  <a:gd name="T50" fmla="*/ 21 w 845"/>
                  <a:gd name="T51" fmla="*/ 2 h 74"/>
                  <a:gd name="T52" fmla="*/ 23 w 845"/>
                  <a:gd name="T53" fmla="*/ 2 h 74"/>
                  <a:gd name="T54" fmla="*/ 26 w 845"/>
                  <a:gd name="T55" fmla="*/ 2 h 74"/>
                  <a:gd name="T56" fmla="*/ 28 w 845"/>
                  <a:gd name="T57" fmla="*/ 2 h 74"/>
                  <a:gd name="T58" fmla="*/ 31 w 845"/>
                  <a:gd name="T59" fmla="*/ 3 h 74"/>
                  <a:gd name="T60" fmla="*/ 32 w 845"/>
                  <a:gd name="T61" fmla="*/ 3 h 74"/>
                  <a:gd name="T62" fmla="*/ 35 w 845"/>
                  <a:gd name="T63" fmla="*/ 3 h 74"/>
                  <a:gd name="T64" fmla="*/ 38 w 845"/>
                  <a:gd name="T65" fmla="*/ 3 h 74"/>
                  <a:gd name="T66" fmla="*/ 40 w 845"/>
                  <a:gd name="T67" fmla="*/ 4 h 74"/>
                  <a:gd name="T68" fmla="*/ 43 w 845"/>
                  <a:gd name="T69" fmla="*/ 4 h 74"/>
                  <a:gd name="T70" fmla="*/ 45 w 845"/>
                  <a:gd name="T71" fmla="*/ 4 h 74"/>
                  <a:gd name="T72" fmla="*/ 48 w 845"/>
                  <a:gd name="T73" fmla="*/ 4 h 74"/>
                  <a:gd name="T74" fmla="*/ 51 w 845"/>
                  <a:gd name="T75" fmla="*/ 5 h 74"/>
                  <a:gd name="T76" fmla="*/ 53 w 845"/>
                  <a:gd name="T77" fmla="*/ 5 h 74"/>
                  <a:gd name="T78" fmla="*/ 52 w 845"/>
                  <a:gd name="T79" fmla="*/ 5 h 74"/>
                  <a:gd name="T80" fmla="*/ 51 w 845"/>
                  <a:gd name="T81" fmla="*/ 5 h 74"/>
                  <a:gd name="T82" fmla="*/ 49 w 845"/>
                  <a:gd name="T83" fmla="*/ 5 h 74"/>
                  <a:gd name="T84" fmla="*/ 47 w 845"/>
                  <a:gd name="T85" fmla="*/ 5 h 74"/>
                  <a:gd name="T86" fmla="*/ 46 w 845"/>
                  <a:gd name="T87" fmla="*/ 5 h 74"/>
                  <a:gd name="T88" fmla="*/ 45 w 845"/>
                  <a:gd name="T89" fmla="*/ 5 h 74"/>
                  <a:gd name="T90" fmla="*/ 43 w 845"/>
                  <a:gd name="T91" fmla="*/ 5 h 74"/>
                  <a:gd name="T92" fmla="*/ 41 w 845"/>
                  <a:gd name="T93" fmla="*/ 5 h 74"/>
                  <a:gd name="T94" fmla="*/ 40 w 845"/>
                  <a:gd name="T95" fmla="*/ 5 h 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5" h="74">
                    <a:moveTo>
                      <a:pt x="626" y="67"/>
                    </a:moveTo>
                    <a:lnTo>
                      <a:pt x="626" y="67"/>
                    </a:lnTo>
                    <a:lnTo>
                      <a:pt x="606" y="66"/>
                    </a:lnTo>
                    <a:lnTo>
                      <a:pt x="586" y="62"/>
                    </a:lnTo>
                    <a:lnTo>
                      <a:pt x="566" y="61"/>
                    </a:lnTo>
                    <a:lnTo>
                      <a:pt x="547" y="58"/>
                    </a:lnTo>
                    <a:lnTo>
                      <a:pt x="526" y="56"/>
                    </a:lnTo>
                    <a:lnTo>
                      <a:pt x="507" y="53"/>
                    </a:lnTo>
                    <a:lnTo>
                      <a:pt x="488" y="51"/>
                    </a:lnTo>
                    <a:lnTo>
                      <a:pt x="469" y="50"/>
                    </a:lnTo>
                    <a:lnTo>
                      <a:pt x="448" y="46"/>
                    </a:lnTo>
                    <a:lnTo>
                      <a:pt x="429" y="45"/>
                    </a:lnTo>
                    <a:lnTo>
                      <a:pt x="410" y="43"/>
                    </a:lnTo>
                    <a:lnTo>
                      <a:pt x="390" y="40"/>
                    </a:lnTo>
                    <a:lnTo>
                      <a:pt x="371" y="38"/>
                    </a:lnTo>
                    <a:lnTo>
                      <a:pt x="350" y="37"/>
                    </a:lnTo>
                    <a:lnTo>
                      <a:pt x="331" y="34"/>
                    </a:lnTo>
                    <a:lnTo>
                      <a:pt x="312" y="32"/>
                    </a:lnTo>
                    <a:lnTo>
                      <a:pt x="293" y="30"/>
                    </a:lnTo>
                    <a:lnTo>
                      <a:pt x="274" y="29"/>
                    </a:lnTo>
                    <a:lnTo>
                      <a:pt x="254" y="27"/>
                    </a:lnTo>
                    <a:lnTo>
                      <a:pt x="235" y="24"/>
                    </a:lnTo>
                    <a:lnTo>
                      <a:pt x="216" y="22"/>
                    </a:lnTo>
                    <a:lnTo>
                      <a:pt x="195" y="21"/>
                    </a:lnTo>
                    <a:lnTo>
                      <a:pt x="176" y="19"/>
                    </a:lnTo>
                    <a:lnTo>
                      <a:pt x="157" y="16"/>
                    </a:lnTo>
                    <a:lnTo>
                      <a:pt x="138" y="14"/>
                    </a:lnTo>
                    <a:lnTo>
                      <a:pt x="117" y="13"/>
                    </a:lnTo>
                    <a:lnTo>
                      <a:pt x="98" y="11"/>
                    </a:lnTo>
                    <a:lnTo>
                      <a:pt x="78" y="8"/>
                    </a:lnTo>
                    <a:lnTo>
                      <a:pt x="59" y="6"/>
                    </a:lnTo>
                    <a:lnTo>
                      <a:pt x="38" y="5"/>
                    </a:lnTo>
                    <a:lnTo>
                      <a:pt x="19" y="2"/>
                    </a:lnTo>
                    <a:lnTo>
                      <a:pt x="0" y="0"/>
                    </a:lnTo>
                    <a:lnTo>
                      <a:pt x="22" y="0"/>
                    </a:lnTo>
                    <a:lnTo>
                      <a:pt x="45" y="2"/>
                    </a:lnTo>
                    <a:lnTo>
                      <a:pt x="67" y="2"/>
                    </a:lnTo>
                    <a:lnTo>
                      <a:pt x="90" y="2"/>
                    </a:lnTo>
                    <a:lnTo>
                      <a:pt x="112" y="3"/>
                    </a:lnTo>
                    <a:lnTo>
                      <a:pt x="134" y="3"/>
                    </a:lnTo>
                    <a:lnTo>
                      <a:pt x="155" y="5"/>
                    </a:lnTo>
                    <a:lnTo>
                      <a:pt x="178" y="5"/>
                    </a:lnTo>
                    <a:lnTo>
                      <a:pt x="198" y="6"/>
                    </a:lnTo>
                    <a:lnTo>
                      <a:pt x="219" y="10"/>
                    </a:lnTo>
                    <a:lnTo>
                      <a:pt x="242" y="11"/>
                    </a:lnTo>
                    <a:lnTo>
                      <a:pt x="262" y="13"/>
                    </a:lnTo>
                    <a:lnTo>
                      <a:pt x="283" y="16"/>
                    </a:lnTo>
                    <a:lnTo>
                      <a:pt x="304" y="18"/>
                    </a:lnTo>
                    <a:lnTo>
                      <a:pt x="323" y="19"/>
                    </a:lnTo>
                    <a:lnTo>
                      <a:pt x="344" y="21"/>
                    </a:lnTo>
                    <a:lnTo>
                      <a:pt x="365" y="24"/>
                    </a:lnTo>
                    <a:lnTo>
                      <a:pt x="386" y="26"/>
                    </a:lnTo>
                    <a:lnTo>
                      <a:pt x="406" y="27"/>
                    </a:lnTo>
                    <a:lnTo>
                      <a:pt x="427" y="30"/>
                    </a:lnTo>
                    <a:lnTo>
                      <a:pt x="448" y="32"/>
                    </a:lnTo>
                    <a:lnTo>
                      <a:pt x="469" y="34"/>
                    </a:lnTo>
                    <a:lnTo>
                      <a:pt x="490" y="37"/>
                    </a:lnTo>
                    <a:lnTo>
                      <a:pt x="510" y="38"/>
                    </a:lnTo>
                    <a:lnTo>
                      <a:pt x="531" y="40"/>
                    </a:lnTo>
                    <a:lnTo>
                      <a:pt x="552" y="43"/>
                    </a:lnTo>
                    <a:lnTo>
                      <a:pt x="573" y="45"/>
                    </a:lnTo>
                    <a:lnTo>
                      <a:pt x="594" y="46"/>
                    </a:lnTo>
                    <a:lnTo>
                      <a:pt x="616" y="50"/>
                    </a:lnTo>
                    <a:lnTo>
                      <a:pt x="637" y="51"/>
                    </a:lnTo>
                    <a:lnTo>
                      <a:pt x="658" y="53"/>
                    </a:lnTo>
                    <a:lnTo>
                      <a:pt x="678" y="56"/>
                    </a:lnTo>
                    <a:lnTo>
                      <a:pt x="699" y="58"/>
                    </a:lnTo>
                    <a:lnTo>
                      <a:pt x="720" y="59"/>
                    </a:lnTo>
                    <a:lnTo>
                      <a:pt x="741" y="62"/>
                    </a:lnTo>
                    <a:lnTo>
                      <a:pt x="762" y="64"/>
                    </a:lnTo>
                    <a:lnTo>
                      <a:pt x="782" y="67"/>
                    </a:lnTo>
                    <a:lnTo>
                      <a:pt x="803" y="69"/>
                    </a:lnTo>
                    <a:lnTo>
                      <a:pt x="824" y="72"/>
                    </a:lnTo>
                    <a:lnTo>
                      <a:pt x="845" y="74"/>
                    </a:lnTo>
                    <a:lnTo>
                      <a:pt x="830" y="74"/>
                    </a:lnTo>
                    <a:lnTo>
                      <a:pt x="818" y="72"/>
                    </a:lnTo>
                    <a:lnTo>
                      <a:pt x="803" y="72"/>
                    </a:lnTo>
                    <a:lnTo>
                      <a:pt x="789" y="72"/>
                    </a:lnTo>
                    <a:lnTo>
                      <a:pt x="774" y="70"/>
                    </a:lnTo>
                    <a:lnTo>
                      <a:pt x="762" y="70"/>
                    </a:lnTo>
                    <a:lnTo>
                      <a:pt x="747" y="70"/>
                    </a:lnTo>
                    <a:lnTo>
                      <a:pt x="734" y="70"/>
                    </a:lnTo>
                    <a:lnTo>
                      <a:pt x="722" y="70"/>
                    </a:lnTo>
                    <a:lnTo>
                      <a:pt x="707" y="70"/>
                    </a:lnTo>
                    <a:lnTo>
                      <a:pt x="694" y="69"/>
                    </a:lnTo>
                    <a:lnTo>
                      <a:pt x="680" y="69"/>
                    </a:lnTo>
                    <a:lnTo>
                      <a:pt x="667" y="69"/>
                    </a:lnTo>
                    <a:lnTo>
                      <a:pt x="653" y="67"/>
                    </a:lnTo>
                    <a:lnTo>
                      <a:pt x="640" y="67"/>
                    </a:lnTo>
                    <a:lnTo>
                      <a:pt x="626" y="67"/>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737" name="Freeform 42301"/>
              <p:cNvSpPr>
                <a:spLocks/>
              </p:cNvSpPr>
              <p:nvPr/>
            </p:nvSpPr>
            <p:spPr bwMode="auto">
              <a:xfrm>
                <a:off x="5130" y="3306"/>
                <a:ext cx="112" cy="10"/>
              </a:xfrm>
              <a:custGeom>
                <a:avLst/>
                <a:gdLst>
                  <a:gd name="T0" fmla="*/ 0 w 224"/>
                  <a:gd name="T1" fmla="*/ 0 h 21"/>
                  <a:gd name="T2" fmla="*/ 0 w 224"/>
                  <a:gd name="T3" fmla="*/ 0 h 21"/>
                  <a:gd name="T4" fmla="*/ 0 w 224"/>
                  <a:gd name="T5" fmla="*/ 0 h 21"/>
                  <a:gd name="T6" fmla="*/ 0 w 224"/>
                  <a:gd name="T7" fmla="*/ 1 h 21"/>
                  <a:gd name="T8" fmla="*/ 0 w 224"/>
                  <a:gd name="T9" fmla="*/ 1 h 21"/>
                  <a:gd name="T10" fmla="*/ 1 w 224"/>
                  <a:gd name="T11" fmla="*/ 1 h 21"/>
                  <a:gd name="T12" fmla="*/ 2 w 224"/>
                  <a:gd name="T13" fmla="*/ 1 h 21"/>
                  <a:gd name="T14" fmla="*/ 3 w 224"/>
                  <a:gd name="T15" fmla="*/ 1 h 21"/>
                  <a:gd name="T16" fmla="*/ 4 w 224"/>
                  <a:gd name="T17" fmla="*/ 1 h 21"/>
                  <a:gd name="T18" fmla="*/ 5 w 224"/>
                  <a:gd name="T19" fmla="*/ 1 h 21"/>
                  <a:gd name="T20" fmla="*/ 6 w 224"/>
                  <a:gd name="T21" fmla="*/ 1 h 21"/>
                  <a:gd name="T22" fmla="*/ 7 w 224"/>
                  <a:gd name="T23" fmla="*/ 1 h 21"/>
                  <a:gd name="T24" fmla="*/ 7 w 224"/>
                  <a:gd name="T25" fmla="*/ 1 h 21"/>
                  <a:gd name="T26" fmla="*/ 8 w 224"/>
                  <a:gd name="T27" fmla="*/ 1 h 21"/>
                  <a:gd name="T28" fmla="*/ 9 w 224"/>
                  <a:gd name="T29" fmla="*/ 1 h 21"/>
                  <a:gd name="T30" fmla="*/ 10 w 224"/>
                  <a:gd name="T31" fmla="*/ 1 h 21"/>
                  <a:gd name="T32" fmla="*/ 11 w 224"/>
                  <a:gd name="T33" fmla="*/ 1 h 21"/>
                  <a:gd name="T34" fmla="*/ 12 w 224"/>
                  <a:gd name="T35" fmla="*/ 1 h 21"/>
                  <a:gd name="T36" fmla="*/ 13 w 224"/>
                  <a:gd name="T37" fmla="*/ 1 h 21"/>
                  <a:gd name="T38" fmla="*/ 14 w 224"/>
                  <a:gd name="T39" fmla="*/ 1 h 21"/>
                  <a:gd name="T40" fmla="*/ 14 w 224"/>
                  <a:gd name="T41" fmla="*/ 1 h 21"/>
                  <a:gd name="T42" fmla="*/ 14 w 224"/>
                  <a:gd name="T43" fmla="*/ 0 h 21"/>
                  <a:gd name="T44" fmla="*/ 14 w 224"/>
                  <a:gd name="T45" fmla="*/ 0 h 21"/>
                  <a:gd name="T46" fmla="*/ 14 w 224"/>
                  <a:gd name="T47" fmla="*/ 0 h 21"/>
                  <a:gd name="T48" fmla="*/ 14 w 224"/>
                  <a:gd name="T49" fmla="*/ 0 h 21"/>
                  <a:gd name="T50" fmla="*/ 0 w 224"/>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 h="21">
                    <a:moveTo>
                      <a:pt x="0" y="0"/>
                    </a:moveTo>
                    <a:lnTo>
                      <a:pt x="0" y="5"/>
                    </a:lnTo>
                    <a:lnTo>
                      <a:pt x="0" y="10"/>
                    </a:lnTo>
                    <a:lnTo>
                      <a:pt x="0" y="16"/>
                    </a:lnTo>
                    <a:lnTo>
                      <a:pt x="0" y="21"/>
                    </a:lnTo>
                    <a:lnTo>
                      <a:pt x="14" y="21"/>
                    </a:lnTo>
                    <a:lnTo>
                      <a:pt x="29" y="19"/>
                    </a:lnTo>
                    <a:lnTo>
                      <a:pt x="43" y="19"/>
                    </a:lnTo>
                    <a:lnTo>
                      <a:pt x="58" y="19"/>
                    </a:lnTo>
                    <a:lnTo>
                      <a:pt x="72" y="18"/>
                    </a:lnTo>
                    <a:lnTo>
                      <a:pt x="85" y="18"/>
                    </a:lnTo>
                    <a:lnTo>
                      <a:pt x="99" y="18"/>
                    </a:lnTo>
                    <a:lnTo>
                      <a:pt x="112" y="18"/>
                    </a:lnTo>
                    <a:lnTo>
                      <a:pt x="126" y="18"/>
                    </a:lnTo>
                    <a:lnTo>
                      <a:pt x="139" y="18"/>
                    </a:lnTo>
                    <a:lnTo>
                      <a:pt x="154" y="18"/>
                    </a:lnTo>
                    <a:lnTo>
                      <a:pt x="168" y="16"/>
                    </a:lnTo>
                    <a:lnTo>
                      <a:pt x="181" y="16"/>
                    </a:lnTo>
                    <a:lnTo>
                      <a:pt x="195" y="16"/>
                    </a:lnTo>
                    <a:lnTo>
                      <a:pt x="210" y="16"/>
                    </a:lnTo>
                    <a:lnTo>
                      <a:pt x="224" y="16"/>
                    </a:lnTo>
                    <a:lnTo>
                      <a:pt x="224" y="13"/>
                    </a:lnTo>
                    <a:lnTo>
                      <a:pt x="224" y="8"/>
                    </a:lnTo>
                    <a:lnTo>
                      <a:pt x="224" y="3"/>
                    </a:lnTo>
                    <a:lnTo>
                      <a:pt x="224"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38" name="Freeform 42302"/>
              <p:cNvSpPr>
                <a:spLocks/>
              </p:cNvSpPr>
              <p:nvPr/>
            </p:nvSpPr>
            <p:spPr bwMode="auto">
              <a:xfrm>
                <a:off x="5130" y="3296"/>
                <a:ext cx="112" cy="10"/>
              </a:xfrm>
              <a:custGeom>
                <a:avLst/>
                <a:gdLst>
                  <a:gd name="T0" fmla="*/ 0 w 224"/>
                  <a:gd name="T1" fmla="*/ 1 h 21"/>
                  <a:gd name="T2" fmla="*/ 0 w 224"/>
                  <a:gd name="T3" fmla="*/ 1 h 21"/>
                  <a:gd name="T4" fmla="*/ 0 w 224"/>
                  <a:gd name="T5" fmla="*/ 0 h 21"/>
                  <a:gd name="T6" fmla="*/ 0 w 224"/>
                  <a:gd name="T7" fmla="*/ 0 h 21"/>
                  <a:gd name="T8" fmla="*/ 0 w 224"/>
                  <a:gd name="T9" fmla="*/ 0 h 21"/>
                  <a:gd name="T10" fmla="*/ 14 w 224"/>
                  <a:gd name="T11" fmla="*/ 0 h 21"/>
                  <a:gd name="T12" fmla="*/ 14 w 224"/>
                  <a:gd name="T13" fmla="*/ 0 h 21"/>
                  <a:gd name="T14" fmla="*/ 14 w 224"/>
                  <a:gd name="T15" fmla="*/ 0 h 21"/>
                  <a:gd name="T16" fmla="*/ 14 w 224"/>
                  <a:gd name="T17" fmla="*/ 1 h 21"/>
                  <a:gd name="T18" fmla="*/ 14 w 224"/>
                  <a:gd name="T19" fmla="*/ 1 h 21"/>
                  <a:gd name="T20" fmla="*/ 0 w 224"/>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1">
                    <a:moveTo>
                      <a:pt x="0" y="21"/>
                    </a:moveTo>
                    <a:lnTo>
                      <a:pt x="0" y="16"/>
                    </a:lnTo>
                    <a:lnTo>
                      <a:pt x="0" y="10"/>
                    </a:lnTo>
                    <a:lnTo>
                      <a:pt x="0" y="5"/>
                    </a:lnTo>
                    <a:lnTo>
                      <a:pt x="0" y="0"/>
                    </a:lnTo>
                    <a:lnTo>
                      <a:pt x="224" y="0"/>
                    </a:lnTo>
                    <a:lnTo>
                      <a:pt x="224" y="5"/>
                    </a:lnTo>
                    <a:lnTo>
                      <a:pt x="224" y="10"/>
                    </a:lnTo>
                    <a:lnTo>
                      <a:pt x="224" y="16"/>
                    </a:lnTo>
                    <a:lnTo>
                      <a:pt x="224" y="21"/>
                    </a:lnTo>
                    <a:lnTo>
                      <a:pt x="0" y="21"/>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39" name="Freeform 42303"/>
              <p:cNvSpPr>
                <a:spLocks/>
              </p:cNvSpPr>
              <p:nvPr/>
            </p:nvSpPr>
            <p:spPr bwMode="auto">
              <a:xfrm>
                <a:off x="5130" y="3284"/>
                <a:ext cx="112" cy="12"/>
              </a:xfrm>
              <a:custGeom>
                <a:avLst/>
                <a:gdLst>
                  <a:gd name="T0" fmla="*/ 0 w 224"/>
                  <a:gd name="T1" fmla="*/ 2 h 22"/>
                  <a:gd name="T2" fmla="*/ 1 w 224"/>
                  <a:gd name="T3" fmla="*/ 2 h 22"/>
                  <a:gd name="T4" fmla="*/ 1 w 224"/>
                  <a:gd name="T5" fmla="*/ 1 h 22"/>
                  <a:gd name="T6" fmla="*/ 1 w 224"/>
                  <a:gd name="T7" fmla="*/ 1 h 22"/>
                  <a:gd name="T8" fmla="*/ 1 w 224"/>
                  <a:gd name="T9" fmla="*/ 0 h 22"/>
                  <a:gd name="T10" fmla="*/ 14 w 224"/>
                  <a:gd name="T11" fmla="*/ 0 h 22"/>
                  <a:gd name="T12" fmla="*/ 14 w 224"/>
                  <a:gd name="T13" fmla="*/ 1 h 22"/>
                  <a:gd name="T14" fmla="*/ 14 w 224"/>
                  <a:gd name="T15" fmla="*/ 1 h 22"/>
                  <a:gd name="T16" fmla="*/ 14 w 224"/>
                  <a:gd name="T17" fmla="*/ 2 h 22"/>
                  <a:gd name="T18" fmla="*/ 14 w 224"/>
                  <a:gd name="T19" fmla="*/ 2 h 22"/>
                  <a:gd name="T20" fmla="*/ 0 w 224"/>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2">
                    <a:moveTo>
                      <a:pt x="0" y="22"/>
                    </a:moveTo>
                    <a:lnTo>
                      <a:pt x="2" y="16"/>
                    </a:lnTo>
                    <a:lnTo>
                      <a:pt x="2" y="11"/>
                    </a:lnTo>
                    <a:lnTo>
                      <a:pt x="2" y="6"/>
                    </a:lnTo>
                    <a:lnTo>
                      <a:pt x="2" y="0"/>
                    </a:lnTo>
                    <a:lnTo>
                      <a:pt x="224" y="0"/>
                    </a:lnTo>
                    <a:lnTo>
                      <a:pt x="224" y="6"/>
                    </a:lnTo>
                    <a:lnTo>
                      <a:pt x="224" y="11"/>
                    </a:lnTo>
                    <a:lnTo>
                      <a:pt x="224" y="17"/>
                    </a:lnTo>
                    <a:lnTo>
                      <a:pt x="224" y="22"/>
                    </a:lnTo>
                    <a:lnTo>
                      <a:pt x="0" y="22"/>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0" name="Freeform 42304"/>
              <p:cNvSpPr>
                <a:spLocks/>
              </p:cNvSpPr>
              <p:nvPr/>
            </p:nvSpPr>
            <p:spPr bwMode="auto">
              <a:xfrm>
                <a:off x="5130" y="3273"/>
                <a:ext cx="112" cy="11"/>
              </a:xfrm>
              <a:custGeom>
                <a:avLst/>
                <a:gdLst>
                  <a:gd name="T0" fmla="*/ 0 w 222"/>
                  <a:gd name="T1" fmla="*/ 1 h 23"/>
                  <a:gd name="T2" fmla="*/ 0 w 222"/>
                  <a:gd name="T3" fmla="*/ 1 h 23"/>
                  <a:gd name="T4" fmla="*/ 0 w 222"/>
                  <a:gd name="T5" fmla="*/ 0 h 23"/>
                  <a:gd name="T6" fmla="*/ 0 w 222"/>
                  <a:gd name="T7" fmla="*/ 0 h 23"/>
                  <a:gd name="T8" fmla="*/ 0 w 222"/>
                  <a:gd name="T9" fmla="*/ 0 h 23"/>
                  <a:gd name="T10" fmla="*/ 15 w 222"/>
                  <a:gd name="T11" fmla="*/ 0 h 23"/>
                  <a:gd name="T12" fmla="*/ 15 w 222"/>
                  <a:gd name="T13" fmla="*/ 0 h 23"/>
                  <a:gd name="T14" fmla="*/ 15 w 222"/>
                  <a:gd name="T15" fmla="*/ 0 h 23"/>
                  <a:gd name="T16" fmla="*/ 15 w 222"/>
                  <a:gd name="T17" fmla="*/ 1 h 23"/>
                  <a:gd name="T18" fmla="*/ 15 w 222"/>
                  <a:gd name="T19" fmla="*/ 1 h 23"/>
                  <a:gd name="T20" fmla="*/ 0 w 222"/>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3">
                    <a:moveTo>
                      <a:pt x="0" y="23"/>
                    </a:moveTo>
                    <a:lnTo>
                      <a:pt x="0" y="16"/>
                    </a:lnTo>
                    <a:lnTo>
                      <a:pt x="0" y="12"/>
                    </a:lnTo>
                    <a:lnTo>
                      <a:pt x="0" y="7"/>
                    </a:lnTo>
                    <a:lnTo>
                      <a:pt x="0" y="0"/>
                    </a:lnTo>
                    <a:lnTo>
                      <a:pt x="222" y="0"/>
                    </a:lnTo>
                    <a:lnTo>
                      <a:pt x="222" y="7"/>
                    </a:lnTo>
                    <a:lnTo>
                      <a:pt x="222" y="12"/>
                    </a:lnTo>
                    <a:lnTo>
                      <a:pt x="222" y="16"/>
                    </a:lnTo>
                    <a:lnTo>
                      <a:pt x="222" y="23"/>
                    </a:lnTo>
                    <a:lnTo>
                      <a:pt x="0" y="2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1" name="Freeform 42305"/>
              <p:cNvSpPr>
                <a:spLocks/>
              </p:cNvSpPr>
              <p:nvPr/>
            </p:nvSpPr>
            <p:spPr bwMode="auto">
              <a:xfrm>
                <a:off x="5130" y="3262"/>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5 w 222"/>
                  <a:gd name="T11" fmla="*/ 0 h 22"/>
                  <a:gd name="T12" fmla="*/ 15 w 222"/>
                  <a:gd name="T13" fmla="*/ 1 h 22"/>
                  <a:gd name="T14" fmla="*/ 15 w 222"/>
                  <a:gd name="T15" fmla="*/ 1 h 22"/>
                  <a:gd name="T16" fmla="*/ 15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8"/>
                    </a:lnTo>
                    <a:lnTo>
                      <a:pt x="0" y="11"/>
                    </a:lnTo>
                    <a:lnTo>
                      <a:pt x="0" y="7"/>
                    </a:lnTo>
                    <a:lnTo>
                      <a:pt x="0" y="0"/>
                    </a:lnTo>
                    <a:lnTo>
                      <a:pt x="222" y="0"/>
                    </a:lnTo>
                    <a:lnTo>
                      <a:pt x="222" y="5"/>
                    </a:lnTo>
                    <a:lnTo>
                      <a:pt x="222" y="11"/>
                    </a:lnTo>
                    <a:lnTo>
                      <a:pt x="222" y="16"/>
                    </a:lnTo>
                    <a:lnTo>
                      <a:pt x="222" y="22"/>
                    </a:lnTo>
                    <a:lnTo>
                      <a:pt x="0" y="22"/>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2" name="Freeform 42306"/>
              <p:cNvSpPr>
                <a:spLocks/>
              </p:cNvSpPr>
              <p:nvPr/>
            </p:nvSpPr>
            <p:spPr bwMode="auto">
              <a:xfrm>
                <a:off x="5130" y="3251"/>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4 w 222"/>
                  <a:gd name="T11" fmla="*/ 0 h 22"/>
                  <a:gd name="T12" fmla="*/ 14 w 222"/>
                  <a:gd name="T13" fmla="*/ 1 h 22"/>
                  <a:gd name="T14" fmla="*/ 14 w 222"/>
                  <a:gd name="T15" fmla="*/ 1 h 22"/>
                  <a:gd name="T16" fmla="*/ 14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7"/>
                    </a:lnTo>
                    <a:lnTo>
                      <a:pt x="0" y="11"/>
                    </a:lnTo>
                    <a:lnTo>
                      <a:pt x="0" y="6"/>
                    </a:lnTo>
                    <a:lnTo>
                      <a:pt x="0" y="0"/>
                    </a:lnTo>
                    <a:lnTo>
                      <a:pt x="220" y="0"/>
                    </a:lnTo>
                    <a:lnTo>
                      <a:pt x="220" y="5"/>
                    </a:lnTo>
                    <a:lnTo>
                      <a:pt x="220" y="11"/>
                    </a:lnTo>
                    <a:lnTo>
                      <a:pt x="220" y="16"/>
                    </a:lnTo>
                    <a:lnTo>
                      <a:pt x="222" y="22"/>
                    </a:lnTo>
                    <a:lnTo>
                      <a:pt x="0" y="2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3" name="Freeform 42307"/>
              <p:cNvSpPr>
                <a:spLocks/>
              </p:cNvSpPr>
              <p:nvPr/>
            </p:nvSpPr>
            <p:spPr bwMode="auto">
              <a:xfrm>
                <a:off x="5130" y="3240"/>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8"/>
                    </a:lnTo>
                    <a:lnTo>
                      <a:pt x="0" y="12"/>
                    </a:lnTo>
                    <a:lnTo>
                      <a:pt x="0" y="7"/>
                    </a:lnTo>
                    <a:lnTo>
                      <a:pt x="0" y="0"/>
                    </a:lnTo>
                    <a:lnTo>
                      <a:pt x="220" y="0"/>
                    </a:lnTo>
                    <a:lnTo>
                      <a:pt x="220" y="7"/>
                    </a:lnTo>
                    <a:lnTo>
                      <a:pt x="220" y="12"/>
                    </a:lnTo>
                    <a:lnTo>
                      <a:pt x="220" y="16"/>
                    </a:lnTo>
                    <a:lnTo>
                      <a:pt x="220" y="23"/>
                    </a:lnTo>
                    <a:lnTo>
                      <a:pt x="0" y="23"/>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4" name="Freeform 42308"/>
              <p:cNvSpPr>
                <a:spLocks/>
              </p:cNvSpPr>
              <p:nvPr/>
            </p:nvSpPr>
            <p:spPr bwMode="auto">
              <a:xfrm>
                <a:off x="5130" y="3229"/>
                <a:ext cx="111" cy="11"/>
              </a:xfrm>
              <a:custGeom>
                <a:avLst/>
                <a:gdLst>
                  <a:gd name="T0" fmla="*/ 0 w 220"/>
                  <a:gd name="T1" fmla="*/ 2 h 20"/>
                  <a:gd name="T2" fmla="*/ 0 w 220"/>
                  <a:gd name="T3" fmla="*/ 2 h 20"/>
                  <a:gd name="T4" fmla="*/ 0 w 220"/>
                  <a:gd name="T5" fmla="*/ 1 h 20"/>
                  <a:gd name="T6" fmla="*/ 0 w 220"/>
                  <a:gd name="T7" fmla="*/ 1 h 20"/>
                  <a:gd name="T8" fmla="*/ 0 w 220"/>
                  <a:gd name="T9" fmla="*/ 0 h 20"/>
                  <a:gd name="T10" fmla="*/ 14 w 220"/>
                  <a:gd name="T11" fmla="*/ 0 h 20"/>
                  <a:gd name="T12" fmla="*/ 14 w 220"/>
                  <a:gd name="T13" fmla="*/ 1 h 20"/>
                  <a:gd name="T14" fmla="*/ 14 w 220"/>
                  <a:gd name="T15" fmla="*/ 1 h 20"/>
                  <a:gd name="T16" fmla="*/ 14 w 220"/>
                  <a:gd name="T17" fmla="*/ 2 h 20"/>
                  <a:gd name="T18" fmla="*/ 14 w 220"/>
                  <a:gd name="T19" fmla="*/ 2 h 20"/>
                  <a:gd name="T20" fmla="*/ 0 w 220"/>
                  <a:gd name="T21" fmla="*/ 2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0">
                    <a:moveTo>
                      <a:pt x="0" y="20"/>
                    </a:moveTo>
                    <a:lnTo>
                      <a:pt x="0" y="16"/>
                    </a:lnTo>
                    <a:lnTo>
                      <a:pt x="0" y="9"/>
                    </a:lnTo>
                    <a:lnTo>
                      <a:pt x="0" y="4"/>
                    </a:lnTo>
                    <a:lnTo>
                      <a:pt x="0" y="0"/>
                    </a:lnTo>
                    <a:lnTo>
                      <a:pt x="220" y="0"/>
                    </a:lnTo>
                    <a:lnTo>
                      <a:pt x="220" y="4"/>
                    </a:lnTo>
                    <a:lnTo>
                      <a:pt x="220" y="9"/>
                    </a:lnTo>
                    <a:lnTo>
                      <a:pt x="220" y="16"/>
                    </a:lnTo>
                    <a:lnTo>
                      <a:pt x="220" y="20"/>
                    </a:lnTo>
                    <a:lnTo>
                      <a:pt x="0" y="20"/>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5" name="Freeform 42309"/>
              <p:cNvSpPr>
                <a:spLocks/>
              </p:cNvSpPr>
              <p:nvPr/>
            </p:nvSpPr>
            <p:spPr bwMode="auto">
              <a:xfrm>
                <a:off x="5130" y="3218"/>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6"/>
                    </a:lnTo>
                    <a:lnTo>
                      <a:pt x="0" y="11"/>
                    </a:lnTo>
                    <a:lnTo>
                      <a:pt x="0" y="7"/>
                    </a:lnTo>
                    <a:lnTo>
                      <a:pt x="0" y="0"/>
                    </a:lnTo>
                    <a:lnTo>
                      <a:pt x="220" y="0"/>
                    </a:lnTo>
                    <a:lnTo>
                      <a:pt x="220" y="7"/>
                    </a:lnTo>
                    <a:lnTo>
                      <a:pt x="220" y="11"/>
                    </a:lnTo>
                    <a:lnTo>
                      <a:pt x="220" y="16"/>
                    </a:lnTo>
                    <a:lnTo>
                      <a:pt x="220" y="23"/>
                    </a:lnTo>
                    <a:lnTo>
                      <a:pt x="0" y="23"/>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6" name="Freeform 42310"/>
              <p:cNvSpPr>
                <a:spLocks/>
              </p:cNvSpPr>
              <p:nvPr/>
            </p:nvSpPr>
            <p:spPr bwMode="auto">
              <a:xfrm>
                <a:off x="5130" y="3207"/>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0 h 22"/>
                  <a:gd name="T14" fmla="*/ 14 w 220"/>
                  <a:gd name="T15" fmla="*/ 0 h 22"/>
                  <a:gd name="T16" fmla="*/ 14 w 220"/>
                  <a:gd name="T17" fmla="*/ 0 h 22"/>
                  <a:gd name="T18" fmla="*/ 14 w 220"/>
                  <a:gd name="T19" fmla="*/ 0 h 22"/>
                  <a:gd name="T20" fmla="*/ 14 w 220"/>
                  <a:gd name="T21" fmla="*/ 1 h 22"/>
                  <a:gd name="T22" fmla="*/ 14 w 220"/>
                  <a:gd name="T23" fmla="*/ 1 h 22"/>
                  <a:gd name="T24" fmla="*/ 14 w 220"/>
                  <a:gd name="T25" fmla="*/ 1 h 22"/>
                  <a:gd name="T26" fmla="*/ 14 w 220"/>
                  <a:gd name="T27" fmla="*/ 2 h 22"/>
                  <a:gd name="T28" fmla="*/ 0 w 220"/>
                  <a:gd name="T29" fmla="*/ 2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7" name="Freeform 42311"/>
              <p:cNvSpPr>
                <a:spLocks/>
              </p:cNvSpPr>
              <p:nvPr/>
            </p:nvSpPr>
            <p:spPr bwMode="auto">
              <a:xfrm>
                <a:off x="5130" y="3196"/>
                <a:ext cx="111" cy="11"/>
              </a:xfrm>
              <a:custGeom>
                <a:avLst/>
                <a:gdLst>
                  <a:gd name="T0" fmla="*/ 0 w 220"/>
                  <a:gd name="T1" fmla="*/ 1 h 23"/>
                  <a:gd name="T2" fmla="*/ 0 w 220"/>
                  <a:gd name="T3" fmla="*/ 1 h 23"/>
                  <a:gd name="T4" fmla="*/ 0 w 220"/>
                  <a:gd name="T5" fmla="*/ 1 h 23"/>
                  <a:gd name="T6" fmla="*/ 0 w 220"/>
                  <a:gd name="T7" fmla="*/ 1 h 23"/>
                  <a:gd name="T8" fmla="*/ 0 w 220"/>
                  <a:gd name="T9" fmla="*/ 1 h 23"/>
                  <a:gd name="T10" fmla="*/ 0 w 220"/>
                  <a:gd name="T11" fmla="*/ 0 h 23"/>
                  <a:gd name="T12" fmla="*/ 0 w 220"/>
                  <a:gd name="T13" fmla="*/ 0 h 23"/>
                  <a:gd name="T14" fmla="*/ 0 w 220"/>
                  <a:gd name="T15" fmla="*/ 0 h 23"/>
                  <a:gd name="T16" fmla="*/ 0 w 220"/>
                  <a:gd name="T17" fmla="*/ 0 h 23"/>
                  <a:gd name="T18" fmla="*/ 14 w 220"/>
                  <a:gd name="T19" fmla="*/ 0 h 23"/>
                  <a:gd name="T20" fmla="*/ 14 w 220"/>
                  <a:gd name="T21" fmla="*/ 0 h 23"/>
                  <a:gd name="T22" fmla="*/ 14 w 220"/>
                  <a:gd name="T23" fmla="*/ 0 h 23"/>
                  <a:gd name="T24" fmla="*/ 14 w 220"/>
                  <a:gd name="T25" fmla="*/ 1 h 23"/>
                  <a:gd name="T26" fmla="*/ 14 w 220"/>
                  <a:gd name="T27" fmla="*/ 1 h 23"/>
                  <a:gd name="T28" fmla="*/ 0 w 220"/>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3">
                    <a:moveTo>
                      <a:pt x="0" y="23"/>
                    </a:moveTo>
                    <a:lnTo>
                      <a:pt x="0" y="21"/>
                    </a:lnTo>
                    <a:lnTo>
                      <a:pt x="0" y="20"/>
                    </a:lnTo>
                    <a:lnTo>
                      <a:pt x="0" y="15"/>
                    </a:lnTo>
                    <a:lnTo>
                      <a:pt x="0" y="10"/>
                    </a:lnTo>
                    <a:lnTo>
                      <a:pt x="0" y="5"/>
                    </a:lnTo>
                    <a:lnTo>
                      <a:pt x="0" y="0"/>
                    </a:lnTo>
                    <a:lnTo>
                      <a:pt x="220" y="0"/>
                    </a:lnTo>
                    <a:lnTo>
                      <a:pt x="220" y="7"/>
                    </a:lnTo>
                    <a:lnTo>
                      <a:pt x="220" y="12"/>
                    </a:lnTo>
                    <a:lnTo>
                      <a:pt x="220" y="16"/>
                    </a:lnTo>
                    <a:lnTo>
                      <a:pt x="220" y="23"/>
                    </a:lnTo>
                    <a:lnTo>
                      <a:pt x="0" y="23"/>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8" name="Freeform 42312"/>
              <p:cNvSpPr>
                <a:spLocks/>
              </p:cNvSpPr>
              <p:nvPr/>
            </p:nvSpPr>
            <p:spPr bwMode="auto">
              <a:xfrm>
                <a:off x="5130" y="3185"/>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1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49" name="Freeform 42313"/>
              <p:cNvSpPr>
                <a:spLocks/>
              </p:cNvSpPr>
              <p:nvPr/>
            </p:nvSpPr>
            <p:spPr bwMode="auto">
              <a:xfrm>
                <a:off x="5130" y="3173"/>
                <a:ext cx="111" cy="12"/>
              </a:xfrm>
              <a:custGeom>
                <a:avLst/>
                <a:gdLst>
                  <a:gd name="T0" fmla="*/ 0 w 220"/>
                  <a:gd name="T1" fmla="*/ 2 h 22"/>
                  <a:gd name="T2" fmla="*/ 0 w 220"/>
                  <a:gd name="T3" fmla="*/ 2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2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7"/>
                    </a:lnTo>
                    <a:lnTo>
                      <a:pt x="0" y="11"/>
                    </a:lnTo>
                    <a:lnTo>
                      <a:pt x="0" y="6"/>
                    </a:lnTo>
                    <a:lnTo>
                      <a:pt x="0" y="0"/>
                    </a:lnTo>
                    <a:lnTo>
                      <a:pt x="219" y="0"/>
                    </a:lnTo>
                    <a:lnTo>
                      <a:pt x="219" y="6"/>
                    </a:lnTo>
                    <a:lnTo>
                      <a:pt x="219" y="11"/>
                    </a:lnTo>
                    <a:lnTo>
                      <a:pt x="219" y="17"/>
                    </a:lnTo>
                    <a:lnTo>
                      <a:pt x="220" y="22"/>
                    </a:lnTo>
                    <a:lnTo>
                      <a:pt x="0" y="22"/>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50" name="Freeform 42314"/>
              <p:cNvSpPr>
                <a:spLocks/>
              </p:cNvSpPr>
              <p:nvPr/>
            </p:nvSpPr>
            <p:spPr bwMode="auto">
              <a:xfrm>
                <a:off x="5130" y="3163"/>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4 w 219"/>
                  <a:gd name="T11" fmla="*/ 0 h 21"/>
                  <a:gd name="T12" fmla="*/ 14 w 219"/>
                  <a:gd name="T13" fmla="*/ 0 h 21"/>
                  <a:gd name="T14" fmla="*/ 14 w 219"/>
                  <a:gd name="T15" fmla="*/ 0 h 21"/>
                  <a:gd name="T16" fmla="*/ 14 w 219"/>
                  <a:gd name="T17" fmla="*/ 1 h 21"/>
                  <a:gd name="T18" fmla="*/ 14 w 219"/>
                  <a:gd name="T19" fmla="*/ 1 h 21"/>
                  <a:gd name="T20" fmla="*/ 0 w 219"/>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1">
                    <a:moveTo>
                      <a:pt x="0" y="21"/>
                    </a:moveTo>
                    <a:lnTo>
                      <a:pt x="0" y="16"/>
                    </a:lnTo>
                    <a:lnTo>
                      <a:pt x="0" y="11"/>
                    </a:lnTo>
                    <a:lnTo>
                      <a:pt x="0" y="6"/>
                    </a:lnTo>
                    <a:lnTo>
                      <a:pt x="0" y="0"/>
                    </a:lnTo>
                    <a:lnTo>
                      <a:pt x="219" y="0"/>
                    </a:lnTo>
                    <a:lnTo>
                      <a:pt x="219" y="6"/>
                    </a:lnTo>
                    <a:lnTo>
                      <a:pt x="219" y="11"/>
                    </a:lnTo>
                    <a:lnTo>
                      <a:pt x="219" y="16"/>
                    </a:lnTo>
                    <a:lnTo>
                      <a:pt x="219" y="21"/>
                    </a:lnTo>
                    <a:lnTo>
                      <a:pt x="0" y="21"/>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51" name="Freeform 42315"/>
              <p:cNvSpPr>
                <a:spLocks/>
              </p:cNvSpPr>
              <p:nvPr/>
            </p:nvSpPr>
            <p:spPr bwMode="auto">
              <a:xfrm>
                <a:off x="5130" y="3152"/>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7"/>
                    </a:lnTo>
                    <a:lnTo>
                      <a:pt x="219" y="12"/>
                    </a:lnTo>
                    <a:lnTo>
                      <a:pt x="219" y="18"/>
                    </a:lnTo>
                    <a:lnTo>
                      <a:pt x="219" y="23"/>
                    </a:lnTo>
                    <a:lnTo>
                      <a:pt x="0" y="23"/>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52" name="Freeform 42316"/>
              <p:cNvSpPr>
                <a:spLocks/>
              </p:cNvSpPr>
              <p:nvPr/>
            </p:nvSpPr>
            <p:spPr bwMode="auto">
              <a:xfrm>
                <a:off x="5130" y="3141"/>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8"/>
                    </a:lnTo>
                    <a:lnTo>
                      <a:pt x="219" y="22"/>
                    </a:lnTo>
                    <a:lnTo>
                      <a:pt x="0" y="22"/>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53" name="Freeform 42317"/>
              <p:cNvSpPr>
                <a:spLocks/>
              </p:cNvSpPr>
              <p:nvPr/>
            </p:nvSpPr>
            <p:spPr bwMode="auto">
              <a:xfrm>
                <a:off x="5130" y="3129"/>
                <a:ext cx="110" cy="12"/>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7"/>
                    </a:lnTo>
                    <a:lnTo>
                      <a:pt x="0" y="11"/>
                    </a:lnTo>
                    <a:lnTo>
                      <a:pt x="0" y="6"/>
                    </a:lnTo>
                    <a:lnTo>
                      <a:pt x="0" y="0"/>
                    </a:lnTo>
                    <a:lnTo>
                      <a:pt x="219" y="0"/>
                    </a:lnTo>
                    <a:lnTo>
                      <a:pt x="219" y="6"/>
                    </a:lnTo>
                    <a:lnTo>
                      <a:pt x="219" y="11"/>
                    </a:lnTo>
                    <a:lnTo>
                      <a:pt x="219" y="16"/>
                    </a:lnTo>
                    <a:lnTo>
                      <a:pt x="219" y="22"/>
                    </a:lnTo>
                    <a:lnTo>
                      <a:pt x="0" y="22"/>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54" name="Freeform 42318"/>
              <p:cNvSpPr>
                <a:spLocks/>
              </p:cNvSpPr>
              <p:nvPr/>
            </p:nvSpPr>
            <p:spPr bwMode="auto">
              <a:xfrm>
                <a:off x="5130" y="3118"/>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5"/>
                    </a:lnTo>
                    <a:lnTo>
                      <a:pt x="219" y="12"/>
                    </a:lnTo>
                    <a:lnTo>
                      <a:pt x="219" y="16"/>
                    </a:lnTo>
                    <a:lnTo>
                      <a:pt x="219" y="23"/>
                    </a:lnTo>
                    <a:lnTo>
                      <a:pt x="0" y="23"/>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55" name="Freeform 42319"/>
              <p:cNvSpPr>
                <a:spLocks/>
              </p:cNvSpPr>
              <p:nvPr/>
            </p:nvSpPr>
            <p:spPr bwMode="auto">
              <a:xfrm>
                <a:off x="5130" y="3107"/>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1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6"/>
                    </a:lnTo>
                    <a:lnTo>
                      <a:pt x="219" y="22"/>
                    </a:lnTo>
                    <a:lnTo>
                      <a:pt x="0" y="22"/>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56" name="Freeform 42320"/>
              <p:cNvSpPr>
                <a:spLocks/>
              </p:cNvSpPr>
              <p:nvPr/>
            </p:nvSpPr>
            <p:spPr bwMode="auto">
              <a:xfrm>
                <a:off x="5130" y="3097"/>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 w 219"/>
                  <a:gd name="T11" fmla="*/ 0 h 21"/>
                  <a:gd name="T12" fmla="*/ 2 w 219"/>
                  <a:gd name="T13" fmla="*/ 0 h 21"/>
                  <a:gd name="T14" fmla="*/ 3 w 219"/>
                  <a:gd name="T15" fmla="*/ 0 h 21"/>
                  <a:gd name="T16" fmla="*/ 4 w 219"/>
                  <a:gd name="T17" fmla="*/ 0 h 21"/>
                  <a:gd name="T18" fmla="*/ 5 w 219"/>
                  <a:gd name="T19" fmla="*/ 0 h 21"/>
                  <a:gd name="T20" fmla="*/ 6 w 219"/>
                  <a:gd name="T21" fmla="*/ 0 h 21"/>
                  <a:gd name="T22" fmla="*/ 6 w 219"/>
                  <a:gd name="T23" fmla="*/ 0 h 21"/>
                  <a:gd name="T24" fmla="*/ 7 w 219"/>
                  <a:gd name="T25" fmla="*/ 0 h 21"/>
                  <a:gd name="T26" fmla="*/ 8 w 219"/>
                  <a:gd name="T27" fmla="*/ 0 h 21"/>
                  <a:gd name="T28" fmla="*/ 9 w 219"/>
                  <a:gd name="T29" fmla="*/ 0 h 21"/>
                  <a:gd name="T30" fmla="*/ 10 w 219"/>
                  <a:gd name="T31" fmla="*/ 0 h 21"/>
                  <a:gd name="T32" fmla="*/ 11 w 219"/>
                  <a:gd name="T33" fmla="*/ 0 h 21"/>
                  <a:gd name="T34" fmla="*/ 12 w 219"/>
                  <a:gd name="T35" fmla="*/ 0 h 21"/>
                  <a:gd name="T36" fmla="*/ 12 w 219"/>
                  <a:gd name="T37" fmla="*/ 0 h 21"/>
                  <a:gd name="T38" fmla="*/ 13 w 219"/>
                  <a:gd name="T39" fmla="*/ 0 h 21"/>
                  <a:gd name="T40" fmla="*/ 14 w 219"/>
                  <a:gd name="T41" fmla="*/ 0 h 21"/>
                  <a:gd name="T42" fmla="*/ 14 w 219"/>
                  <a:gd name="T43" fmla="*/ 0 h 21"/>
                  <a:gd name="T44" fmla="*/ 14 w 219"/>
                  <a:gd name="T45" fmla="*/ 0 h 21"/>
                  <a:gd name="T46" fmla="*/ 14 w 219"/>
                  <a:gd name="T47" fmla="*/ 1 h 21"/>
                  <a:gd name="T48" fmla="*/ 14 w 219"/>
                  <a:gd name="T49" fmla="*/ 1 h 21"/>
                  <a:gd name="T50" fmla="*/ 0 w 219"/>
                  <a:gd name="T51" fmla="*/ 1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9" h="21">
                    <a:moveTo>
                      <a:pt x="0" y="21"/>
                    </a:moveTo>
                    <a:lnTo>
                      <a:pt x="0" y="16"/>
                    </a:lnTo>
                    <a:lnTo>
                      <a:pt x="0" y="10"/>
                    </a:lnTo>
                    <a:lnTo>
                      <a:pt x="0" y="5"/>
                    </a:lnTo>
                    <a:lnTo>
                      <a:pt x="0" y="0"/>
                    </a:lnTo>
                    <a:lnTo>
                      <a:pt x="12" y="0"/>
                    </a:lnTo>
                    <a:lnTo>
                      <a:pt x="27" y="0"/>
                    </a:lnTo>
                    <a:lnTo>
                      <a:pt x="40" y="0"/>
                    </a:lnTo>
                    <a:lnTo>
                      <a:pt x="54" y="2"/>
                    </a:lnTo>
                    <a:lnTo>
                      <a:pt x="68" y="2"/>
                    </a:lnTo>
                    <a:lnTo>
                      <a:pt x="81" y="2"/>
                    </a:lnTo>
                    <a:lnTo>
                      <a:pt x="96" y="3"/>
                    </a:lnTo>
                    <a:lnTo>
                      <a:pt x="108" y="3"/>
                    </a:lnTo>
                    <a:lnTo>
                      <a:pt x="121" y="3"/>
                    </a:lnTo>
                    <a:lnTo>
                      <a:pt x="136" y="3"/>
                    </a:lnTo>
                    <a:lnTo>
                      <a:pt x="148" y="3"/>
                    </a:lnTo>
                    <a:lnTo>
                      <a:pt x="163" y="3"/>
                    </a:lnTo>
                    <a:lnTo>
                      <a:pt x="177" y="5"/>
                    </a:lnTo>
                    <a:lnTo>
                      <a:pt x="192" y="5"/>
                    </a:lnTo>
                    <a:lnTo>
                      <a:pt x="204" y="5"/>
                    </a:lnTo>
                    <a:lnTo>
                      <a:pt x="219" y="5"/>
                    </a:lnTo>
                    <a:lnTo>
                      <a:pt x="219" y="8"/>
                    </a:lnTo>
                    <a:lnTo>
                      <a:pt x="219" y="13"/>
                    </a:lnTo>
                    <a:lnTo>
                      <a:pt x="219" y="18"/>
                    </a:lnTo>
                    <a:lnTo>
                      <a:pt x="219" y="21"/>
                    </a:lnTo>
                    <a:lnTo>
                      <a:pt x="0" y="21"/>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57" name="Freeform 42321"/>
              <p:cNvSpPr>
                <a:spLocks/>
              </p:cNvSpPr>
              <p:nvPr/>
            </p:nvSpPr>
            <p:spPr bwMode="auto">
              <a:xfrm>
                <a:off x="5130" y="3097"/>
                <a:ext cx="112" cy="219"/>
              </a:xfrm>
              <a:custGeom>
                <a:avLst/>
                <a:gdLst>
                  <a:gd name="T0" fmla="*/ 1 w 224"/>
                  <a:gd name="T1" fmla="*/ 0 h 440"/>
                  <a:gd name="T2" fmla="*/ 1 w 224"/>
                  <a:gd name="T3" fmla="*/ 0 h 440"/>
                  <a:gd name="T4" fmla="*/ 1 w 224"/>
                  <a:gd name="T5" fmla="*/ 0 h 440"/>
                  <a:gd name="T6" fmla="*/ 2 w 224"/>
                  <a:gd name="T7" fmla="*/ 0 h 440"/>
                  <a:gd name="T8" fmla="*/ 3 w 224"/>
                  <a:gd name="T9" fmla="*/ 0 h 440"/>
                  <a:gd name="T10" fmla="*/ 4 w 224"/>
                  <a:gd name="T11" fmla="*/ 0 h 440"/>
                  <a:gd name="T12" fmla="*/ 5 w 224"/>
                  <a:gd name="T13" fmla="*/ 0 h 440"/>
                  <a:gd name="T14" fmla="*/ 6 w 224"/>
                  <a:gd name="T15" fmla="*/ 0 h 440"/>
                  <a:gd name="T16" fmla="*/ 7 w 224"/>
                  <a:gd name="T17" fmla="*/ 0 h 440"/>
                  <a:gd name="T18" fmla="*/ 7 w 224"/>
                  <a:gd name="T19" fmla="*/ 0 h 440"/>
                  <a:gd name="T20" fmla="*/ 7 w 224"/>
                  <a:gd name="T21" fmla="*/ 0 h 440"/>
                  <a:gd name="T22" fmla="*/ 8 w 224"/>
                  <a:gd name="T23" fmla="*/ 0 h 440"/>
                  <a:gd name="T24" fmla="*/ 9 w 224"/>
                  <a:gd name="T25" fmla="*/ 0 h 440"/>
                  <a:gd name="T26" fmla="*/ 10 w 224"/>
                  <a:gd name="T27" fmla="*/ 0 h 440"/>
                  <a:gd name="T28" fmla="*/ 11 w 224"/>
                  <a:gd name="T29" fmla="*/ 0 h 440"/>
                  <a:gd name="T30" fmla="*/ 12 w 224"/>
                  <a:gd name="T31" fmla="*/ 0 h 440"/>
                  <a:gd name="T32" fmla="*/ 13 w 224"/>
                  <a:gd name="T33" fmla="*/ 0 h 440"/>
                  <a:gd name="T34" fmla="*/ 13 w 224"/>
                  <a:gd name="T35" fmla="*/ 0 h 440"/>
                  <a:gd name="T36" fmla="*/ 14 w 224"/>
                  <a:gd name="T37" fmla="*/ 0 h 440"/>
                  <a:gd name="T38" fmla="*/ 14 w 224"/>
                  <a:gd name="T39" fmla="*/ 0 h 440"/>
                  <a:gd name="T40" fmla="*/ 14 w 224"/>
                  <a:gd name="T41" fmla="*/ 3 h 440"/>
                  <a:gd name="T42" fmla="*/ 14 w 224"/>
                  <a:gd name="T43" fmla="*/ 7 h 440"/>
                  <a:gd name="T44" fmla="*/ 14 w 224"/>
                  <a:gd name="T45" fmla="*/ 10 h 440"/>
                  <a:gd name="T46" fmla="*/ 14 w 224"/>
                  <a:gd name="T47" fmla="*/ 13 h 440"/>
                  <a:gd name="T48" fmla="*/ 14 w 224"/>
                  <a:gd name="T49" fmla="*/ 13 h 440"/>
                  <a:gd name="T50" fmla="*/ 14 w 224"/>
                  <a:gd name="T51" fmla="*/ 17 h 440"/>
                  <a:gd name="T52" fmla="*/ 14 w 224"/>
                  <a:gd name="T53" fmla="*/ 20 h 440"/>
                  <a:gd name="T54" fmla="*/ 14 w 224"/>
                  <a:gd name="T55" fmla="*/ 23 h 440"/>
                  <a:gd name="T56" fmla="*/ 14 w 224"/>
                  <a:gd name="T57" fmla="*/ 27 h 440"/>
                  <a:gd name="T58" fmla="*/ 14 w 224"/>
                  <a:gd name="T59" fmla="*/ 27 h 440"/>
                  <a:gd name="T60" fmla="*/ 14 w 224"/>
                  <a:gd name="T61" fmla="*/ 27 h 440"/>
                  <a:gd name="T62" fmla="*/ 13 w 224"/>
                  <a:gd name="T63" fmla="*/ 27 h 440"/>
                  <a:gd name="T64" fmla="*/ 12 w 224"/>
                  <a:gd name="T65" fmla="*/ 27 h 440"/>
                  <a:gd name="T66" fmla="*/ 11 w 224"/>
                  <a:gd name="T67" fmla="*/ 27 h 440"/>
                  <a:gd name="T68" fmla="*/ 10 w 224"/>
                  <a:gd name="T69" fmla="*/ 27 h 440"/>
                  <a:gd name="T70" fmla="*/ 9 w 224"/>
                  <a:gd name="T71" fmla="*/ 27 h 440"/>
                  <a:gd name="T72" fmla="*/ 8 w 224"/>
                  <a:gd name="T73" fmla="*/ 27 h 440"/>
                  <a:gd name="T74" fmla="*/ 7 w 224"/>
                  <a:gd name="T75" fmla="*/ 27 h 440"/>
                  <a:gd name="T76" fmla="*/ 7 w 224"/>
                  <a:gd name="T77" fmla="*/ 27 h 440"/>
                  <a:gd name="T78" fmla="*/ 7 w 224"/>
                  <a:gd name="T79" fmla="*/ 27 h 440"/>
                  <a:gd name="T80" fmla="*/ 6 w 224"/>
                  <a:gd name="T81" fmla="*/ 27 h 440"/>
                  <a:gd name="T82" fmla="*/ 5 w 224"/>
                  <a:gd name="T83" fmla="*/ 27 h 440"/>
                  <a:gd name="T84" fmla="*/ 4 w 224"/>
                  <a:gd name="T85" fmla="*/ 27 h 440"/>
                  <a:gd name="T86" fmla="*/ 3 w 224"/>
                  <a:gd name="T87" fmla="*/ 27 h 440"/>
                  <a:gd name="T88" fmla="*/ 2 w 224"/>
                  <a:gd name="T89" fmla="*/ 27 h 440"/>
                  <a:gd name="T90" fmla="*/ 1 w 224"/>
                  <a:gd name="T91" fmla="*/ 27 h 440"/>
                  <a:gd name="T92" fmla="*/ 0 w 224"/>
                  <a:gd name="T93" fmla="*/ 27 h 440"/>
                  <a:gd name="T94" fmla="*/ 0 w 224"/>
                  <a:gd name="T95" fmla="*/ 27 h 440"/>
                  <a:gd name="T96" fmla="*/ 1 w 224"/>
                  <a:gd name="T97" fmla="*/ 23 h 440"/>
                  <a:gd name="T98" fmla="*/ 1 w 224"/>
                  <a:gd name="T99" fmla="*/ 20 h 440"/>
                  <a:gd name="T100" fmla="*/ 1 w 224"/>
                  <a:gd name="T101" fmla="*/ 17 h 440"/>
                  <a:gd name="T102" fmla="*/ 1 w 224"/>
                  <a:gd name="T103" fmla="*/ 13 h 440"/>
                  <a:gd name="T104" fmla="*/ 1 w 224"/>
                  <a:gd name="T105" fmla="*/ 13 h 440"/>
                  <a:gd name="T106" fmla="*/ 1 w 224"/>
                  <a:gd name="T107" fmla="*/ 10 h 440"/>
                  <a:gd name="T108" fmla="*/ 1 w 224"/>
                  <a:gd name="T109" fmla="*/ 6 h 440"/>
                  <a:gd name="T110" fmla="*/ 1 w 224"/>
                  <a:gd name="T111" fmla="*/ 3 h 440"/>
                  <a:gd name="T112" fmla="*/ 1 w 224"/>
                  <a:gd name="T113" fmla="*/ 0 h 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4" h="440">
                    <a:moveTo>
                      <a:pt x="2" y="0"/>
                    </a:moveTo>
                    <a:lnTo>
                      <a:pt x="2" y="0"/>
                    </a:lnTo>
                    <a:lnTo>
                      <a:pt x="14" y="0"/>
                    </a:lnTo>
                    <a:lnTo>
                      <a:pt x="29" y="0"/>
                    </a:lnTo>
                    <a:lnTo>
                      <a:pt x="42" y="0"/>
                    </a:lnTo>
                    <a:lnTo>
                      <a:pt x="56" y="2"/>
                    </a:lnTo>
                    <a:lnTo>
                      <a:pt x="70" y="2"/>
                    </a:lnTo>
                    <a:lnTo>
                      <a:pt x="83" y="2"/>
                    </a:lnTo>
                    <a:lnTo>
                      <a:pt x="98" y="3"/>
                    </a:lnTo>
                    <a:lnTo>
                      <a:pt x="110" y="3"/>
                    </a:lnTo>
                    <a:lnTo>
                      <a:pt x="123" y="3"/>
                    </a:lnTo>
                    <a:lnTo>
                      <a:pt x="138" y="3"/>
                    </a:lnTo>
                    <a:lnTo>
                      <a:pt x="150" y="3"/>
                    </a:lnTo>
                    <a:lnTo>
                      <a:pt x="165" y="3"/>
                    </a:lnTo>
                    <a:lnTo>
                      <a:pt x="179" y="5"/>
                    </a:lnTo>
                    <a:lnTo>
                      <a:pt x="194" y="5"/>
                    </a:lnTo>
                    <a:lnTo>
                      <a:pt x="206" y="5"/>
                    </a:lnTo>
                    <a:lnTo>
                      <a:pt x="221" y="5"/>
                    </a:lnTo>
                    <a:lnTo>
                      <a:pt x="221" y="59"/>
                    </a:lnTo>
                    <a:lnTo>
                      <a:pt x="221" y="112"/>
                    </a:lnTo>
                    <a:lnTo>
                      <a:pt x="221" y="166"/>
                    </a:lnTo>
                    <a:lnTo>
                      <a:pt x="222" y="221"/>
                    </a:lnTo>
                    <a:lnTo>
                      <a:pt x="222" y="274"/>
                    </a:lnTo>
                    <a:lnTo>
                      <a:pt x="224" y="328"/>
                    </a:lnTo>
                    <a:lnTo>
                      <a:pt x="224" y="381"/>
                    </a:lnTo>
                    <a:lnTo>
                      <a:pt x="224" y="435"/>
                    </a:lnTo>
                    <a:lnTo>
                      <a:pt x="210" y="435"/>
                    </a:lnTo>
                    <a:lnTo>
                      <a:pt x="195" y="435"/>
                    </a:lnTo>
                    <a:lnTo>
                      <a:pt x="181" y="435"/>
                    </a:lnTo>
                    <a:lnTo>
                      <a:pt x="168" y="435"/>
                    </a:lnTo>
                    <a:lnTo>
                      <a:pt x="154" y="437"/>
                    </a:lnTo>
                    <a:lnTo>
                      <a:pt x="139" y="437"/>
                    </a:lnTo>
                    <a:lnTo>
                      <a:pt x="126" y="437"/>
                    </a:lnTo>
                    <a:lnTo>
                      <a:pt x="112" y="437"/>
                    </a:lnTo>
                    <a:lnTo>
                      <a:pt x="99" y="437"/>
                    </a:lnTo>
                    <a:lnTo>
                      <a:pt x="85" y="437"/>
                    </a:lnTo>
                    <a:lnTo>
                      <a:pt x="72" y="437"/>
                    </a:lnTo>
                    <a:lnTo>
                      <a:pt x="58" y="438"/>
                    </a:lnTo>
                    <a:lnTo>
                      <a:pt x="43" y="438"/>
                    </a:lnTo>
                    <a:lnTo>
                      <a:pt x="29" y="438"/>
                    </a:lnTo>
                    <a:lnTo>
                      <a:pt x="14" y="440"/>
                    </a:lnTo>
                    <a:lnTo>
                      <a:pt x="0" y="440"/>
                    </a:lnTo>
                    <a:lnTo>
                      <a:pt x="2" y="384"/>
                    </a:lnTo>
                    <a:lnTo>
                      <a:pt x="2" y="328"/>
                    </a:lnTo>
                    <a:lnTo>
                      <a:pt x="2" y="274"/>
                    </a:lnTo>
                    <a:lnTo>
                      <a:pt x="2" y="218"/>
                    </a:lnTo>
                    <a:lnTo>
                      <a:pt x="2" y="163"/>
                    </a:lnTo>
                    <a:lnTo>
                      <a:pt x="2" y="109"/>
                    </a:lnTo>
                    <a:lnTo>
                      <a:pt x="2" y="55"/>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758" name="Rectangle 42322"/>
              <p:cNvSpPr>
                <a:spLocks noChangeArrowheads="1"/>
              </p:cNvSpPr>
              <p:nvPr/>
            </p:nvSpPr>
            <p:spPr bwMode="auto">
              <a:xfrm>
                <a:off x="5136" y="3104"/>
                <a:ext cx="100" cy="208"/>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59" name="Rectangle 42323"/>
              <p:cNvSpPr>
                <a:spLocks noChangeArrowheads="1"/>
              </p:cNvSpPr>
              <p:nvPr/>
            </p:nvSpPr>
            <p:spPr bwMode="auto">
              <a:xfrm>
                <a:off x="5136" y="3104"/>
                <a:ext cx="100" cy="208"/>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60" name="Rectangle 42324"/>
              <p:cNvSpPr>
                <a:spLocks noChangeArrowheads="1"/>
              </p:cNvSpPr>
              <p:nvPr/>
            </p:nvSpPr>
            <p:spPr bwMode="auto">
              <a:xfrm>
                <a:off x="5139" y="3133"/>
                <a:ext cx="48" cy="151"/>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1" name="Rectangle 42325"/>
              <p:cNvSpPr>
                <a:spLocks noChangeArrowheads="1"/>
              </p:cNvSpPr>
              <p:nvPr/>
            </p:nvSpPr>
            <p:spPr bwMode="auto">
              <a:xfrm>
                <a:off x="5139" y="3133"/>
                <a:ext cx="48" cy="1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62" name="Rectangle 42326"/>
              <p:cNvSpPr>
                <a:spLocks noChangeArrowheads="1"/>
              </p:cNvSpPr>
              <p:nvPr/>
            </p:nvSpPr>
            <p:spPr bwMode="auto">
              <a:xfrm>
                <a:off x="5141" y="3137"/>
                <a:ext cx="10" cy="143"/>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3" name="Rectangle 42327"/>
              <p:cNvSpPr>
                <a:spLocks noChangeArrowheads="1"/>
              </p:cNvSpPr>
              <p:nvPr/>
            </p:nvSpPr>
            <p:spPr bwMode="auto">
              <a:xfrm>
                <a:off x="5141" y="3137"/>
                <a:ext cx="10" cy="14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64" name="Rectangle 42328"/>
              <p:cNvSpPr>
                <a:spLocks noChangeArrowheads="1"/>
              </p:cNvSpPr>
              <p:nvPr/>
            </p:nvSpPr>
            <p:spPr bwMode="auto">
              <a:xfrm>
                <a:off x="5173" y="3135"/>
                <a:ext cx="10" cy="143"/>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5" name="Rectangle 42329"/>
              <p:cNvSpPr>
                <a:spLocks noChangeArrowheads="1"/>
              </p:cNvSpPr>
              <p:nvPr/>
            </p:nvSpPr>
            <p:spPr bwMode="auto">
              <a:xfrm>
                <a:off x="5173" y="3135"/>
                <a:ext cx="10" cy="14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66" name="Rectangle 42330"/>
              <p:cNvSpPr>
                <a:spLocks noChangeArrowheads="1"/>
              </p:cNvSpPr>
              <p:nvPr/>
            </p:nvSpPr>
            <p:spPr bwMode="auto">
              <a:xfrm>
                <a:off x="5154" y="3178"/>
                <a:ext cx="16" cy="100"/>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7" name="Rectangle 42331"/>
              <p:cNvSpPr>
                <a:spLocks noChangeArrowheads="1"/>
              </p:cNvSpPr>
              <p:nvPr/>
            </p:nvSpPr>
            <p:spPr bwMode="auto">
              <a:xfrm>
                <a:off x="5154" y="3178"/>
                <a:ext cx="16" cy="100"/>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68" name="Rectangle 42332"/>
              <p:cNvSpPr>
                <a:spLocks noChangeArrowheads="1"/>
              </p:cNvSpPr>
              <p:nvPr/>
            </p:nvSpPr>
            <p:spPr bwMode="auto">
              <a:xfrm>
                <a:off x="5139" y="3265"/>
                <a:ext cx="94" cy="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9" name="Rectangle 42333"/>
              <p:cNvSpPr>
                <a:spLocks noChangeArrowheads="1"/>
              </p:cNvSpPr>
              <p:nvPr/>
            </p:nvSpPr>
            <p:spPr bwMode="auto">
              <a:xfrm>
                <a:off x="5139" y="3265"/>
                <a:ext cx="94" cy="2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0" name="Rectangle 42334"/>
              <p:cNvSpPr>
                <a:spLocks noChangeArrowheads="1"/>
              </p:cNvSpPr>
              <p:nvPr/>
            </p:nvSpPr>
            <p:spPr bwMode="auto">
              <a:xfrm>
                <a:off x="5142" y="3270"/>
                <a:ext cx="87" cy="14"/>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71" name="Rectangle 42335"/>
              <p:cNvSpPr>
                <a:spLocks noChangeArrowheads="1"/>
              </p:cNvSpPr>
              <p:nvPr/>
            </p:nvSpPr>
            <p:spPr bwMode="auto">
              <a:xfrm>
                <a:off x="5142" y="3270"/>
                <a:ext cx="87" cy="14"/>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2" name="Rectangle 42336"/>
              <p:cNvSpPr>
                <a:spLocks noChangeArrowheads="1"/>
              </p:cNvSpPr>
              <p:nvPr/>
            </p:nvSpPr>
            <p:spPr bwMode="auto">
              <a:xfrm>
                <a:off x="5189" y="3109"/>
                <a:ext cx="41" cy="1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73" name="Rectangle 42337"/>
              <p:cNvSpPr>
                <a:spLocks noChangeArrowheads="1"/>
              </p:cNvSpPr>
              <p:nvPr/>
            </p:nvSpPr>
            <p:spPr bwMode="auto">
              <a:xfrm>
                <a:off x="5189" y="3109"/>
                <a:ext cx="41" cy="150"/>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4" name="Freeform 42338"/>
              <p:cNvSpPr>
                <a:spLocks/>
              </p:cNvSpPr>
              <p:nvPr/>
            </p:nvSpPr>
            <p:spPr bwMode="auto">
              <a:xfrm>
                <a:off x="5147" y="3318"/>
                <a:ext cx="11" cy="11"/>
              </a:xfrm>
              <a:custGeom>
                <a:avLst/>
                <a:gdLst>
                  <a:gd name="T0" fmla="*/ 0 w 23"/>
                  <a:gd name="T1" fmla="*/ 0 h 22"/>
                  <a:gd name="T2" fmla="*/ 1 w 23"/>
                  <a:gd name="T3" fmla="*/ 1 h 22"/>
                  <a:gd name="T4" fmla="*/ 1 w 23"/>
                  <a:gd name="T5" fmla="*/ 1 h 22"/>
                  <a:gd name="T6" fmla="*/ 1 w 23"/>
                  <a:gd name="T7" fmla="*/ 1 h 22"/>
                  <a:gd name="T8" fmla="*/ 1 w 23"/>
                  <a:gd name="T9" fmla="*/ 1 h 22"/>
                  <a:gd name="T10" fmla="*/ 1 w 23"/>
                  <a:gd name="T11" fmla="*/ 1 h 22"/>
                  <a:gd name="T12" fmla="*/ 1 w 23"/>
                  <a:gd name="T13" fmla="*/ 2 h 22"/>
                  <a:gd name="T14" fmla="*/ 1 w 23"/>
                  <a:gd name="T15" fmla="*/ 2 h 22"/>
                  <a:gd name="T16" fmla="*/ 0 w 23"/>
                  <a:gd name="T17" fmla="*/ 2 h 22"/>
                  <a:gd name="T18" fmla="*/ 0 w 23"/>
                  <a:gd name="T19" fmla="*/ 2 h 22"/>
                  <a:gd name="T20" fmla="*/ 0 w 23"/>
                  <a:gd name="T21" fmla="*/ 2 h 22"/>
                  <a:gd name="T22" fmla="*/ 0 w 23"/>
                  <a:gd name="T23" fmla="*/ 1 h 22"/>
                  <a:gd name="T24" fmla="*/ 0 w 23"/>
                  <a:gd name="T25" fmla="*/ 1 h 22"/>
                  <a:gd name="T26" fmla="*/ 0 w 23"/>
                  <a:gd name="T27" fmla="*/ 1 h 22"/>
                  <a:gd name="T28" fmla="*/ 0 w 23"/>
                  <a:gd name="T29" fmla="*/ 1 h 22"/>
                  <a:gd name="T30" fmla="*/ 0 w 23"/>
                  <a:gd name="T31" fmla="*/ 1 h 22"/>
                  <a:gd name="T32" fmla="*/ 0 w 23"/>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2">
                    <a:moveTo>
                      <a:pt x="11" y="0"/>
                    </a:move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75" name="Freeform 42339"/>
              <p:cNvSpPr>
                <a:spLocks/>
              </p:cNvSpPr>
              <p:nvPr/>
            </p:nvSpPr>
            <p:spPr bwMode="auto">
              <a:xfrm>
                <a:off x="5147" y="3318"/>
                <a:ext cx="11" cy="11"/>
              </a:xfrm>
              <a:custGeom>
                <a:avLst/>
                <a:gdLst>
                  <a:gd name="T0" fmla="*/ 0 w 23"/>
                  <a:gd name="T1" fmla="*/ 0 h 22"/>
                  <a:gd name="T2" fmla="*/ 0 w 23"/>
                  <a:gd name="T3" fmla="*/ 0 h 22"/>
                  <a:gd name="T4" fmla="*/ 1 w 23"/>
                  <a:gd name="T5" fmla="*/ 1 h 22"/>
                  <a:gd name="T6" fmla="*/ 1 w 23"/>
                  <a:gd name="T7" fmla="*/ 1 h 22"/>
                  <a:gd name="T8" fmla="*/ 1 w 23"/>
                  <a:gd name="T9" fmla="*/ 1 h 22"/>
                  <a:gd name="T10" fmla="*/ 1 w 23"/>
                  <a:gd name="T11" fmla="*/ 1 h 22"/>
                  <a:gd name="T12" fmla="*/ 1 w 23"/>
                  <a:gd name="T13" fmla="*/ 1 h 22"/>
                  <a:gd name="T14" fmla="*/ 1 w 23"/>
                  <a:gd name="T15" fmla="*/ 1 h 22"/>
                  <a:gd name="T16" fmla="*/ 1 w 23"/>
                  <a:gd name="T17" fmla="*/ 2 h 22"/>
                  <a:gd name="T18" fmla="*/ 1 w 23"/>
                  <a:gd name="T19" fmla="*/ 2 h 22"/>
                  <a:gd name="T20" fmla="*/ 0 w 23"/>
                  <a:gd name="T21" fmla="*/ 2 h 22"/>
                  <a:gd name="T22" fmla="*/ 0 w 23"/>
                  <a:gd name="T23" fmla="*/ 2 h 22"/>
                  <a:gd name="T24" fmla="*/ 0 w 23"/>
                  <a:gd name="T25" fmla="*/ 2 h 22"/>
                  <a:gd name="T26" fmla="*/ 0 w 23"/>
                  <a:gd name="T27" fmla="*/ 2 h 22"/>
                  <a:gd name="T28" fmla="*/ 0 w 23"/>
                  <a:gd name="T29" fmla="*/ 1 h 22"/>
                  <a:gd name="T30" fmla="*/ 0 w 23"/>
                  <a:gd name="T31" fmla="*/ 1 h 22"/>
                  <a:gd name="T32" fmla="*/ 0 w 23"/>
                  <a:gd name="T33" fmla="*/ 1 h 22"/>
                  <a:gd name="T34" fmla="*/ 0 w 23"/>
                  <a:gd name="T35" fmla="*/ 1 h 22"/>
                  <a:gd name="T36" fmla="*/ 0 w 23"/>
                  <a:gd name="T37" fmla="*/ 1 h 22"/>
                  <a:gd name="T38" fmla="*/ 0 w 23"/>
                  <a:gd name="T39" fmla="*/ 1 h 22"/>
                  <a:gd name="T40" fmla="*/ 0 w 23"/>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 h="22">
                    <a:moveTo>
                      <a:pt x="11" y="0"/>
                    </a:moveTo>
                    <a:lnTo>
                      <a:pt x="11" y="0"/>
                    </a:ln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776" name="Rectangle 42340"/>
              <p:cNvSpPr>
                <a:spLocks noChangeArrowheads="1"/>
              </p:cNvSpPr>
              <p:nvPr/>
            </p:nvSpPr>
            <p:spPr bwMode="auto">
              <a:xfrm>
                <a:off x="5172" y="3316"/>
                <a:ext cx="22" cy="15"/>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77" name="Rectangle 42341"/>
              <p:cNvSpPr>
                <a:spLocks noChangeArrowheads="1"/>
              </p:cNvSpPr>
              <p:nvPr/>
            </p:nvSpPr>
            <p:spPr bwMode="auto">
              <a:xfrm>
                <a:off x="5172" y="3316"/>
                <a:ext cx="22" cy="1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8" name="Rectangle 42342"/>
              <p:cNvSpPr>
                <a:spLocks noChangeArrowheads="1"/>
              </p:cNvSpPr>
              <p:nvPr/>
            </p:nvSpPr>
            <p:spPr bwMode="auto">
              <a:xfrm>
                <a:off x="5202" y="3293"/>
                <a:ext cx="27" cy="12"/>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79" name="Rectangle 42343"/>
              <p:cNvSpPr>
                <a:spLocks noChangeArrowheads="1"/>
              </p:cNvSpPr>
              <p:nvPr/>
            </p:nvSpPr>
            <p:spPr bwMode="auto">
              <a:xfrm>
                <a:off x="5202" y="3293"/>
                <a:ext cx="27" cy="1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80" name="Rectangle 42344"/>
              <p:cNvSpPr>
                <a:spLocks noChangeArrowheads="1"/>
              </p:cNvSpPr>
              <p:nvPr/>
            </p:nvSpPr>
            <p:spPr bwMode="auto">
              <a:xfrm>
                <a:off x="5192" y="3116"/>
                <a:ext cx="32" cy="21"/>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81" name="Rectangle 42345"/>
              <p:cNvSpPr>
                <a:spLocks noChangeArrowheads="1"/>
              </p:cNvSpPr>
              <p:nvPr/>
            </p:nvSpPr>
            <p:spPr bwMode="auto">
              <a:xfrm>
                <a:off x="5192" y="3116"/>
                <a:ext cx="32" cy="2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82" name="Rectangle 42346"/>
              <p:cNvSpPr>
                <a:spLocks noChangeArrowheads="1"/>
              </p:cNvSpPr>
              <p:nvPr/>
            </p:nvSpPr>
            <p:spPr bwMode="auto">
              <a:xfrm>
                <a:off x="5193" y="3149"/>
                <a:ext cx="31" cy="22"/>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83" name="Rectangle 42347"/>
              <p:cNvSpPr>
                <a:spLocks noChangeArrowheads="1"/>
              </p:cNvSpPr>
              <p:nvPr/>
            </p:nvSpPr>
            <p:spPr bwMode="auto">
              <a:xfrm>
                <a:off x="5193" y="3149"/>
                <a:ext cx="31" cy="2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84" name="Rectangle 42348"/>
              <p:cNvSpPr>
                <a:spLocks noChangeArrowheads="1"/>
              </p:cNvSpPr>
              <p:nvPr/>
            </p:nvSpPr>
            <p:spPr bwMode="auto">
              <a:xfrm>
                <a:off x="5194" y="3181"/>
                <a:ext cx="32" cy="21"/>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85" name="Rectangle 42349"/>
              <p:cNvSpPr>
                <a:spLocks noChangeArrowheads="1"/>
              </p:cNvSpPr>
              <p:nvPr/>
            </p:nvSpPr>
            <p:spPr bwMode="auto">
              <a:xfrm>
                <a:off x="5194" y="3181"/>
                <a:ext cx="32" cy="2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86" name="Rectangle 42350"/>
              <p:cNvSpPr>
                <a:spLocks noChangeArrowheads="1"/>
              </p:cNvSpPr>
              <p:nvPr/>
            </p:nvSpPr>
            <p:spPr bwMode="auto">
              <a:xfrm>
                <a:off x="5194" y="3210"/>
                <a:ext cx="32" cy="22"/>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87" name="Rectangle 42351"/>
              <p:cNvSpPr>
                <a:spLocks noChangeArrowheads="1"/>
              </p:cNvSpPr>
              <p:nvPr/>
            </p:nvSpPr>
            <p:spPr bwMode="auto">
              <a:xfrm>
                <a:off x="5194" y="3210"/>
                <a:ext cx="32" cy="2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88" name="Rectangle 42352"/>
              <p:cNvSpPr>
                <a:spLocks noChangeArrowheads="1"/>
              </p:cNvSpPr>
              <p:nvPr/>
            </p:nvSpPr>
            <p:spPr bwMode="auto">
              <a:xfrm>
                <a:off x="5194" y="3263"/>
                <a:ext cx="16" cy="15"/>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89" name="Rectangle 42353"/>
              <p:cNvSpPr>
                <a:spLocks noChangeArrowheads="1"/>
              </p:cNvSpPr>
              <p:nvPr/>
            </p:nvSpPr>
            <p:spPr bwMode="auto">
              <a:xfrm>
                <a:off x="5194" y="3263"/>
                <a:ext cx="16" cy="1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0" name="Rectangle 42354"/>
              <p:cNvSpPr>
                <a:spLocks noChangeArrowheads="1"/>
              </p:cNvSpPr>
              <p:nvPr/>
            </p:nvSpPr>
            <p:spPr bwMode="auto">
              <a:xfrm>
                <a:off x="5207" y="3238"/>
                <a:ext cx="17" cy="1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91" name="Rectangle 42355"/>
              <p:cNvSpPr>
                <a:spLocks noChangeArrowheads="1"/>
              </p:cNvSpPr>
              <p:nvPr/>
            </p:nvSpPr>
            <p:spPr bwMode="auto">
              <a:xfrm>
                <a:off x="5207" y="3238"/>
                <a:ext cx="17" cy="1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92" name="Freeform 42356"/>
              <p:cNvSpPr>
                <a:spLocks/>
              </p:cNvSpPr>
              <p:nvPr/>
            </p:nvSpPr>
            <p:spPr bwMode="auto">
              <a:xfrm>
                <a:off x="4824" y="3166"/>
                <a:ext cx="290" cy="94"/>
              </a:xfrm>
              <a:custGeom>
                <a:avLst/>
                <a:gdLst>
                  <a:gd name="T0" fmla="*/ 1 w 581"/>
                  <a:gd name="T1" fmla="*/ 1 h 187"/>
                  <a:gd name="T2" fmla="*/ 3 w 581"/>
                  <a:gd name="T3" fmla="*/ 1 h 187"/>
                  <a:gd name="T4" fmla="*/ 5 w 581"/>
                  <a:gd name="T5" fmla="*/ 1 h 187"/>
                  <a:gd name="T6" fmla="*/ 8 w 581"/>
                  <a:gd name="T7" fmla="*/ 2 h 187"/>
                  <a:gd name="T8" fmla="*/ 10 w 581"/>
                  <a:gd name="T9" fmla="*/ 2 h 187"/>
                  <a:gd name="T10" fmla="*/ 12 w 581"/>
                  <a:gd name="T11" fmla="*/ 3 h 187"/>
                  <a:gd name="T12" fmla="*/ 14 w 581"/>
                  <a:gd name="T13" fmla="*/ 3 h 187"/>
                  <a:gd name="T14" fmla="*/ 17 w 581"/>
                  <a:gd name="T15" fmla="*/ 3 h 187"/>
                  <a:gd name="T16" fmla="*/ 19 w 581"/>
                  <a:gd name="T17" fmla="*/ 4 h 187"/>
                  <a:gd name="T18" fmla="*/ 21 w 581"/>
                  <a:gd name="T19" fmla="*/ 4 h 187"/>
                  <a:gd name="T20" fmla="*/ 23 w 581"/>
                  <a:gd name="T21" fmla="*/ 5 h 187"/>
                  <a:gd name="T22" fmla="*/ 26 w 581"/>
                  <a:gd name="T23" fmla="*/ 5 h 187"/>
                  <a:gd name="T24" fmla="*/ 28 w 581"/>
                  <a:gd name="T25" fmla="*/ 6 h 187"/>
                  <a:gd name="T26" fmla="*/ 30 w 581"/>
                  <a:gd name="T27" fmla="*/ 6 h 187"/>
                  <a:gd name="T28" fmla="*/ 32 w 581"/>
                  <a:gd name="T29" fmla="*/ 7 h 187"/>
                  <a:gd name="T30" fmla="*/ 35 w 581"/>
                  <a:gd name="T31" fmla="*/ 7 h 187"/>
                  <a:gd name="T32" fmla="*/ 36 w 581"/>
                  <a:gd name="T33" fmla="*/ 8 h 187"/>
                  <a:gd name="T34" fmla="*/ 36 w 581"/>
                  <a:gd name="T35" fmla="*/ 9 h 187"/>
                  <a:gd name="T36" fmla="*/ 36 w 581"/>
                  <a:gd name="T37" fmla="*/ 10 h 187"/>
                  <a:gd name="T38" fmla="*/ 36 w 581"/>
                  <a:gd name="T39" fmla="*/ 11 h 187"/>
                  <a:gd name="T40" fmla="*/ 35 w 581"/>
                  <a:gd name="T41" fmla="*/ 12 h 187"/>
                  <a:gd name="T42" fmla="*/ 32 w 581"/>
                  <a:gd name="T43" fmla="*/ 11 h 187"/>
                  <a:gd name="T44" fmla="*/ 30 w 581"/>
                  <a:gd name="T45" fmla="*/ 11 h 187"/>
                  <a:gd name="T46" fmla="*/ 28 w 581"/>
                  <a:gd name="T47" fmla="*/ 10 h 187"/>
                  <a:gd name="T48" fmla="*/ 26 w 581"/>
                  <a:gd name="T49" fmla="*/ 10 h 187"/>
                  <a:gd name="T50" fmla="*/ 23 w 581"/>
                  <a:gd name="T51" fmla="*/ 9 h 187"/>
                  <a:gd name="T52" fmla="*/ 21 w 581"/>
                  <a:gd name="T53" fmla="*/ 9 h 187"/>
                  <a:gd name="T54" fmla="*/ 19 w 581"/>
                  <a:gd name="T55" fmla="*/ 8 h 187"/>
                  <a:gd name="T56" fmla="*/ 17 w 581"/>
                  <a:gd name="T57" fmla="*/ 8 h 187"/>
                  <a:gd name="T58" fmla="*/ 14 w 581"/>
                  <a:gd name="T59" fmla="*/ 7 h 187"/>
                  <a:gd name="T60" fmla="*/ 12 w 581"/>
                  <a:gd name="T61" fmla="*/ 7 h 187"/>
                  <a:gd name="T62" fmla="*/ 10 w 581"/>
                  <a:gd name="T63" fmla="*/ 6 h 187"/>
                  <a:gd name="T64" fmla="*/ 8 w 581"/>
                  <a:gd name="T65" fmla="*/ 6 h 187"/>
                  <a:gd name="T66" fmla="*/ 5 w 581"/>
                  <a:gd name="T67" fmla="*/ 5 h 187"/>
                  <a:gd name="T68" fmla="*/ 3 w 581"/>
                  <a:gd name="T69" fmla="*/ 5 h 187"/>
                  <a:gd name="T70" fmla="*/ 1 w 581"/>
                  <a:gd name="T71" fmla="*/ 4 h 187"/>
                  <a:gd name="T72" fmla="*/ 0 w 581"/>
                  <a:gd name="T73" fmla="*/ 3 h 187"/>
                  <a:gd name="T74" fmla="*/ 0 w 581"/>
                  <a:gd name="T75" fmla="*/ 3 h 187"/>
                  <a:gd name="T76" fmla="*/ 0 w 581"/>
                  <a:gd name="T77" fmla="*/ 2 h 187"/>
                  <a:gd name="T78" fmla="*/ 0 w 581"/>
                  <a:gd name="T79" fmla="*/ 1 h 1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81" h="187">
                    <a:moveTo>
                      <a:pt x="0" y="0"/>
                    </a:move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93" name="Freeform 42357"/>
              <p:cNvSpPr>
                <a:spLocks/>
              </p:cNvSpPr>
              <p:nvPr/>
            </p:nvSpPr>
            <p:spPr bwMode="auto">
              <a:xfrm>
                <a:off x="4824" y="3166"/>
                <a:ext cx="290" cy="94"/>
              </a:xfrm>
              <a:custGeom>
                <a:avLst/>
                <a:gdLst>
                  <a:gd name="T0" fmla="*/ 0 w 581"/>
                  <a:gd name="T1" fmla="*/ 0 h 187"/>
                  <a:gd name="T2" fmla="*/ 2 w 581"/>
                  <a:gd name="T3" fmla="*/ 1 h 187"/>
                  <a:gd name="T4" fmla="*/ 4 w 581"/>
                  <a:gd name="T5" fmla="*/ 1 h 187"/>
                  <a:gd name="T6" fmla="*/ 6 w 581"/>
                  <a:gd name="T7" fmla="*/ 2 h 187"/>
                  <a:gd name="T8" fmla="*/ 9 w 581"/>
                  <a:gd name="T9" fmla="*/ 2 h 187"/>
                  <a:gd name="T10" fmla="*/ 11 w 581"/>
                  <a:gd name="T11" fmla="*/ 2 h 187"/>
                  <a:gd name="T12" fmla="*/ 13 w 581"/>
                  <a:gd name="T13" fmla="*/ 3 h 187"/>
                  <a:gd name="T14" fmla="*/ 15 w 581"/>
                  <a:gd name="T15" fmla="*/ 3 h 187"/>
                  <a:gd name="T16" fmla="*/ 18 w 581"/>
                  <a:gd name="T17" fmla="*/ 4 h 187"/>
                  <a:gd name="T18" fmla="*/ 19 w 581"/>
                  <a:gd name="T19" fmla="*/ 4 h 187"/>
                  <a:gd name="T20" fmla="*/ 21 w 581"/>
                  <a:gd name="T21" fmla="*/ 4 h 187"/>
                  <a:gd name="T22" fmla="*/ 23 w 581"/>
                  <a:gd name="T23" fmla="*/ 5 h 187"/>
                  <a:gd name="T24" fmla="*/ 26 w 581"/>
                  <a:gd name="T25" fmla="*/ 5 h 187"/>
                  <a:gd name="T26" fmla="*/ 28 w 581"/>
                  <a:gd name="T27" fmla="*/ 6 h 187"/>
                  <a:gd name="T28" fmla="*/ 30 w 581"/>
                  <a:gd name="T29" fmla="*/ 6 h 187"/>
                  <a:gd name="T30" fmla="*/ 32 w 581"/>
                  <a:gd name="T31" fmla="*/ 7 h 187"/>
                  <a:gd name="T32" fmla="*/ 35 w 581"/>
                  <a:gd name="T33" fmla="*/ 7 h 187"/>
                  <a:gd name="T34" fmla="*/ 36 w 581"/>
                  <a:gd name="T35" fmla="*/ 7 h 187"/>
                  <a:gd name="T36" fmla="*/ 36 w 581"/>
                  <a:gd name="T37" fmla="*/ 8 h 187"/>
                  <a:gd name="T38" fmla="*/ 36 w 581"/>
                  <a:gd name="T39" fmla="*/ 10 h 187"/>
                  <a:gd name="T40" fmla="*/ 36 w 581"/>
                  <a:gd name="T41" fmla="*/ 10 h 187"/>
                  <a:gd name="T42" fmla="*/ 36 w 581"/>
                  <a:gd name="T43" fmla="*/ 11 h 187"/>
                  <a:gd name="T44" fmla="*/ 36 w 581"/>
                  <a:gd name="T45" fmla="*/ 12 h 187"/>
                  <a:gd name="T46" fmla="*/ 34 w 581"/>
                  <a:gd name="T47" fmla="*/ 12 h 187"/>
                  <a:gd name="T48" fmla="*/ 31 w 581"/>
                  <a:gd name="T49" fmla="*/ 11 h 187"/>
                  <a:gd name="T50" fmla="*/ 29 w 581"/>
                  <a:gd name="T51" fmla="*/ 11 h 187"/>
                  <a:gd name="T52" fmla="*/ 27 w 581"/>
                  <a:gd name="T53" fmla="*/ 10 h 187"/>
                  <a:gd name="T54" fmla="*/ 25 w 581"/>
                  <a:gd name="T55" fmla="*/ 9 h 187"/>
                  <a:gd name="T56" fmla="*/ 22 w 581"/>
                  <a:gd name="T57" fmla="*/ 9 h 187"/>
                  <a:gd name="T58" fmla="*/ 20 w 581"/>
                  <a:gd name="T59" fmla="*/ 8 h 187"/>
                  <a:gd name="T60" fmla="*/ 18 w 581"/>
                  <a:gd name="T61" fmla="*/ 8 h 187"/>
                  <a:gd name="T62" fmla="*/ 17 w 581"/>
                  <a:gd name="T63" fmla="*/ 8 h 187"/>
                  <a:gd name="T64" fmla="*/ 14 w 581"/>
                  <a:gd name="T65" fmla="*/ 7 h 187"/>
                  <a:gd name="T66" fmla="*/ 12 w 581"/>
                  <a:gd name="T67" fmla="*/ 7 h 187"/>
                  <a:gd name="T68" fmla="*/ 10 w 581"/>
                  <a:gd name="T69" fmla="*/ 6 h 187"/>
                  <a:gd name="T70" fmla="*/ 8 w 581"/>
                  <a:gd name="T71" fmla="*/ 6 h 187"/>
                  <a:gd name="T72" fmla="*/ 5 w 581"/>
                  <a:gd name="T73" fmla="*/ 5 h 187"/>
                  <a:gd name="T74" fmla="*/ 3 w 581"/>
                  <a:gd name="T75" fmla="*/ 5 h 187"/>
                  <a:gd name="T76" fmla="*/ 1 w 581"/>
                  <a:gd name="T77" fmla="*/ 4 h 187"/>
                  <a:gd name="T78" fmla="*/ 0 w 581"/>
                  <a:gd name="T79" fmla="*/ 4 h 187"/>
                  <a:gd name="T80" fmla="*/ 0 w 581"/>
                  <a:gd name="T81" fmla="*/ 3 h 187"/>
                  <a:gd name="T82" fmla="*/ 0 w 581"/>
                  <a:gd name="T83" fmla="*/ 2 h 187"/>
                  <a:gd name="T84" fmla="*/ 0 w 581"/>
                  <a:gd name="T85" fmla="*/ 2 h 187"/>
                  <a:gd name="T86" fmla="*/ 0 w 581"/>
                  <a:gd name="T87" fmla="*/ 1 h 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1" h="187">
                    <a:moveTo>
                      <a:pt x="0" y="0"/>
                    </a:moveTo>
                    <a:lnTo>
                      <a:pt x="0" y="0"/>
                    </a:ln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grpSp>
        <p:grpSp>
          <p:nvGrpSpPr>
            <p:cNvPr id="794" name="Group 42358"/>
            <p:cNvGrpSpPr>
              <a:grpSpLocks/>
            </p:cNvGrpSpPr>
            <p:nvPr/>
          </p:nvGrpSpPr>
          <p:grpSpPr bwMode="auto">
            <a:xfrm>
              <a:off x="7364413" y="6203950"/>
              <a:ext cx="712787" cy="425450"/>
              <a:chOff x="4815" y="3063"/>
              <a:chExt cx="449" cy="268"/>
            </a:xfrm>
          </p:grpSpPr>
          <p:sp>
            <p:nvSpPr>
              <p:cNvPr id="795" name="Freeform 42359"/>
              <p:cNvSpPr>
                <a:spLocks/>
              </p:cNvSpPr>
              <p:nvPr/>
            </p:nvSpPr>
            <p:spPr bwMode="auto">
              <a:xfrm>
                <a:off x="5177" y="3069"/>
                <a:ext cx="87" cy="1"/>
              </a:xfrm>
              <a:custGeom>
                <a:avLst/>
                <a:gdLst>
                  <a:gd name="T0" fmla="*/ 2 w 175"/>
                  <a:gd name="T1" fmla="*/ 0 h 3"/>
                  <a:gd name="T2" fmla="*/ 1 w 175"/>
                  <a:gd name="T3" fmla="*/ 0 h 3"/>
                  <a:gd name="T4" fmla="*/ 1 w 175"/>
                  <a:gd name="T5" fmla="*/ 0 h 3"/>
                  <a:gd name="T6" fmla="*/ 0 w 175"/>
                  <a:gd name="T7" fmla="*/ 0 h 3"/>
                  <a:gd name="T8" fmla="*/ 0 w 175"/>
                  <a:gd name="T9" fmla="*/ 0 h 3"/>
                  <a:gd name="T10" fmla="*/ 9 w 175"/>
                  <a:gd name="T11" fmla="*/ 0 h 3"/>
                  <a:gd name="T12" fmla="*/ 9 w 175"/>
                  <a:gd name="T13" fmla="*/ 0 h 3"/>
                  <a:gd name="T14" fmla="*/ 10 w 175"/>
                  <a:gd name="T15" fmla="*/ 0 h 3"/>
                  <a:gd name="T16" fmla="*/ 10 w 175"/>
                  <a:gd name="T17" fmla="*/ 0 h 3"/>
                  <a:gd name="T18" fmla="*/ 10 w 175"/>
                  <a:gd name="T19" fmla="*/ 0 h 3"/>
                  <a:gd name="T20" fmla="*/ 2 w 17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5" h="3">
                    <a:moveTo>
                      <a:pt x="40" y="3"/>
                    </a:moveTo>
                    <a:lnTo>
                      <a:pt x="29" y="2"/>
                    </a:lnTo>
                    <a:lnTo>
                      <a:pt x="20" y="2"/>
                    </a:lnTo>
                    <a:lnTo>
                      <a:pt x="10" y="0"/>
                    </a:lnTo>
                    <a:lnTo>
                      <a:pt x="0" y="0"/>
                    </a:lnTo>
                    <a:lnTo>
                      <a:pt x="144" y="0"/>
                    </a:lnTo>
                    <a:lnTo>
                      <a:pt x="152" y="2"/>
                    </a:lnTo>
                    <a:lnTo>
                      <a:pt x="160" y="2"/>
                    </a:lnTo>
                    <a:lnTo>
                      <a:pt x="167" y="2"/>
                    </a:lnTo>
                    <a:lnTo>
                      <a:pt x="175" y="3"/>
                    </a:lnTo>
                    <a:lnTo>
                      <a:pt x="40" y="3"/>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96" name="Freeform 42360"/>
              <p:cNvSpPr>
                <a:spLocks/>
              </p:cNvSpPr>
              <p:nvPr/>
            </p:nvSpPr>
            <p:spPr bwMode="auto">
              <a:xfrm>
                <a:off x="5167" y="3067"/>
                <a:ext cx="82" cy="2"/>
              </a:xfrm>
              <a:custGeom>
                <a:avLst/>
                <a:gdLst>
                  <a:gd name="T0" fmla="*/ 2 w 163"/>
                  <a:gd name="T1" fmla="*/ 1 h 3"/>
                  <a:gd name="T2" fmla="*/ 1 w 163"/>
                  <a:gd name="T3" fmla="*/ 1 h 3"/>
                  <a:gd name="T4" fmla="*/ 1 w 163"/>
                  <a:gd name="T5" fmla="*/ 1 h 3"/>
                  <a:gd name="T6" fmla="*/ 1 w 163"/>
                  <a:gd name="T7" fmla="*/ 1 h 3"/>
                  <a:gd name="T8" fmla="*/ 0 w 163"/>
                  <a:gd name="T9" fmla="*/ 0 h 3"/>
                  <a:gd name="T10" fmla="*/ 9 w 163"/>
                  <a:gd name="T11" fmla="*/ 0 h 3"/>
                  <a:gd name="T12" fmla="*/ 9 w 163"/>
                  <a:gd name="T13" fmla="*/ 1 h 3"/>
                  <a:gd name="T14" fmla="*/ 10 w 163"/>
                  <a:gd name="T15" fmla="*/ 1 h 3"/>
                  <a:gd name="T16" fmla="*/ 10 w 163"/>
                  <a:gd name="T17" fmla="*/ 1 h 3"/>
                  <a:gd name="T18" fmla="*/ 11 w 163"/>
                  <a:gd name="T19" fmla="*/ 1 h 3"/>
                  <a:gd name="T20" fmla="*/ 2 w 163"/>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
                    <a:moveTo>
                      <a:pt x="19" y="3"/>
                    </a:moveTo>
                    <a:lnTo>
                      <a:pt x="15" y="2"/>
                    </a:lnTo>
                    <a:lnTo>
                      <a:pt x="10" y="2"/>
                    </a:lnTo>
                    <a:lnTo>
                      <a:pt x="5" y="2"/>
                    </a:lnTo>
                    <a:lnTo>
                      <a:pt x="0" y="0"/>
                    </a:lnTo>
                    <a:lnTo>
                      <a:pt x="131" y="0"/>
                    </a:lnTo>
                    <a:lnTo>
                      <a:pt x="139" y="2"/>
                    </a:lnTo>
                    <a:lnTo>
                      <a:pt x="147" y="2"/>
                    </a:lnTo>
                    <a:lnTo>
                      <a:pt x="155" y="2"/>
                    </a:lnTo>
                    <a:lnTo>
                      <a:pt x="163" y="3"/>
                    </a:lnTo>
                    <a:lnTo>
                      <a:pt x="19" y="3"/>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97" name="Freeform 42361"/>
              <p:cNvSpPr>
                <a:spLocks/>
              </p:cNvSpPr>
              <p:nvPr/>
            </p:nvSpPr>
            <p:spPr bwMode="auto">
              <a:xfrm>
                <a:off x="5142" y="3065"/>
                <a:ext cx="91" cy="2"/>
              </a:xfrm>
              <a:custGeom>
                <a:avLst/>
                <a:gdLst>
                  <a:gd name="T0" fmla="*/ 4 w 180"/>
                  <a:gd name="T1" fmla="*/ 0 h 5"/>
                  <a:gd name="T2" fmla="*/ 3 w 180"/>
                  <a:gd name="T3" fmla="*/ 0 h 5"/>
                  <a:gd name="T4" fmla="*/ 3 w 180"/>
                  <a:gd name="T5" fmla="*/ 0 h 5"/>
                  <a:gd name="T6" fmla="*/ 2 w 180"/>
                  <a:gd name="T7" fmla="*/ 0 h 5"/>
                  <a:gd name="T8" fmla="*/ 2 w 180"/>
                  <a:gd name="T9" fmla="*/ 0 h 5"/>
                  <a:gd name="T10" fmla="*/ 2 w 180"/>
                  <a:gd name="T11" fmla="*/ 0 h 5"/>
                  <a:gd name="T12" fmla="*/ 1 w 180"/>
                  <a:gd name="T13" fmla="*/ 0 h 5"/>
                  <a:gd name="T14" fmla="*/ 1 w 180"/>
                  <a:gd name="T15" fmla="*/ 0 h 5"/>
                  <a:gd name="T16" fmla="*/ 0 w 180"/>
                  <a:gd name="T17" fmla="*/ 0 h 5"/>
                  <a:gd name="T18" fmla="*/ 6 w 180"/>
                  <a:gd name="T19" fmla="*/ 0 h 5"/>
                  <a:gd name="T20" fmla="*/ 6 w 180"/>
                  <a:gd name="T21" fmla="*/ 0 h 5"/>
                  <a:gd name="T22" fmla="*/ 7 w 180"/>
                  <a:gd name="T23" fmla="*/ 0 h 5"/>
                  <a:gd name="T24" fmla="*/ 7 w 180"/>
                  <a:gd name="T25" fmla="*/ 0 h 5"/>
                  <a:gd name="T26" fmla="*/ 8 w 180"/>
                  <a:gd name="T27" fmla="*/ 0 h 5"/>
                  <a:gd name="T28" fmla="*/ 8 w 180"/>
                  <a:gd name="T29" fmla="*/ 0 h 5"/>
                  <a:gd name="T30" fmla="*/ 9 w 180"/>
                  <a:gd name="T31" fmla="*/ 0 h 5"/>
                  <a:gd name="T32" fmla="*/ 9 w 180"/>
                  <a:gd name="T33" fmla="*/ 0 h 5"/>
                  <a:gd name="T34" fmla="*/ 10 w 180"/>
                  <a:gd name="T35" fmla="*/ 0 h 5"/>
                  <a:gd name="T36" fmla="*/ 10 w 180"/>
                  <a:gd name="T37" fmla="*/ 0 h 5"/>
                  <a:gd name="T38" fmla="*/ 11 w 180"/>
                  <a:gd name="T39" fmla="*/ 0 h 5"/>
                  <a:gd name="T40" fmla="*/ 11 w 180"/>
                  <a:gd name="T41" fmla="*/ 0 h 5"/>
                  <a:gd name="T42" fmla="*/ 12 w 180"/>
                  <a:gd name="T43" fmla="*/ 0 h 5"/>
                  <a:gd name="T44" fmla="*/ 4 w 180"/>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0" h="5">
                    <a:moveTo>
                      <a:pt x="49" y="5"/>
                    </a:moveTo>
                    <a:lnTo>
                      <a:pt x="43" y="5"/>
                    </a:lnTo>
                    <a:lnTo>
                      <a:pt x="36" y="3"/>
                    </a:lnTo>
                    <a:lnTo>
                      <a:pt x="30" y="3"/>
                    </a:lnTo>
                    <a:lnTo>
                      <a:pt x="25" y="2"/>
                    </a:lnTo>
                    <a:lnTo>
                      <a:pt x="19" y="2"/>
                    </a:lnTo>
                    <a:lnTo>
                      <a:pt x="12" y="2"/>
                    </a:lnTo>
                    <a:lnTo>
                      <a:pt x="6" y="0"/>
                    </a:lnTo>
                    <a:lnTo>
                      <a:pt x="0" y="0"/>
                    </a:lnTo>
                    <a:lnTo>
                      <a:pt x="83" y="0"/>
                    </a:lnTo>
                    <a:lnTo>
                      <a:pt x="91" y="0"/>
                    </a:lnTo>
                    <a:lnTo>
                      <a:pt x="99" y="0"/>
                    </a:lnTo>
                    <a:lnTo>
                      <a:pt x="108" y="0"/>
                    </a:lnTo>
                    <a:lnTo>
                      <a:pt x="116" y="0"/>
                    </a:lnTo>
                    <a:lnTo>
                      <a:pt x="124" y="2"/>
                    </a:lnTo>
                    <a:lnTo>
                      <a:pt x="132" y="2"/>
                    </a:lnTo>
                    <a:lnTo>
                      <a:pt x="140" y="2"/>
                    </a:lnTo>
                    <a:lnTo>
                      <a:pt x="148" y="2"/>
                    </a:lnTo>
                    <a:lnTo>
                      <a:pt x="156" y="3"/>
                    </a:lnTo>
                    <a:lnTo>
                      <a:pt x="164" y="3"/>
                    </a:lnTo>
                    <a:lnTo>
                      <a:pt x="172" y="3"/>
                    </a:lnTo>
                    <a:lnTo>
                      <a:pt x="180" y="5"/>
                    </a:lnTo>
                    <a:lnTo>
                      <a:pt x="49" y="5"/>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98" name="Freeform 42362"/>
              <p:cNvSpPr>
                <a:spLocks/>
              </p:cNvSpPr>
              <p:nvPr/>
            </p:nvSpPr>
            <p:spPr bwMode="auto">
              <a:xfrm>
                <a:off x="5128" y="3087"/>
                <a:ext cx="56"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7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1" y="2"/>
                    </a:lnTo>
                    <a:lnTo>
                      <a:pt x="56" y="2"/>
                    </a:lnTo>
                    <a:lnTo>
                      <a:pt x="70" y="2"/>
                    </a:lnTo>
                    <a:lnTo>
                      <a:pt x="85" y="2"/>
                    </a:lnTo>
                    <a:lnTo>
                      <a:pt x="97" y="3"/>
                    </a:lnTo>
                    <a:lnTo>
                      <a:pt x="112" y="3"/>
                    </a:lnTo>
                    <a:lnTo>
                      <a:pt x="29" y="3"/>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799" name="Freeform 42363"/>
              <p:cNvSpPr>
                <a:spLocks/>
              </p:cNvSpPr>
              <p:nvPr/>
            </p:nvSpPr>
            <p:spPr bwMode="auto">
              <a:xfrm>
                <a:off x="5088" y="3304"/>
                <a:ext cx="42" cy="12"/>
              </a:xfrm>
              <a:custGeom>
                <a:avLst/>
                <a:gdLst>
                  <a:gd name="T0" fmla="*/ 0 w 83"/>
                  <a:gd name="T1" fmla="*/ 0 h 24"/>
                  <a:gd name="T2" fmla="*/ 1 w 83"/>
                  <a:gd name="T3" fmla="*/ 1 h 24"/>
                  <a:gd name="T4" fmla="*/ 2 w 83"/>
                  <a:gd name="T5" fmla="*/ 1 h 24"/>
                  <a:gd name="T6" fmla="*/ 2 w 83"/>
                  <a:gd name="T7" fmla="*/ 1 h 24"/>
                  <a:gd name="T8" fmla="*/ 3 w 83"/>
                  <a:gd name="T9" fmla="*/ 1 h 24"/>
                  <a:gd name="T10" fmla="*/ 4 w 83"/>
                  <a:gd name="T11" fmla="*/ 1 h 24"/>
                  <a:gd name="T12" fmla="*/ 4 w 83"/>
                  <a:gd name="T13" fmla="*/ 2 h 24"/>
                  <a:gd name="T14" fmla="*/ 5 w 83"/>
                  <a:gd name="T15" fmla="*/ 2 h 24"/>
                  <a:gd name="T16" fmla="*/ 6 w 83"/>
                  <a:gd name="T17" fmla="*/ 2 h 24"/>
                  <a:gd name="T18" fmla="*/ 6 w 83"/>
                  <a:gd name="T19" fmla="*/ 2 h 24"/>
                  <a:gd name="T20" fmla="*/ 6 w 83"/>
                  <a:gd name="T21" fmla="*/ 1 h 24"/>
                  <a:gd name="T22" fmla="*/ 6 w 83"/>
                  <a:gd name="T23" fmla="*/ 1 h 24"/>
                  <a:gd name="T24" fmla="*/ 6 w 83"/>
                  <a:gd name="T25" fmla="*/ 0 h 24"/>
                  <a:gd name="T26" fmla="*/ 0 w 83"/>
                  <a:gd name="T27" fmla="*/ 0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24">
                    <a:moveTo>
                      <a:pt x="0" y="0"/>
                    </a:moveTo>
                    <a:lnTo>
                      <a:pt x="9" y="3"/>
                    </a:lnTo>
                    <a:lnTo>
                      <a:pt x="21" y="6"/>
                    </a:lnTo>
                    <a:lnTo>
                      <a:pt x="30" y="9"/>
                    </a:lnTo>
                    <a:lnTo>
                      <a:pt x="41" y="11"/>
                    </a:lnTo>
                    <a:lnTo>
                      <a:pt x="53" y="14"/>
                    </a:lnTo>
                    <a:lnTo>
                      <a:pt x="62" y="17"/>
                    </a:lnTo>
                    <a:lnTo>
                      <a:pt x="73" y="21"/>
                    </a:lnTo>
                    <a:lnTo>
                      <a:pt x="83" y="24"/>
                    </a:lnTo>
                    <a:lnTo>
                      <a:pt x="83" y="17"/>
                    </a:lnTo>
                    <a:lnTo>
                      <a:pt x="83" y="11"/>
                    </a:lnTo>
                    <a:lnTo>
                      <a:pt x="83" y="6"/>
                    </a:lnTo>
                    <a:lnTo>
                      <a:pt x="83"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0" name="Freeform 42364"/>
              <p:cNvSpPr>
                <a:spLocks/>
              </p:cNvSpPr>
              <p:nvPr/>
            </p:nvSpPr>
            <p:spPr bwMode="auto">
              <a:xfrm>
                <a:off x="5049" y="3316"/>
                <a:ext cx="81" cy="12"/>
              </a:xfrm>
              <a:custGeom>
                <a:avLst/>
                <a:gdLst>
                  <a:gd name="T0" fmla="*/ 4 w 164"/>
                  <a:gd name="T1" fmla="*/ 2 h 24"/>
                  <a:gd name="T2" fmla="*/ 4 w 164"/>
                  <a:gd name="T3" fmla="*/ 2 h 24"/>
                  <a:gd name="T4" fmla="*/ 3 w 164"/>
                  <a:gd name="T5" fmla="*/ 2 h 24"/>
                  <a:gd name="T6" fmla="*/ 3 w 164"/>
                  <a:gd name="T7" fmla="*/ 1 h 24"/>
                  <a:gd name="T8" fmla="*/ 2 w 164"/>
                  <a:gd name="T9" fmla="*/ 1 h 24"/>
                  <a:gd name="T10" fmla="*/ 1 w 164"/>
                  <a:gd name="T11" fmla="*/ 1 h 24"/>
                  <a:gd name="T12" fmla="*/ 1 w 164"/>
                  <a:gd name="T13" fmla="*/ 1 h 24"/>
                  <a:gd name="T14" fmla="*/ 0 w 164"/>
                  <a:gd name="T15" fmla="*/ 1 h 24"/>
                  <a:gd name="T16" fmla="*/ 0 w 164"/>
                  <a:gd name="T17" fmla="*/ 0 h 24"/>
                  <a:gd name="T18" fmla="*/ 10 w 164"/>
                  <a:gd name="T19" fmla="*/ 0 h 24"/>
                  <a:gd name="T20" fmla="*/ 10 w 164"/>
                  <a:gd name="T21" fmla="*/ 1 h 24"/>
                  <a:gd name="T22" fmla="*/ 10 w 164"/>
                  <a:gd name="T23" fmla="*/ 1 h 24"/>
                  <a:gd name="T24" fmla="*/ 10 w 164"/>
                  <a:gd name="T25" fmla="*/ 2 h 24"/>
                  <a:gd name="T26" fmla="*/ 10 w 164"/>
                  <a:gd name="T27" fmla="*/ 2 h 24"/>
                  <a:gd name="T28" fmla="*/ 4 w 164"/>
                  <a:gd name="T29" fmla="*/ 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24">
                    <a:moveTo>
                      <a:pt x="79" y="24"/>
                    </a:moveTo>
                    <a:lnTo>
                      <a:pt x="69" y="21"/>
                    </a:lnTo>
                    <a:lnTo>
                      <a:pt x="60" y="17"/>
                    </a:lnTo>
                    <a:lnTo>
                      <a:pt x="50" y="14"/>
                    </a:lnTo>
                    <a:lnTo>
                      <a:pt x="40" y="11"/>
                    </a:lnTo>
                    <a:lnTo>
                      <a:pt x="29" y="9"/>
                    </a:lnTo>
                    <a:lnTo>
                      <a:pt x="20" y="6"/>
                    </a:lnTo>
                    <a:lnTo>
                      <a:pt x="10" y="3"/>
                    </a:lnTo>
                    <a:lnTo>
                      <a:pt x="0" y="0"/>
                    </a:lnTo>
                    <a:lnTo>
                      <a:pt x="164" y="0"/>
                    </a:lnTo>
                    <a:lnTo>
                      <a:pt x="162" y="6"/>
                    </a:lnTo>
                    <a:lnTo>
                      <a:pt x="162" y="11"/>
                    </a:lnTo>
                    <a:lnTo>
                      <a:pt x="162" y="17"/>
                    </a:lnTo>
                    <a:lnTo>
                      <a:pt x="162" y="24"/>
                    </a:lnTo>
                    <a:lnTo>
                      <a:pt x="79" y="24"/>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1" name="Freeform 42365"/>
              <p:cNvSpPr>
                <a:spLocks/>
              </p:cNvSpPr>
              <p:nvPr/>
            </p:nvSpPr>
            <p:spPr bwMode="auto">
              <a:xfrm>
                <a:off x="5006" y="3304"/>
                <a:ext cx="124" cy="12"/>
              </a:xfrm>
              <a:custGeom>
                <a:avLst/>
                <a:gdLst>
                  <a:gd name="T0" fmla="*/ 5 w 250"/>
                  <a:gd name="T1" fmla="*/ 1 h 26"/>
                  <a:gd name="T2" fmla="*/ 4 w 250"/>
                  <a:gd name="T3" fmla="*/ 1 h 26"/>
                  <a:gd name="T4" fmla="*/ 4 w 250"/>
                  <a:gd name="T5" fmla="*/ 1 h 26"/>
                  <a:gd name="T6" fmla="*/ 3 w 250"/>
                  <a:gd name="T7" fmla="*/ 0 h 26"/>
                  <a:gd name="T8" fmla="*/ 2 w 250"/>
                  <a:gd name="T9" fmla="*/ 0 h 26"/>
                  <a:gd name="T10" fmla="*/ 2 w 250"/>
                  <a:gd name="T11" fmla="*/ 0 h 26"/>
                  <a:gd name="T12" fmla="*/ 1 w 250"/>
                  <a:gd name="T13" fmla="*/ 0 h 26"/>
                  <a:gd name="T14" fmla="*/ 0 w 250"/>
                  <a:gd name="T15" fmla="*/ 0 h 26"/>
                  <a:gd name="T16" fmla="*/ 0 w 250"/>
                  <a:gd name="T17" fmla="*/ 0 h 26"/>
                  <a:gd name="T18" fmla="*/ 15 w 250"/>
                  <a:gd name="T19" fmla="*/ 0 h 26"/>
                  <a:gd name="T20" fmla="*/ 15 w 250"/>
                  <a:gd name="T21" fmla="*/ 0 h 26"/>
                  <a:gd name="T22" fmla="*/ 15 w 250"/>
                  <a:gd name="T23" fmla="*/ 0 h 26"/>
                  <a:gd name="T24" fmla="*/ 15 w 250"/>
                  <a:gd name="T25" fmla="*/ 1 h 26"/>
                  <a:gd name="T26" fmla="*/ 15 w 250"/>
                  <a:gd name="T27" fmla="*/ 1 h 26"/>
                  <a:gd name="T28" fmla="*/ 5 w 250"/>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0" h="26">
                    <a:moveTo>
                      <a:pt x="86" y="26"/>
                    </a:moveTo>
                    <a:lnTo>
                      <a:pt x="75" y="23"/>
                    </a:lnTo>
                    <a:lnTo>
                      <a:pt x="66" y="19"/>
                    </a:lnTo>
                    <a:lnTo>
                      <a:pt x="54" y="16"/>
                    </a:lnTo>
                    <a:lnTo>
                      <a:pt x="43" y="13"/>
                    </a:lnTo>
                    <a:lnTo>
                      <a:pt x="32" y="10"/>
                    </a:lnTo>
                    <a:lnTo>
                      <a:pt x="22" y="7"/>
                    </a:lnTo>
                    <a:lnTo>
                      <a:pt x="11" y="3"/>
                    </a:lnTo>
                    <a:lnTo>
                      <a:pt x="0" y="0"/>
                    </a:lnTo>
                    <a:lnTo>
                      <a:pt x="250" y="0"/>
                    </a:lnTo>
                    <a:lnTo>
                      <a:pt x="250" y="7"/>
                    </a:lnTo>
                    <a:lnTo>
                      <a:pt x="250" y="13"/>
                    </a:lnTo>
                    <a:lnTo>
                      <a:pt x="250" y="19"/>
                    </a:lnTo>
                    <a:lnTo>
                      <a:pt x="250" y="26"/>
                    </a:lnTo>
                    <a:lnTo>
                      <a:pt x="86" y="26"/>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2" name="Freeform 42366"/>
              <p:cNvSpPr>
                <a:spLocks/>
              </p:cNvSpPr>
              <p:nvPr/>
            </p:nvSpPr>
            <p:spPr bwMode="auto">
              <a:xfrm>
                <a:off x="4961" y="3291"/>
                <a:ext cx="169" cy="13"/>
              </a:xfrm>
              <a:custGeom>
                <a:avLst/>
                <a:gdLst>
                  <a:gd name="T0" fmla="*/ 5 w 340"/>
                  <a:gd name="T1" fmla="*/ 2 h 25"/>
                  <a:gd name="T2" fmla="*/ 5 w 340"/>
                  <a:gd name="T3" fmla="*/ 2 h 25"/>
                  <a:gd name="T4" fmla="*/ 4 w 340"/>
                  <a:gd name="T5" fmla="*/ 2 h 25"/>
                  <a:gd name="T6" fmla="*/ 4 w 340"/>
                  <a:gd name="T7" fmla="*/ 2 h 25"/>
                  <a:gd name="T8" fmla="*/ 3 w 340"/>
                  <a:gd name="T9" fmla="*/ 1 h 25"/>
                  <a:gd name="T10" fmla="*/ 3 w 340"/>
                  <a:gd name="T11" fmla="*/ 1 h 25"/>
                  <a:gd name="T12" fmla="*/ 2 w 340"/>
                  <a:gd name="T13" fmla="*/ 1 h 25"/>
                  <a:gd name="T14" fmla="*/ 2 w 340"/>
                  <a:gd name="T15" fmla="*/ 1 h 25"/>
                  <a:gd name="T16" fmla="*/ 1 w 340"/>
                  <a:gd name="T17" fmla="*/ 1 h 25"/>
                  <a:gd name="T18" fmla="*/ 1 w 340"/>
                  <a:gd name="T19" fmla="*/ 1 h 25"/>
                  <a:gd name="T20" fmla="*/ 0 w 340"/>
                  <a:gd name="T21" fmla="*/ 1 h 25"/>
                  <a:gd name="T22" fmla="*/ 0 w 340"/>
                  <a:gd name="T23" fmla="*/ 1 h 25"/>
                  <a:gd name="T24" fmla="*/ 0 w 340"/>
                  <a:gd name="T25" fmla="*/ 0 h 25"/>
                  <a:gd name="T26" fmla="*/ 21 w 340"/>
                  <a:gd name="T27" fmla="*/ 0 h 25"/>
                  <a:gd name="T28" fmla="*/ 21 w 340"/>
                  <a:gd name="T29" fmla="*/ 1 h 25"/>
                  <a:gd name="T30" fmla="*/ 21 w 340"/>
                  <a:gd name="T31" fmla="*/ 1 h 25"/>
                  <a:gd name="T32" fmla="*/ 21 w 340"/>
                  <a:gd name="T33" fmla="*/ 2 h 25"/>
                  <a:gd name="T34" fmla="*/ 21 w 340"/>
                  <a:gd name="T35" fmla="*/ 2 h 25"/>
                  <a:gd name="T36" fmla="*/ 5 w 340"/>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0" h="25">
                    <a:moveTo>
                      <a:pt x="90" y="25"/>
                    </a:moveTo>
                    <a:lnTo>
                      <a:pt x="82" y="22"/>
                    </a:lnTo>
                    <a:lnTo>
                      <a:pt x="74" y="20"/>
                    </a:lnTo>
                    <a:lnTo>
                      <a:pt x="66" y="17"/>
                    </a:lnTo>
                    <a:lnTo>
                      <a:pt x="58" y="16"/>
                    </a:lnTo>
                    <a:lnTo>
                      <a:pt x="48" y="12"/>
                    </a:lnTo>
                    <a:lnTo>
                      <a:pt x="40" y="11"/>
                    </a:lnTo>
                    <a:lnTo>
                      <a:pt x="32" y="8"/>
                    </a:lnTo>
                    <a:lnTo>
                      <a:pt x="24" y="6"/>
                    </a:lnTo>
                    <a:lnTo>
                      <a:pt x="18" y="4"/>
                    </a:lnTo>
                    <a:lnTo>
                      <a:pt x="13" y="3"/>
                    </a:lnTo>
                    <a:lnTo>
                      <a:pt x="7" y="1"/>
                    </a:lnTo>
                    <a:lnTo>
                      <a:pt x="0" y="0"/>
                    </a:lnTo>
                    <a:lnTo>
                      <a:pt x="340" y="0"/>
                    </a:lnTo>
                    <a:lnTo>
                      <a:pt x="340" y="6"/>
                    </a:lnTo>
                    <a:lnTo>
                      <a:pt x="340" y="12"/>
                    </a:lnTo>
                    <a:lnTo>
                      <a:pt x="340" y="19"/>
                    </a:lnTo>
                    <a:lnTo>
                      <a:pt x="340" y="25"/>
                    </a:lnTo>
                    <a:lnTo>
                      <a:pt x="90" y="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3" name="Freeform 42367"/>
              <p:cNvSpPr>
                <a:spLocks/>
              </p:cNvSpPr>
              <p:nvPr/>
            </p:nvSpPr>
            <p:spPr bwMode="auto">
              <a:xfrm>
                <a:off x="4917" y="3278"/>
                <a:ext cx="213" cy="13"/>
              </a:xfrm>
              <a:custGeom>
                <a:avLst/>
                <a:gdLst>
                  <a:gd name="T0" fmla="*/ 5 w 428"/>
                  <a:gd name="T1" fmla="*/ 2 h 26"/>
                  <a:gd name="T2" fmla="*/ 4 w 428"/>
                  <a:gd name="T3" fmla="*/ 2 h 26"/>
                  <a:gd name="T4" fmla="*/ 4 w 428"/>
                  <a:gd name="T5" fmla="*/ 2 h 26"/>
                  <a:gd name="T6" fmla="*/ 3 w 428"/>
                  <a:gd name="T7" fmla="*/ 1 h 26"/>
                  <a:gd name="T8" fmla="*/ 2 w 428"/>
                  <a:gd name="T9" fmla="*/ 1 h 26"/>
                  <a:gd name="T10" fmla="*/ 2 w 428"/>
                  <a:gd name="T11" fmla="*/ 1 h 26"/>
                  <a:gd name="T12" fmla="*/ 1 w 428"/>
                  <a:gd name="T13" fmla="*/ 1 h 26"/>
                  <a:gd name="T14" fmla="*/ 0 w 428"/>
                  <a:gd name="T15" fmla="*/ 1 h 26"/>
                  <a:gd name="T16" fmla="*/ 0 w 428"/>
                  <a:gd name="T17" fmla="*/ 0 h 26"/>
                  <a:gd name="T18" fmla="*/ 26 w 428"/>
                  <a:gd name="T19" fmla="*/ 0 h 26"/>
                  <a:gd name="T20" fmla="*/ 26 w 428"/>
                  <a:gd name="T21" fmla="*/ 1 h 26"/>
                  <a:gd name="T22" fmla="*/ 26 w 428"/>
                  <a:gd name="T23" fmla="*/ 1 h 26"/>
                  <a:gd name="T24" fmla="*/ 26 w 428"/>
                  <a:gd name="T25" fmla="*/ 2 h 26"/>
                  <a:gd name="T26" fmla="*/ 26 w 428"/>
                  <a:gd name="T27" fmla="*/ 2 h 26"/>
                  <a:gd name="T28" fmla="*/ 5 w 42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8" h="26">
                    <a:moveTo>
                      <a:pt x="88" y="26"/>
                    </a:moveTo>
                    <a:lnTo>
                      <a:pt x="77" y="23"/>
                    </a:lnTo>
                    <a:lnTo>
                      <a:pt x="66" y="19"/>
                    </a:lnTo>
                    <a:lnTo>
                      <a:pt x="55" y="16"/>
                    </a:lnTo>
                    <a:lnTo>
                      <a:pt x="44" y="13"/>
                    </a:lnTo>
                    <a:lnTo>
                      <a:pt x="32" y="10"/>
                    </a:lnTo>
                    <a:lnTo>
                      <a:pt x="23" y="7"/>
                    </a:lnTo>
                    <a:lnTo>
                      <a:pt x="12" y="3"/>
                    </a:lnTo>
                    <a:lnTo>
                      <a:pt x="0" y="0"/>
                    </a:lnTo>
                    <a:lnTo>
                      <a:pt x="428" y="0"/>
                    </a:lnTo>
                    <a:lnTo>
                      <a:pt x="428" y="7"/>
                    </a:lnTo>
                    <a:lnTo>
                      <a:pt x="428" y="13"/>
                    </a:lnTo>
                    <a:lnTo>
                      <a:pt x="428" y="19"/>
                    </a:lnTo>
                    <a:lnTo>
                      <a:pt x="428" y="26"/>
                    </a:lnTo>
                    <a:lnTo>
                      <a:pt x="88" y="26"/>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4" name="Freeform 42368"/>
              <p:cNvSpPr>
                <a:spLocks/>
              </p:cNvSpPr>
              <p:nvPr/>
            </p:nvSpPr>
            <p:spPr bwMode="auto">
              <a:xfrm>
                <a:off x="4870" y="3265"/>
                <a:ext cx="260" cy="13"/>
              </a:xfrm>
              <a:custGeom>
                <a:avLst/>
                <a:gdLst>
                  <a:gd name="T0" fmla="*/ 5 w 522"/>
                  <a:gd name="T1" fmla="*/ 2 h 25"/>
                  <a:gd name="T2" fmla="*/ 5 w 522"/>
                  <a:gd name="T3" fmla="*/ 2 h 25"/>
                  <a:gd name="T4" fmla="*/ 4 w 522"/>
                  <a:gd name="T5" fmla="*/ 2 h 25"/>
                  <a:gd name="T6" fmla="*/ 3 w 522"/>
                  <a:gd name="T7" fmla="*/ 1 h 25"/>
                  <a:gd name="T8" fmla="*/ 3 w 522"/>
                  <a:gd name="T9" fmla="*/ 1 h 25"/>
                  <a:gd name="T10" fmla="*/ 2 w 522"/>
                  <a:gd name="T11" fmla="*/ 1 h 25"/>
                  <a:gd name="T12" fmla="*/ 1 w 522"/>
                  <a:gd name="T13" fmla="*/ 1 h 25"/>
                  <a:gd name="T14" fmla="*/ 0 w 522"/>
                  <a:gd name="T15" fmla="*/ 1 h 25"/>
                  <a:gd name="T16" fmla="*/ 0 w 522"/>
                  <a:gd name="T17" fmla="*/ 0 h 25"/>
                  <a:gd name="T18" fmla="*/ 32 w 522"/>
                  <a:gd name="T19" fmla="*/ 0 h 25"/>
                  <a:gd name="T20" fmla="*/ 32 w 522"/>
                  <a:gd name="T21" fmla="*/ 1 h 25"/>
                  <a:gd name="T22" fmla="*/ 32 w 522"/>
                  <a:gd name="T23" fmla="*/ 1 h 25"/>
                  <a:gd name="T24" fmla="*/ 32 w 522"/>
                  <a:gd name="T25" fmla="*/ 2 h 25"/>
                  <a:gd name="T26" fmla="*/ 32 w 522"/>
                  <a:gd name="T27" fmla="*/ 2 h 25"/>
                  <a:gd name="T28" fmla="*/ 5 w 522"/>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2" h="25">
                    <a:moveTo>
                      <a:pt x="94" y="25"/>
                    </a:moveTo>
                    <a:lnTo>
                      <a:pt x="83" y="22"/>
                    </a:lnTo>
                    <a:lnTo>
                      <a:pt x="70" y="19"/>
                    </a:lnTo>
                    <a:lnTo>
                      <a:pt x="59" y="16"/>
                    </a:lnTo>
                    <a:lnTo>
                      <a:pt x="48" y="12"/>
                    </a:lnTo>
                    <a:lnTo>
                      <a:pt x="35" y="9"/>
                    </a:lnTo>
                    <a:lnTo>
                      <a:pt x="24" y="6"/>
                    </a:lnTo>
                    <a:lnTo>
                      <a:pt x="11" y="3"/>
                    </a:lnTo>
                    <a:lnTo>
                      <a:pt x="0" y="0"/>
                    </a:lnTo>
                    <a:lnTo>
                      <a:pt x="522" y="0"/>
                    </a:lnTo>
                    <a:lnTo>
                      <a:pt x="522" y="6"/>
                    </a:lnTo>
                    <a:lnTo>
                      <a:pt x="522" y="12"/>
                    </a:lnTo>
                    <a:lnTo>
                      <a:pt x="522" y="19"/>
                    </a:lnTo>
                    <a:lnTo>
                      <a:pt x="522" y="25"/>
                    </a:lnTo>
                    <a:lnTo>
                      <a:pt x="94" y="25"/>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5" name="Freeform 42369"/>
              <p:cNvSpPr>
                <a:spLocks/>
              </p:cNvSpPr>
              <p:nvPr/>
            </p:nvSpPr>
            <p:spPr bwMode="auto">
              <a:xfrm>
                <a:off x="4821" y="3252"/>
                <a:ext cx="309" cy="13"/>
              </a:xfrm>
              <a:custGeom>
                <a:avLst/>
                <a:gdLst>
                  <a:gd name="T0" fmla="*/ 6 w 618"/>
                  <a:gd name="T1" fmla="*/ 2 h 26"/>
                  <a:gd name="T2" fmla="*/ 6 w 618"/>
                  <a:gd name="T3" fmla="*/ 2 h 26"/>
                  <a:gd name="T4" fmla="*/ 5 w 618"/>
                  <a:gd name="T5" fmla="*/ 2 h 26"/>
                  <a:gd name="T6" fmla="*/ 4 w 618"/>
                  <a:gd name="T7" fmla="*/ 1 h 26"/>
                  <a:gd name="T8" fmla="*/ 3 w 618"/>
                  <a:gd name="T9" fmla="*/ 1 h 26"/>
                  <a:gd name="T10" fmla="*/ 3 w 618"/>
                  <a:gd name="T11" fmla="*/ 1 h 26"/>
                  <a:gd name="T12" fmla="*/ 2 w 618"/>
                  <a:gd name="T13" fmla="*/ 1 h 26"/>
                  <a:gd name="T14" fmla="*/ 1 w 618"/>
                  <a:gd name="T15" fmla="*/ 1 h 26"/>
                  <a:gd name="T16" fmla="*/ 0 w 618"/>
                  <a:gd name="T17" fmla="*/ 0 h 26"/>
                  <a:gd name="T18" fmla="*/ 39 w 618"/>
                  <a:gd name="T19" fmla="*/ 0 h 26"/>
                  <a:gd name="T20" fmla="*/ 39 w 618"/>
                  <a:gd name="T21" fmla="*/ 1 h 26"/>
                  <a:gd name="T22" fmla="*/ 39 w 618"/>
                  <a:gd name="T23" fmla="*/ 1 h 26"/>
                  <a:gd name="T24" fmla="*/ 39 w 618"/>
                  <a:gd name="T25" fmla="*/ 2 h 26"/>
                  <a:gd name="T26" fmla="*/ 39 w 618"/>
                  <a:gd name="T27" fmla="*/ 2 h 26"/>
                  <a:gd name="T28" fmla="*/ 6 w 61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8" h="26">
                    <a:moveTo>
                      <a:pt x="96" y="26"/>
                    </a:moveTo>
                    <a:lnTo>
                      <a:pt x="85" y="22"/>
                    </a:lnTo>
                    <a:lnTo>
                      <a:pt x="72" y="19"/>
                    </a:lnTo>
                    <a:lnTo>
                      <a:pt x="61" y="16"/>
                    </a:lnTo>
                    <a:lnTo>
                      <a:pt x="48" y="13"/>
                    </a:lnTo>
                    <a:lnTo>
                      <a:pt x="37" y="10"/>
                    </a:lnTo>
                    <a:lnTo>
                      <a:pt x="24" y="6"/>
                    </a:lnTo>
                    <a:lnTo>
                      <a:pt x="13" y="3"/>
                    </a:lnTo>
                    <a:lnTo>
                      <a:pt x="0" y="0"/>
                    </a:lnTo>
                    <a:lnTo>
                      <a:pt x="618" y="0"/>
                    </a:lnTo>
                    <a:lnTo>
                      <a:pt x="618" y="6"/>
                    </a:lnTo>
                    <a:lnTo>
                      <a:pt x="618" y="13"/>
                    </a:lnTo>
                    <a:lnTo>
                      <a:pt x="618" y="19"/>
                    </a:lnTo>
                    <a:lnTo>
                      <a:pt x="618" y="26"/>
                    </a:lnTo>
                    <a:lnTo>
                      <a:pt x="96" y="26"/>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6" name="Freeform 42370"/>
              <p:cNvSpPr>
                <a:spLocks/>
              </p:cNvSpPr>
              <p:nvPr/>
            </p:nvSpPr>
            <p:spPr bwMode="auto">
              <a:xfrm>
                <a:off x="4815" y="3240"/>
                <a:ext cx="315" cy="12"/>
              </a:xfrm>
              <a:custGeom>
                <a:avLst/>
                <a:gdLst>
                  <a:gd name="T0" fmla="*/ 0 w 631"/>
                  <a:gd name="T1" fmla="*/ 1 h 26"/>
                  <a:gd name="T2" fmla="*/ 0 w 631"/>
                  <a:gd name="T3" fmla="*/ 1 h 26"/>
                  <a:gd name="T4" fmla="*/ 0 w 631"/>
                  <a:gd name="T5" fmla="*/ 1 h 26"/>
                  <a:gd name="T6" fmla="*/ 0 w 631"/>
                  <a:gd name="T7" fmla="*/ 1 h 26"/>
                  <a:gd name="T8" fmla="*/ 0 w 631"/>
                  <a:gd name="T9" fmla="*/ 1 h 26"/>
                  <a:gd name="T10" fmla="*/ 0 w 631"/>
                  <a:gd name="T11" fmla="*/ 0 h 26"/>
                  <a:gd name="T12" fmla="*/ 0 w 631"/>
                  <a:gd name="T13" fmla="*/ 0 h 26"/>
                  <a:gd name="T14" fmla="*/ 0 w 631"/>
                  <a:gd name="T15" fmla="*/ 0 h 26"/>
                  <a:gd name="T16" fmla="*/ 0 w 631"/>
                  <a:gd name="T17" fmla="*/ 0 h 26"/>
                  <a:gd name="T18" fmla="*/ 39 w 631"/>
                  <a:gd name="T19" fmla="*/ 0 h 26"/>
                  <a:gd name="T20" fmla="*/ 39 w 631"/>
                  <a:gd name="T21" fmla="*/ 0 h 26"/>
                  <a:gd name="T22" fmla="*/ 39 w 631"/>
                  <a:gd name="T23" fmla="*/ 0 h 26"/>
                  <a:gd name="T24" fmla="*/ 39 w 631"/>
                  <a:gd name="T25" fmla="*/ 1 h 26"/>
                  <a:gd name="T26" fmla="*/ 39 w 631"/>
                  <a:gd name="T27" fmla="*/ 1 h 26"/>
                  <a:gd name="T28" fmla="*/ 0 w 631"/>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6">
                    <a:moveTo>
                      <a:pt x="13" y="26"/>
                    </a:moveTo>
                    <a:lnTo>
                      <a:pt x="10" y="24"/>
                    </a:lnTo>
                    <a:lnTo>
                      <a:pt x="7" y="24"/>
                    </a:lnTo>
                    <a:lnTo>
                      <a:pt x="3" y="24"/>
                    </a:lnTo>
                    <a:lnTo>
                      <a:pt x="0" y="23"/>
                    </a:lnTo>
                    <a:lnTo>
                      <a:pt x="0" y="16"/>
                    </a:lnTo>
                    <a:lnTo>
                      <a:pt x="0" y="12"/>
                    </a:lnTo>
                    <a:lnTo>
                      <a:pt x="0" y="7"/>
                    </a:lnTo>
                    <a:lnTo>
                      <a:pt x="0" y="0"/>
                    </a:lnTo>
                    <a:lnTo>
                      <a:pt x="631" y="0"/>
                    </a:lnTo>
                    <a:lnTo>
                      <a:pt x="631" y="7"/>
                    </a:lnTo>
                    <a:lnTo>
                      <a:pt x="631" y="13"/>
                    </a:lnTo>
                    <a:lnTo>
                      <a:pt x="631" y="20"/>
                    </a:lnTo>
                    <a:lnTo>
                      <a:pt x="631" y="26"/>
                    </a:lnTo>
                    <a:lnTo>
                      <a:pt x="13" y="26"/>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7" name="Freeform 42371"/>
              <p:cNvSpPr>
                <a:spLocks/>
              </p:cNvSpPr>
              <p:nvPr/>
            </p:nvSpPr>
            <p:spPr bwMode="auto">
              <a:xfrm>
                <a:off x="4815" y="3227"/>
                <a:ext cx="315" cy="13"/>
              </a:xfrm>
              <a:custGeom>
                <a:avLst/>
                <a:gdLst>
                  <a:gd name="T0" fmla="*/ 0 w 631"/>
                  <a:gd name="T1" fmla="*/ 2 h 25"/>
                  <a:gd name="T2" fmla="*/ 0 w 631"/>
                  <a:gd name="T3" fmla="*/ 2 h 25"/>
                  <a:gd name="T4" fmla="*/ 0 w 631"/>
                  <a:gd name="T5" fmla="*/ 1 h 25"/>
                  <a:gd name="T6" fmla="*/ 0 w 631"/>
                  <a:gd name="T7" fmla="*/ 1 h 25"/>
                  <a:gd name="T8" fmla="*/ 0 w 631"/>
                  <a:gd name="T9" fmla="*/ 0 h 25"/>
                  <a:gd name="T10" fmla="*/ 39 w 631"/>
                  <a:gd name="T11" fmla="*/ 0 h 25"/>
                  <a:gd name="T12" fmla="*/ 39 w 631"/>
                  <a:gd name="T13" fmla="*/ 1 h 25"/>
                  <a:gd name="T14" fmla="*/ 39 w 631"/>
                  <a:gd name="T15" fmla="*/ 1 h 25"/>
                  <a:gd name="T16" fmla="*/ 39 w 631"/>
                  <a:gd name="T17" fmla="*/ 1 h 25"/>
                  <a:gd name="T18" fmla="*/ 39 w 631"/>
                  <a:gd name="T19" fmla="*/ 1 h 25"/>
                  <a:gd name="T20" fmla="*/ 39 w 631"/>
                  <a:gd name="T21" fmla="*/ 1 h 25"/>
                  <a:gd name="T22" fmla="*/ 39 w 631"/>
                  <a:gd name="T23" fmla="*/ 1 h 25"/>
                  <a:gd name="T24" fmla="*/ 39 w 631"/>
                  <a:gd name="T25" fmla="*/ 2 h 25"/>
                  <a:gd name="T26" fmla="*/ 39 w 631"/>
                  <a:gd name="T27" fmla="*/ 2 h 25"/>
                  <a:gd name="T28" fmla="*/ 0 w 631"/>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5">
                    <a:moveTo>
                      <a:pt x="0" y="25"/>
                    </a:moveTo>
                    <a:lnTo>
                      <a:pt x="2" y="19"/>
                    </a:lnTo>
                    <a:lnTo>
                      <a:pt x="2" y="13"/>
                    </a:lnTo>
                    <a:lnTo>
                      <a:pt x="2" y="6"/>
                    </a:lnTo>
                    <a:lnTo>
                      <a:pt x="2" y="0"/>
                    </a:lnTo>
                    <a:lnTo>
                      <a:pt x="631" y="0"/>
                    </a:lnTo>
                    <a:lnTo>
                      <a:pt x="631" y="1"/>
                    </a:lnTo>
                    <a:lnTo>
                      <a:pt x="631" y="3"/>
                    </a:lnTo>
                    <a:lnTo>
                      <a:pt x="631" y="5"/>
                    </a:lnTo>
                    <a:lnTo>
                      <a:pt x="631" y="9"/>
                    </a:lnTo>
                    <a:lnTo>
                      <a:pt x="631" y="14"/>
                    </a:lnTo>
                    <a:lnTo>
                      <a:pt x="631" y="21"/>
                    </a:lnTo>
                    <a:lnTo>
                      <a:pt x="631" y="25"/>
                    </a:lnTo>
                    <a:lnTo>
                      <a:pt x="0" y="25"/>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8" name="Freeform 42372"/>
              <p:cNvSpPr>
                <a:spLocks/>
              </p:cNvSpPr>
              <p:nvPr/>
            </p:nvSpPr>
            <p:spPr bwMode="auto">
              <a:xfrm>
                <a:off x="4816" y="3214"/>
                <a:ext cx="314" cy="13"/>
              </a:xfrm>
              <a:custGeom>
                <a:avLst/>
                <a:gdLst>
                  <a:gd name="T0" fmla="*/ 0 w 629"/>
                  <a:gd name="T1" fmla="*/ 2 h 26"/>
                  <a:gd name="T2" fmla="*/ 0 w 629"/>
                  <a:gd name="T3" fmla="*/ 2 h 26"/>
                  <a:gd name="T4" fmla="*/ 0 w 629"/>
                  <a:gd name="T5" fmla="*/ 1 h 26"/>
                  <a:gd name="T6" fmla="*/ 0 w 629"/>
                  <a:gd name="T7" fmla="*/ 1 h 26"/>
                  <a:gd name="T8" fmla="*/ 0 w 629"/>
                  <a:gd name="T9" fmla="*/ 0 h 26"/>
                  <a:gd name="T10" fmla="*/ 39 w 629"/>
                  <a:gd name="T11" fmla="*/ 0 h 26"/>
                  <a:gd name="T12" fmla="*/ 39 w 629"/>
                  <a:gd name="T13" fmla="*/ 1 h 26"/>
                  <a:gd name="T14" fmla="*/ 39 w 629"/>
                  <a:gd name="T15" fmla="*/ 1 h 26"/>
                  <a:gd name="T16" fmla="*/ 39 w 629"/>
                  <a:gd name="T17" fmla="*/ 2 h 26"/>
                  <a:gd name="T18" fmla="*/ 39 w 629"/>
                  <a:gd name="T19" fmla="*/ 2 h 26"/>
                  <a:gd name="T20" fmla="*/ 0 w 629"/>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9" h="26">
                    <a:moveTo>
                      <a:pt x="0" y="26"/>
                    </a:moveTo>
                    <a:lnTo>
                      <a:pt x="0" y="19"/>
                    </a:lnTo>
                    <a:lnTo>
                      <a:pt x="0" y="13"/>
                    </a:lnTo>
                    <a:lnTo>
                      <a:pt x="0" y="7"/>
                    </a:lnTo>
                    <a:lnTo>
                      <a:pt x="1" y="0"/>
                    </a:lnTo>
                    <a:lnTo>
                      <a:pt x="629" y="0"/>
                    </a:lnTo>
                    <a:lnTo>
                      <a:pt x="629" y="7"/>
                    </a:lnTo>
                    <a:lnTo>
                      <a:pt x="629" y="13"/>
                    </a:lnTo>
                    <a:lnTo>
                      <a:pt x="629" y="19"/>
                    </a:lnTo>
                    <a:lnTo>
                      <a:pt x="629" y="26"/>
                    </a:lnTo>
                    <a:lnTo>
                      <a:pt x="0" y="26"/>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09" name="Freeform 42373"/>
              <p:cNvSpPr>
                <a:spLocks/>
              </p:cNvSpPr>
              <p:nvPr/>
            </p:nvSpPr>
            <p:spPr bwMode="auto">
              <a:xfrm>
                <a:off x="4817" y="3201"/>
                <a:ext cx="313" cy="13"/>
              </a:xfrm>
              <a:custGeom>
                <a:avLst/>
                <a:gdLst>
                  <a:gd name="T0" fmla="*/ 0 w 628"/>
                  <a:gd name="T1" fmla="*/ 2 h 25"/>
                  <a:gd name="T2" fmla="*/ 0 w 628"/>
                  <a:gd name="T3" fmla="*/ 2 h 25"/>
                  <a:gd name="T4" fmla="*/ 0 w 628"/>
                  <a:gd name="T5" fmla="*/ 1 h 25"/>
                  <a:gd name="T6" fmla="*/ 0 w 628"/>
                  <a:gd name="T7" fmla="*/ 1 h 25"/>
                  <a:gd name="T8" fmla="*/ 0 w 628"/>
                  <a:gd name="T9" fmla="*/ 0 h 25"/>
                  <a:gd name="T10" fmla="*/ 39 w 628"/>
                  <a:gd name="T11" fmla="*/ 0 h 25"/>
                  <a:gd name="T12" fmla="*/ 39 w 628"/>
                  <a:gd name="T13" fmla="*/ 1 h 25"/>
                  <a:gd name="T14" fmla="*/ 39 w 628"/>
                  <a:gd name="T15" fmla="*/ 1 h 25"/>
                  <a:gd name="T16" fmla="*/ 39 w 628"/>
                  <a:gd name="T17" fmla="*/ 2 h 25"/>
                  <a:gd name="T18" fmla="*/ 39 w 628"/>
                  <a:gd name="T19" fmla="*/ 2 h 25"/>
                  <a:gd name="T20" fmla="*/ 0 w 628"/>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5">
                    <a:moveTo>
                      <a:pt x="0" y="25"/>
                    </a:moveTo>
                    <a:lnTo>
                      <a:pt x="0" y="19"/>
                    </a:lnTo>
                    <a:lnTo>
                      <a:pt x="0" y="12"/>
                    </a:lnTo>
                    <a:lnTo>
                      <a:pt x="0" y="6"/>
                    </a:lnTo>
                    <a:lnTo>
                      <a:pt x="0" y="0"/>
                    </a:lnTo>
                    <a:lnTo>
                      <a:pt x="628" y="0"/>
                    </a:lnTo>
                    <a:lnTo>
                      <a:pt x="628" y="6"/>
                    </a:lnTo>
                    <a:lnTo>
                      <a:pt x="628" y="12"/>
                    </a:lnTo>
                    <a:lnTo>
                      <a:pt x="628" y="19"/>
                    </a:lnTo>
                    <a:lnTo>
                      <a:pt x="628" y="25"/>
                    </a:lnTo>
                    <a:lnTo>
                      <a:pt x="0" y="25"/>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0" name="Freeform 42374"/>
              <p:cNvSpPr>
                <a:spLocks/>
              </p:cNvSpPr>
              <p:nvPr/>
            </p:nvSpPr>
            <p:spPr bwMode="auto">
              <a:xfrm>
                <a:off x="4817" y="3189"/>
                <a:ext cx="313" cy="12"/>
              </a:xfrm>
              <a:custGeom>
                <a:avLst/>
                <a:gdLst>
                  <a:gd name="T0" fmla="*/ 0 w 628"/>
                  <a:gd name="T1" fmla="*/ 1 h 26"/>
                  <a:gd name="T2" fmla="*/ 0 w 628"/>
                  <a:gd name="T3" fmla="*/ 1 h 26"/>
                  <a:gd name="T4" fmla="*/ 0 w 628"/>
                  <a:gd name="T5" fmla="*/ 0 h 26"/>
                  <a:gd name="T6" fmla="*/ 0 w 628"/>
                  <a:gd name="T7" fmla="*/ 0 h 26"/>
                  <a:gd name="T8" fmla="*/ 0 w 628"/>
                  <a:gd name="T9" fmla="*/ 0 h 26"/>
                  <a:gd name="T10" fmla="*/ 39 w 628"/>
                  <a:gd name="T11" fmla="*/ 0 h 26"/>
                  <a:gd name="T12" fmla="*/ 39 w 628"/>
                  <a:gd name="T13" fmla="*/ 0 h 26"/>
                  <a:gd name="T14" fmla="*/ 39 w 628"/>
                  <a:gd name="T15" fmla="*/ 0 h 26"/>
                  <a:gd name="T16" fmla="*/ 39 w 628"/>
                  <a:gd name="T17" fmla="*/ 1 h 26"/>
                  <a:gd name="T18" fmla="*/ 39 w 628"/>
                  <a:gd name="T19" fmla="*/ 1 h 26"/>
                  <a:gd name="T20" fmla="*/ 0 w 628"/>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6">
                    <a:moveTo>
                      <a:pt x="0" y="26"/>
                    </a:moveTo>
                    <a:lnTo>
                      <a:pt x="0" y="19"/>
                    </a:lnTo>
                    <a:lnTo>
                      <a:pt x="2" y="13"/>
                    </a:lnTo>
                    <a:lnTo>
                      <a:pt x="2" y="6"/>
                    </a:lnTo>
                    <a:lnTo>
                      <a:pt x="2" y="0"/>
                    </a:lnTo>
                    <a:lnTo>
                      <a:pt x="628" y="0"/>
                    </a:lnTo>
                    <a:lnTo>
                      <a:pt x="628" y="6"/>
                    </a:lnTo>
                    <a:lnTo>
                      <a:pt x="628" y="13"/>
                    </a:lnTo>
                    <a:lnTo>
                      <a:pt x="628" y="19"/>
                    </a:lnTo>
                    <a:lnTo>
                      <a:pt x="628" y="26"/>
                    </a:lnTo>
                    <a:lnTo>
                      <a:pt x="0" y="26"/>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1" name="Freeform 42375"/>
              <p:cNvSpPr>
                <a:spLocks/>
              </p:cNvSpPr>
              <p:nvPr/>
            </p:nvSpPr>
            <p:spPr bwMode="auto">
              <a:xfrm>
                <a:off x="4817" y="3176"/>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20"/>
                    </a:lnTo>
                    <a:lnTo>
                      <a:pt x="0" y="13"/>
                    </a:lnTo>
                    <a:lnTo>
                      <a:pt x="0" y="7"/>
                    </a:lnTo>
                    <a:lnTo>
                      <a:pt x="0" y="0"/>
                    </a:lnTo>
                    <a:lnTo>
                      <a:pt x="626" y="0"/>
                    </a:lnTo>
                    <a:lnTo>
                      <a:pt x="626" y="7"/>
                    </a:lnTo>
                    <a:lnTo>
                      <a:pt x="626" y="13"/>
                    </a:lnTo>
                    <a:lnTo>
                      <a:pt x="626" y="20"/>
                    </a:lnTo>
                    <a:lnTo>
                      <a:pt x="626" y="26"/>
                    </a:lnTo>
                    <a:lnTo>
                      <a:pt x="0" y="26"/>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2" name="Freeform 42376"/>
              <p:cNvSpPr>
                <a:spLocks/>
              </p:cNvSpPr>
              <p:nvPr/>
            </p:nvSpPr>
            <p:spPr bwMode="auto">
              <a:xfrm>
                <a:off x="4817" y="3163"/>
                <a:ext cx="313" cy="13"/>
              </a:xfrm>
              <a:custGeom>
                <a:avLst/>
                <a:gdLst>
                  <a:gd name="T0" fmla="*/ 0 w 626"/>
                  <a:gd name="T1" fmla="*/ 2 h 25"/>
                  <a:gd name="T2" fmla="*/ 0 w 626"/>
                  <a:gd name="T3" fmla="*/ 2 h 25"/>
                  <a:gd name="T4" fmla="*/ 0 w 626"/>
                  <a:gd name="T5" fmla="*/ 2 h 25"/>
                  <a:gd name="T6" fmla="*/ 0 w 626"/>
                  <a:gd name="T7" fmla="*/ 1 h 25"/>
                  <a:gd name="T8" fmla="*/ 0 w 626"/>
                  <a:gd name="T9" fmla="*/ 1 h 25"/>
                  <a:gd name="T10" fmla="*/ 0 w 626"/>
                  <a:gd name="T11" fmla="*/ 1 h 25"/>
                  <a:gd name="T12" fmla="*/ 0 w 626"/>
                  <a:gd name="T13" fmla="*/ 1 h 25"/>
                  <a:gd name="T14" fmla="*/ 0 w 626"/>
                  <a:gd name="T15" fmla="*/ 1 h 25"/>
                  <a:gd name="T16" fmla="*/ 0 w 626"/>
                  <a:gd name="T17" fmla="*/ 0 h 25"/>
                  <a:gd name="T18" fmla="*/ 40 w 626"/>
                  <a:gd name="T19" fmla="*/ 0 h 25"/>
                  <a:gd name="T20" fmla="*/ 40 w 626"/>
                  <a:gd name="T21" fmla="*/ 1 h 25"/>
                  <a:gd name="T22" fmla="*/ 40 w 626"/>
                  <a:gd name="T23" fmla="*/ 1 h 25"/>
                  <a:gd name="T24" fmla="*/ 40 w 626"/>
                  <a:gd name="T25" fmla="*/ 2 h 25"/>
                  <a:gd name="T26" fmla="*/ 40 w 626"/>
                  <a:gd name="T27" fmla="*/ 2 h 25"/>
                  <a:gd name="T28" fmla="*/ 0 w 626"/>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 h="25">
                    <a:moveTo>
                      <a:pt x="0" y="25"/>
                    </a:moveTo>
                    <a:lnTo>
                      <a:pt x="0" y="22"/>
                    </a:lnTo>
                    <a:lnTo>
                      <a:pt x="0" y="19"/>
                    </a:lnTo>
                    <a:lnTo>
                      <a:pt x="0" y="16"/>
                    </a:lnTo>
                    <a:lnTo>
                      <a:pt x="0" y="13"/>
                    </a:lnTo>
                    <a:lnTo>
                      <a:pt x="0" y="9"/>
                    </a:lnTo>
                    <a:lnTo>
                      <a:pt x="0" y="6"/>
                    </a:lnTo>
                    <a:lnTo>
                      <a:pt x="0" y="3"/>
                    </a:lnTo>
                    <a:lnTo>
                      <a:pt x="0" y="0"/>
                    </a:lnTo>
                    <a:lnTo>
                      <a:pt x="626" y="0"/>
                    </a:lnTo>
                    <a:lnTo>
                      <a:pt x="626" y="6"/>
                    </a:lnTo>
                    <a:lnTo>
                      <a:pt x="626" y="13"/>
                    </a:lnTo>
                    <a:lnTo>
                      <a:pt x="626" y="19"/>
                    </a:lnTo>
                    <a:lnTo>
                      <a:pt x="626" y="25"/>
                    </a:lnTo>
                    <a:lnTo>
                      <a:pt x="0" y="25"/>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3" name="Freeform 42377"/>
              <p:cNvSpPr>
                <a:spLocks/>
              </p:cNvSpPr>
              <p:nvPr/>
            </p:nvSpPr>
            <p:spPr bwMode="auto">
              <a:xfrm>
                <a:off x="4817" y="3150"/>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4" name="Freeform 42378"/>
              <p:cNvSpPr>
                <a:spLocks/>
              </p:cNvSpPr>
              <p:nvPr/>
            </p:nvSpPr>
            <p:spPr bwMode="auto">
              <a:xfrm>
                <a:off x="4817" y="3137"/>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40 w 626"/>
                  <a:gd name="T11" fmla="*/ 0 h 25"/>
                  <a:gd name="T12" fmla="*/ 40 w 626"/>
                  <a:gd name="T13" fmla="*/ 1 h 25"/>
                  <a:gd name="T14" fmla="*/ 40 w 626"/>
                  <a:gd name="T15" fmla="*/ 1 h 25"/>
                  <a:gd name="T16" fmla="*/ 40 w 626"/>
                  <a:gd name="T17" fmla="*/ 2 h 25"/>
                  <a:gd name="T18" fmla="*/ 40 w 626"/>
                  <a:gd name="T19" fmla="*/ 2 h 25"/>
                  <a:gd name="T20" fmla="*/ 0 w 626"/>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5">
                    <a:moveTo>
                      <a:pt x="0" y="25"/>
                    </a:moveTo>
                    <a:lnTo>
                      <a:pt x="0" y="19"/>
                    </a:lnTo>
                    <a:lnTo>
                      <a:pt x="0" y="13"/>
                    </a:lnTo>
                    <a:lnTo>
                      <a:pt x="0" y="6"/>
                    </a:lnTo>
                    <a:lnTo>
                      <a:pt x="0" y="0"/>
                    </a:lnTo>
                    <a:lnTo>
                      <a:pt x="626" y="0"/>
                    </a:lnTo>
                    <a:lnTo>
                      <a:pt x="626" y="6"/>
                    </a:lnTo>
                    <a:lnTo>
                      <a:pt x="626" y="13"/>
                    </a:lnTo>
                    <a:lnTo>
                      <a:pt x="626" y="19"/>
                    </a:lnTo>
                    <a:lnTo>
                      <a:pt x="626" y="25"/>
                    </a:lnTo>
                    <a:lnTo>
                      <a:pt x="0" y="25"/>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5" name="Freeform 42379"/>
              <p:cNvSpPr>
                <a:spLocks/>
              </p:cNvSpPr>
              <p:nvPr/>
            </p:nvSpPr>
            <p:spPr bwMode="auto">
              <a:xfrm>
                <a:off x="4817" y="3125"/>
                <a:ext cx="313" cy="12"/>
              </a:xfrm>
              <a:custGeom>
                <a:avLst/>
                <a:gdLst>
                  <a:gd name="T0" fmla="*/ 0 w 626"/>
                  <a:gd name="T1" fmla="*/ 1 h 26"/>
                  <a:gd name="T2" fmla="*/ 0 w 626"/>
                  <a:gd name="T3" fmla="*/ 1 h 26"/>
                  <a:gd name="T4" fmla="*/ 0 w 626"/>
                  <a:gd name="T5" fmla="*/ 0 h 26"/>
                  <a:gd name="T6" fmla="*/ 0 w 626"/>
                  <a:gd name="T7" fmla="*/ 0 h 26"/>
                  <a:gd name="T8" fmla="*/ 0 w 626"/>
                  <a:gd name="T9" fmla="*/ 0 h 26"/>
                  <a:gd name="T10" fmla="*/ 40 w 626"/>
                  <a:gd name="T11" fmla="*/ 0 h 26"/>
                  <a:gd name="T12" fmla="*/ 40 w 626"/>
                  <a:gd name="T13" fmla="*/ 0 h 26"/>
                  <a:gd name="T14" fmla="*/ 40 w 626"/>
                  <a:gd name="T15" fmla="*/ 0 h 26"/>
                  <a:gd name="T16" fmla="*/ 40 w 626"/>
                  <a:gd name="T17" fmla="*/ 1 h 26"/>
                  <a:gd name="T18" fmla="*/ 40 w 626"/>
                  <a:gd name="T19" fmla="*/ 1 h 26"/>
                  <a:gd name="T20" fmla="*/ 0 w 626"/>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6" name="Freeform 42380"/>
              <p:cNvSpPr>
                <a:spLocks/>
              </p:cNvSpPr>
              <p:nvPr/>
            </p:nvSpPr>
            <p:spPr bwMode="auto">
              <a:xfrm>
                <a:off x="4817" y="3112"/>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30 w 626"/>
                  <a:gd name="T11" fmla="*/ 0 h 25"/>
                  <a:gd name="T12" fmla="*/ 31 w 626"/>
                  <a:gd name="T13" fmla="*/ 1 h 25"/>
                  <a:gd name="T14" fmla="*/ 32 w 626"/>
                  <a:gd name="T15" fmla="*/ 1 h 25"/>
                  <a:gd name="T16" fmla="*/ 33 w 626"/>
                  <a:gd name="T17" fmla="*/ 1 h 25"/>
                  <a:gd name="T18" fmla="*/ 35 w 626"/>
                  <a:gd name="T19" fmla="*/ 1 h 25"/>
                  <a:gd name="T20" fmla="*/ 36 w 626"/>
                  <a:gd name="T21" fmla="*/ 1 h 25"/>
                  <a:gd name="T22" fmla="*/ 37 w 626"/>
                  <a:gd name="T23" fmla="*/ 1 h 25"/>
                  <a:gd name="T24" fmla="*/ 38 w 626"/>
                  <a:gd name="T25" fmla="*/ 1 h 25"/>
                  <a:gd name="T26" fmla="*/ 40 w 626"/>
                  <a:gd name="T27" fmla="*/ 2 h 25"/>
                  <a:gd name="T28" fmla="*/ 40 w 626"/>
                  <a:gd name="T29" fmla="*/ 2 h 25"/>
                  <a:gd name="T30" fmla="*/ 40 w 626"/>
                  <a:gd name="T31" fmla="*/ 2 h 25"/>
                  <a:gd name="T32" fmla="*/ 40 w 626"/>
                  <a:gd name="T33" fmla="*/ 2 h 25"/>
                  <a:gd name="T34" fmla="*/ 40 w 626"/>
                  <a:gd name="T35" fmla="*/ 2 h 25"/>
                  <a:gd name="T36" fmla="*/ 0 w 626"/>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6" h="25">
                    <a:moveTo>
                      <a:pt x="0" y="25"/>
                    </a:moveTo>
                    <a:lnTo>
                      <a:pt x="0" y="19"/>
                    </a:lnTo>
                    <a:lnTo>
                      <a:pt x="0" y="12"/>
                    </a:lnTo>
                    <a:lnTo>
                      <a:pt x="0" y="6"/>
                    </a:lnTo>
                    <a:lnTo>
                      <a:pt x="0" y="0"/>
                    </a:lnTo>
                    <a:lnTo>
                      <a:pt x="469" y="0"/>
                    </a:lnTo>
                    <a:lnTo>
                      <a:pt x="488" y="1"/>
                    </a:lnTo>
                    <a:lnTo>
                      <a:pt x="509" y="3"/>
                    </a:lnTo>
                    <a:lnTo>
                      <a:pt x="528" y="6"/>
                    </a:lnTo>
                    <a:lnTo>
                      <a:pt x="547" y="8"/>
                    </a:lnTo>
                    <a:lnTo>
                      <a:pt x="566" y="11"/>
                    </a:lnTo>
                    <a:lnTo>
                      <a:pt x="586" y="12"/>
                    </a:lnTo>
                    <a:lnTo>
                      <a:pt x="606" y="16"/>
                    </a:lnTo>
                    <a:lnTo>
                      <a:pt x="626" y="17"/>
                    </a:lnTo>
                    <a:lnTo>
                      <a:pt x="626" y="19"/>
                    </a:lnTo>
                    <a:lnTo>
                      <a:pt x="626" y="20"/>
                    </a:lnTo>
                    <a:lnTo>
                      <a:pt x="626" y="24"/>
                    </a:lnTo>
                    <a:lnTo>
                      <a:pt x="626" y="25"/>
                    </a:lnTo>
                    <a:lnTo>
                      <a:pt x="0" y="25"/>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7" name="Freeform 42381"/>
              <p:cNvSpPr>
                <a:spLocks/>
              </p:cNvSpPr>
              <p:nvPr/>
            </p:nvSpPr>
            <p:spPr bwMode="auto">
              <a:xfrm>
                <a:off x="4817" y="3099"/>
                <a:ext cx="235" cy="13"/>
              </a:xfrm>
              <a:custGeom>
                <a:avLst/>
                <a:gdLst>
                  <a:gd name="T0" fmla="*/ 0 w 469"/>
                  <a:gd name="T1" fmla="*/ 2 h 26"/>
                  <a:gd name="T2" fmla="*/ 0 w 469"/>
                  <a:gd name="T3" fmla="*/ 2 h 26"/>
                  <a:gd name="T4" fmla="*/ 1 w 469"/>
                  <a:gd name="T5" fmla="*/ 1 h 26"/>
                  <a:gd name="T6" fmla="*/ 1 w 469"/>
                  <a:gd name="T7" fmla="*/ 1 h 26"/>
                  <a:gd name="T8" fmla="*/ 1 w 469"/>
                  <a:gd name="T9" fmla="*/ 0 h 26"/>
                  <a:gd name="T10" fmla="*/ 15 w 469"/>
                  <a:gd name="T11" fmla="*/ 0 h 26"/>
                  <a:gd name="T12" fmla="*/ 16 w 469"/>
                  <a:gd name="T13" fmla="*/ 1 h 26"/>
                  <a:gd name="T14" fmla="*/ 16 w 469"/>
                  <a:gd name="T15" fmla="*/ 1 h 26"/>
                  <a:gd name="T16" fmla="*/ 17 w 469"/>
                  <a:gd name="T17" fmla="*/ 1 h 26"/>
                  <a:gd name="T18" fmla="*/ 18 w 469"/>
                  <a:gd name="T19" fmla="*/ 1 h 26"/>
                  <a:gd name="T20" fmla="*/ 18 w 469"/>
                  <a:gd name="T21" fmla="*/ 1 h 26"/>
                  <a:gd name="T22" fmla="*/ 19 w 469"/>
                  <a:gd name="T23" fmla="*/ 1 h 26"/>
                  <a:gd name="T24" fmla="*/ 19 w 469"/>
                  <a:gd name="T25" fmla="*/ 1 h 26"/>
                  <a:gd name="T26" fmla="*/ 20 w 469"/>
                  <a:gd name="T27" fmla="*/ 1 h 26"/>
                  <a:gd name="T28" fmla="*/ 21 w 469"/>
                  <a:gd name="T29" fmla="*/ 1 h 26"/>
                  <a:gd name="T30" fmla="*/ 22 w 469"/>
                  <a:gd name="T31" fmla="*/ 1 h 26"/>
                  <a:gd name="T32" fmla="*/ 24 w 469"/>
                  <a:gd name="T33" fmla="*/ 1 h 26"/>
                  <a:gd name="T34" fmla="*/ 25 w 469"/>
                  <a:gd name="T35" fmla="*/ 1 h 26"/>
                  <a:gd name="T36" fmla="*/ 26 w 469"/>
                  <a:gd name="T37" fmla="*/ 2 h 26"/>
                  <a:gd name="T38" fmla="*/ 27 w 469"/>
                  <a:gd name="T39" fmla="*/ 2 h 26"/>
                  <a:gd name="T40" fmla="*/ 29 w 469"/>
                  <a:gd name="T41" fmla="*/ 2 h 26"/>
                  <a:gd name="T42" fmla="*/ 30 w 469"/>
                  <a:gd name="T43" fmla="*/ 2 h 26"/>
                  <a:gd name="T44" fmla="*/ 0 w 469"/>
                  <a:gd name="T45" fmla="*/ 2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 h="26">
                    <a:moveTo>
                      <a:pt x="0" y="26"/>
                    </a:moveTo>
                    <a:lnTo>
                      <a:pt x="0" y="19"/>
                    </a:lnTo>
                    <a:lnTo>
                      <a:pt x="2" y="13"/>
                    </a:lnTo>
                    <a:lnTo>
                      <a:pt x="2" y="6"/>
                    </a:lnTo>
                    <a:lnTo>
                      <a:pt x="2" y="0"/>
                    </a:lnTo>
                    <a:lnTo>
                      <a:pt x="235" y="0"/>
                    </a:lnTo>
                    <a:lnTo>
                      <a:pt x="245" y="2"/>
                    </a:lnTo>
                    <a:lnTo>
                      <a:pt x="254" y="2"/>
                    </a:lnTo>
                    <a:lnTo>
                      <a:pt x="264" y="3"/>
                    </a:lnTo>
                    <a:lnTo>
                      <a:pt x="274" y="5"/>
                    </a:lnTo>
                    <a:lnTo>
                      <a:pt x="283" y="6"/>
                    </a:lnTo>
                    <a:lnTo>
                      <a:pt x="293" y="6"/>
                    </a:lnTo>
                    <a:lnTo>
                      <a:pt x="302" y="8"/>
                    </a:lnTo>
                    <a:lnTo>
                      <a:pt x="312" y="8"/>
                    </a:lnTo>
                    <a:lnTo>
                      <a:pt x="331" y="10"/>
                    </a:lnTo>
                    <a:lnTo>
                      <a:pt x="352" y="13"/>
                    </a:lnTo>
                    <a:lnTo>
                      <a:pt x="371" y="14"/>
                    </a:lnTo>
                    <a:lnTo>
                      <a:pt x="390" y="16"/>
                    </a:lnTo>
                    <a:lnTo>
                      <a:pt x="411" y="19"/>
                    </a:lnTo>
                    <a:lnTo>
                      <a:pt x="430" y="21"/>
                    </a:lnTo>
                    <a:lnTo>
                      <a:pt x="450" y="24"/>
                    </a:lnTo>
                    <a:lnTo>
                      <a:pt x="469" y="26"/>
                    </a:lnTo>
                    <a:lnTo>
                      <a:pt x="0" y="26"/>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8" name="Freeform 42382"/>
              <p:cNvSpPr>
                <a:spLocks/>
              </p:cNvSpPr>
              <p:nvPr/>
            </p:nvSpPr>
            <p:spPr bwMode="auto">
              <a:xfrm>
                <a:off x="4818" y="3087"/>
                <a:ext cx="117" cy="12"/>
              </a:xfrm>
              <a:custGeom>
                <a:avLst/>
                <a:gdLst>
                  <a:gd name="T0" fmla="*/ 0 w 233"/>
                  <a:gd name="T1" fmla="*/ 2 h 24"/>
                  <a:gd name="T2" fmla="*/ 0 w 233"/>
                  <a:gd name="T3" fmla="*/ 2 h 24"/>
                  <a:gd name="T4" fmla="*/ 0 w 233"/>
                  <a:gd name="T5" fmla="*/ 1 h 24"/>
                  <a:gd name="T6" fmla="*/ 0 w 233"/>
                  <a:gd name="T7" fmla="*/ 1 h 24"/>
                  <a:gd name="T8" fmla="*/ 0 w 233"/>
                  <a:gd name="T9" fmla="*/ 0 h 24"/>
                  <a:gd name="T10" fmla="*/ 2 w 233"/>
                  <a:gd name="T11" fmla="*/ 1 h 24"/>
                  <a:gd name="T12" fmla="*/ 4 w 233"/>
                  <a:gd name="T13" fmla="*/ 1 h 24"/>
                  <a:gd name="T14" fmla="*/ 6 w 233"/>
                  <a:gd name="T15" fmla="*/ 1 h 24"/>
                  <a:gd name="T16" fmla="*/ 8 w 233"/>
                  <a:gd name="T17" fmla="*/ 1 h 24"/>
                  <a:gd name="T18" fmla="*/ 10 w 233"/>
                  <a:gd name="T19" fmla="*/ 1 h 24"/>
                  <a:gd name="T20" fmla="*/ 11 w 233"/>
                  <a:gd name="T21" fmla="*/ 2 h 24"/>
                  <a:gd name="T22" fmla="*/ 13 w 233"/>
                  <a:gd name="T23" fmla="*/ 2 h 24"/>
                  <a:gd name="T24" fmla="*/ 15 w 233"/>
                  <a:gd name="T25" fmla="*/ 2 h 24"/>
                  <a:gd name="T26" fmla="*/ 0 w 233"/>
                  <a:gd name="T27" fmla="*/ 2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24">
                    <a:moveTo>
                      <a:pt x="0" y="24"/>
                    </a:moveTo>
                    <a:lnTo>
                      <a:pt x="0" y="18"/>
                    </a:lnTo>
                    <a:lnTo>
                      <a:pt x="0" y="11"/>
                    </a:lnTo>
                    <a:lnTo>
                      <a:pt x="0" y="6"/>
                    </a:lnTo>
                    <a:lnTo>
                      <a:pt x="0" y="0"/>
                    </a:lnTo>
                    <a:lnTo>
                      <a:pt x="28" y="3"/>
                    </a:lnTo>
                    <a:lnTo>
                      <a:pt x="59" y="6"/>
                    </a:lnTo>
                    <a:lnTo>
                      <a:pt x="88" y="10"/>
                    </a:lnTo>
                    <a:lnTo>
                      <a:pt x="116" y="13"/>
                    </a:lnTo>
                    <a:lnTo>
                      <a:pt x="147" y="16"/>
                    </a:lnTo>
                    <a:lnTo>
                      <a:pt x="176" y="19"/>
                    </a:lnTo>
                    <a:lnTo>
                      <a:pt x="204" y="21"/>
                    </a:lnTo>
                    <a:lnTo>
                      <a:pt x="233" y="24"/>
                    </a:lnTo>
                    <a:lnTo>
                      <a:pt x="0" y="24"/>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19" name="Freeform 42383"/>
              <p:cNvSpPr>
                <a:spLocks/>
              </p:cNvSpPr>
              <p:nvPr/>
            </p:nvSpPr>
            <p:spPr bwMode="auto">
              <a:xfrm>
                <a:off x="4815" y="3063"/>
                <a:ext cx="315" cy="253"/>
              </a:xfrm>
              <a:custGeom>
                <a:avLst/>
                <a:gdLst>
                  <a:gd name="T0" fmla="*/ 39 w 631"/>
                  <a:gd name="T1" fmla="*/ 31 h 507"/>
                  <a:gd name="T2" fmla="*/ 36 w 631"/>
                  <a:gd name="T3" fmla="*/ 31 h 507"/>
                  <a:gd name="T4" fmla="*/ 34 w 631"/>
                  <a:gd name="T5" fmla="*/ 30 h 507"/>
                  <a:gd name="T6" fmla="*/ 32 w 631"/>
                  <a:gd name="T7" fmla="*/ 29 h 507"/>
                  <a:gd name="T8" fmla="*/ 29 w 631"/>
                  <a:gd name="T9" fmla="*/ 28 h 507"/>
                  <a:gd name="T10" fmla="*/ 27 w 631"/>
                  <a:gd name="T11" fmla="*/ 28 h 507"/>
                  <a:gd name="T12" fmla="*/ 24 w 631"/>
                  <a:gd name="T13" fmla="*/ 27 h 507"/>
                  <a:gd name="T14" fmla="*/ 22 w 631"/>
                  <a:gd name="T15" fmla="*/ 26 h 507"/>
                  <a:gd name="T16" fmla="*/ 19 w 631"/>
                  <a:gd name="T17" fmla="*/ 25 h 507"/>
                  <a:gd name="T18" fmla="*/ 18 w 631"/>
                  <a:gd name="T19" fmla="*/ 25 h 507"/>
                  <a:gd name="T20" fmla="*/ 16 w 631"/>
                  <a:gd name="T21" fmla="*/ 24 h 507"/>
                  <a:gd name="T22" fmla="*/ 13 w 631"/>
                  <a:gd name="T23" fmla="*/ 24 h 507"/>
                  <a:gd name="T24" fmla="*/ 11 w 631"/>
                  <a:gd name="T25" fmla="*/ 23 h 507"/>
                  <a:gd name="T26" fmla="*/ 8 w 631"/>
                  <a:gd name="T27" fmla="*/ 22 h 507"/>
                  <a:gd name="T28" fmla="*/ 6 w 631"/>
                  <a:gd name="T29" fmla="*/ 22 h 507"/>
                  <a:gd name="T30" fmla="*/ 3 w 631"/>
                  <a:gd name="T31" fmla="*/ 21 h 507"/>
                  <a:gd name="T32" fmla="*/ 1 w 631"/>
                  <a:gd name="T33" fmla="*/ 20 h 507"/>
                  <a:gd name="T34" fmla="*/ 0 w 631"/>
                  <a:gd name="T35" fmla="*/ 20 h 507"/>
                  <a:gd name="T36" fmla="*/ 0 w 631"/>
                  <a:gd name="T37" fmla="*/ 15 h 507"/>
                  <a:gd name="T38" fmla="*/ 0 w 631"/>
                  <a:gd name="T39" fmla="*/ 10 h 507"/>
                  <a:gd name="T40" fmla="*/ 0 w 631"/>
                  <a:gd name="T41" fmla="*/ 7 h 507"/>
                  <a:gd name="T42" fmla="*/ 0 w 631"/>
                  <a:gd name="T43" fmla="*/ 2 h 507"/>
                  <a:gd name="T44" fmla="*/ 0 w 631"/>
                  <a:gd name="T45" fmla="*/ 0 h 507"/>
                  <a:gd name="T46" fmla="*/ 2 w 631"/>
                  <a:gd name="T47" fmla="*/ 0 h 507"/>
                  <a:gd name="T48" fmla="*/ 5 w 631"/>
                  <a:gd name="T49" fmla="*/ 0 h 507"/>
                  <a:gd name="T50" fmla="*/ 7 w 631"/>
                  <a:gd name="T51" fmla="*/ 0 h 507"/>
                  <a:gd name="T52" fmla="*/ 10 w 631"/>
                  <a:gd name="T53" fmla="*/ 1 h 507"/>
                  <a:gd name="T54" fmla="*/ 12 w 631"/>
                  <a:gd name="T55" fmla="*/ 1 h 507"/>
                  <a:gd name="T56" fmla="*/ 15 w 631"/>
                  <a:gd name="T57" fmla="*/ 1 h 507"/>
                  <a:gd name="T58" fmla="*/ 17 w 631"/>
                  <a:gd name="T59" fmla="*/ 1 h 507"/>
                  <a:gd name="T60" fmla="*/ 19 w 631"/>
                  <a:gd name="T61" fmla="*/ 2 h 507"/>
                  <a:gd name="T62" fmla="*/ 21 w 631"/>
                  <a:gd name="T63" fmla="*/ 2 h 507"/>
                  <a:gd name="T64" fmla="*/ 23 w 631"/>
                  <a:gd name="T65" fmla="*/ 2 h 507"/>
                  <a:gd name="T66" fmla="*/ 25 w 631"/>
                  <a:gd name="T67" fmla="*/ 2 h 507"/>
                  <a:gd name="T68" fmla="*/ 28 w 631"/>
                  <a:gd name="T69" fmla="*/ 2 h 507"/>
                  <a:gd name="T70" fmla="*/ 30 w 631"/>
                  <a:gd name="T71" fmla="*/ 3 h 507"/>
                  <a:gd name="T72" fmla="*/ 33 w 631"/>
                  <a:gd name="T73" fmla="*/ 3 h 507"/>
                  <a:gd name="T74" fmla="*/ 35 w 631"/>
                  <a:gd name="T75" fmla="*/ 3 h 507"/>
                  <a:gd name="T76" fmla="*/ 38 w 631"/>
                  <a:gd name="T77" fmla="*/ 4 h 507"/>
                  <a:gd name="T78" fmla="*/ 39 w 631"/>
                  <a:gd name="T79" fmla="*/ 4 h 507"/>
                  <a:gd name="T80" fmla="*/ 39 w 631"/>
                  <a:gd name="T81" fmla="*/ 11 h 507"/>
                  <a:gd name="T82" fmla="*/ 39 w 631"/>
                  <a:gd name="T83" fmla="*/ 17 h 507"/>
                  <a:gd name="T84" fmla="*/ 39 w 631"/>
                  <a:gd name="T85" fmla="*/ 21 h 507"/>
                  <a:gd name="T86" fmla="*/ 39 w 631"/>
                  <a:gd name="T87" fmla="*/ 28 h 5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507">
                    <a:moveTo>
                      <a:pt x="629" y="507"/>
                    </a:moveTo>
                    <a:lnTo>
                      <a:pt x="629" y="507"/>
                    </a:lnTo>
                    <a:lnTo>
                      <a:pt x="610" y="500"/>
                    </a:lnTo>
                    <a:lnTo>
                      <a:pt x="591" y="496"/>
                    </a:lnTo>
                    <a:lnTo>
                      <a:pt x="570" y="489"/>
                    </a:lnTo>
                    <a:lnTo>
                      <a:pt x="551" y="484"/>
                    </a:lnTo>
                    <a:lnTo>
                      <a:pt x="531" y="478"/>
                    </a:lnTo>
                    <a:lnTo>
                      <a:pt x="512" y="472"/>
                    </a:lnTo>
                    <a:lnTo>
                      <a:pt x="491" y="467"/>
                    </a:lnTo>
                    <a:lnTo>
                      <a:pt x="472" y="460"/>
                    </a:lnTo>
                    <a:lnTo>
                      <a:pt x="453" y="454"/>
                    </a:lnTo>
                    <a:lnTo>
                      <a:pt x="432" y="449"/>
                    </a:lnTo>
                    <a:lnTo>
                      <a:pt x="413" y="443"/>
                    </a:lnTo>
                    <a:lnTo>
                      <a:pt x="394" y="436"/>
                    </a:lnTo>
                    <a:lnTo>
                      <a:pt x="375" y="432"/>
                    </a:lnTo>
                    <a:lnTo>
                      <a:pt x="354" y="425"/>
                    </a:lnTo>
                    <a:lnTo>
                      <a:pt x="335" y="420"/>
                    </a:lnTo>
                    <a:lnTo>
                      <a:pt x="315" y="414"/>
                    </a:lnTo>
                    <a:lnTo>
                      <a:pt x="296" y="409"/>
                    </a:lnTo>
                    <a:lnTo>
                      <a:pt x="277" y="403"/>
                    </a:lnTo>
                    <a:lnTo>
                      <a:pt x="256" y="398"/>
                    </a:lnTo>
                    <a:lnTo>
                      <a:pt x="237" y="392"/>
                    </a:lnTo>
                    <a:lnTo>
                      <a:pt x="218" y="387"/>
                    </a:lnTo>
                    <a:lnTo>
                      <a:pt x="199" y="381"/>
                    </a:lnTo>
                    <a:lnTo>
                      <a:pt x="178" y="376"/>
                    </a:lnTo>
                    <a:lnTo>
                      <a:pt x="159" y="371"/>
                    </a:lnTo>
                    <a:lnTo>
                      <a:pt x="139" y="365"/>
                    </a:lnTo>
                    <a:lnTo>
                      <a:pt x="119" y="360"/>
                    </a:lnTo>
                    <a:lnTo>
                      <a:pt x="99" y="353"/>
                    </a:lnTo>
                    <a:lnTo>
                      <a:pt x="79" y="349"/>
                    </a:lnTo>
                    <a:lnTo>
                      <a:pt x="59" y="344"/>
                    </a:lnTo>
                    <a:lnTo>
                      <a:pt x="40" y="337"/>
                    </a:lnTo>
                    <a:lnTo>
                      <a:pt x="19" y="333"/>
                    </a:lnTo>
                    <a:lnTo>
                      <a:pt x="0" y="328"/>
                    </a:lnTo>
                    <a:lnTo>
                      <a:pt x="2" y="286"/>
                    </a:lnTo>
                    <a:lnTo>
                      <a:pt x="3" y="245"/>
                    </a:lnTo>
                    <a:lnTo>
                      <a:pt x="5" y="205"/>
                    </a:lnTo>
                    <a:lnTo>
                      <a:pt x="5" y="165"/>
                    </a:lnTo>
                    <a:lnTo>
                      <a:pt x="5" y="123"/>
                    </a:lnTo>
                    <a:lnTo>
                      <a:pt x="5" y="82"/>
                    </a:lnTo>
                    <a:lnTo>
                      <a:pt x="5" y="42"/>
                    </a:lnTo>
                    <a:lnTo>
                      <a:pt x="7" y="0"/>
                    </a:lnTo>
                    <a:lnTo>
                      <a:pt x="26" y="2"/>
                    </a:lnTo>
                    <a:lnTo>
                      <a:pt x="45" y="5"/>
                    </a:lnTo>
                    <a:lnTo>
                      <a:pt x="66" y="6"/>
                    </a:lnTo>
                    <a:lnTo>
                      <a:pt x="85" y="8"/>
                    </a:lnTo>
                    <a:lnTo>
                      <a:pt x="104" y="11"/>
                    </a:lnTo>
                    <a:lnTo>
                      <a:pt x="123" y="13"/>
                    </a:lnTo>
                    <a:lnTo>
                      <a:pt x="144" y="14"/>
                    </a:lnTo>
                    <a:lnTo>
                      <a:pt x="163" y="16"/>
                    </a:lnTo>
                    <a:lnTo>
                      <a:pt x="183" y="19"/>
                    </a:lnTo>
                    <a:lnTo>
                      <a:pt x="202" y="21"/>
                    </a:lnTo>
                    <a:lnTo>
                      <a:pt x="221" y="22"/>
                    </a:lnTo>
                    <a:lnTo>
                      <a:pt x="240" y="24"/>
                    </a:lnTo>
                    <a:lnTo>
                      <a:pt x="259" y="27"/>
                    </a:lnTo>
                    <a:lnTo>
                      <a:pt x="279" y="29"/>
                    </a:lnTo>
                    <a:lnTo>
                      <a:pt x="298" y="30"/>
                    </a:lnTo>
                    <a:lnTo>
                      <a:pt x="317" y="32"/>
                    </a:lnTo>
                    <a:lnTo>
                      <a:pt x="336" y="34"/>
                    </a:lnTo>
                    <a:lnTo>
                      <a:pt x="357" y="37"/>
                    </a:lnTo>
                    <a:lnTo>
                      <a:pt x="376" y="38"/>
                    </a:lnTo>
                    <a:lnTo>
                      <a:pt x="395" y="40"/>
                    </a:lnTo>
                    <a:lnTo>
                      <a:pt x="415" y="43"/>
                    </a:lnTo>
                    <a:lnTo>
                      <a:pt x="435" y="45"/>
                    </a:lnTo>
                    <a:lnTo>
                      <a:pt x="455" y="46"/>
                    </a:lnTo>
                    <a:lnTo>
                      <a:pt x="474" y="50"/>
                    </a:lnTo>
                    <a:lnTo>
                      <a:pt x="493" y="51"/>
                    </a:lnTo>
                    <a:lnTo>
                      <a:pt x="512" y="53"/>
                    </a:lnTo>
                    <a:lnTo>
                      <a:pt x="533" y="56"/>
                    </a:lnTo>
                    <a:lnTo>
                      <a:pt x="552" y="58"/>
                    </a:lnTo>
                    <a:lnTo>
                      <a:pt x="571" y="61"/>
                    </a:lnTo>
                    <a:lnTo>
                      <a:pt x="591" y="62"/>
                    </a:lnTo>
                    <a:lnTo>
                      <a:pt x="611" y="66"/>
                    </a:lnTo>
                    <a:lnTo>
                      <a:pt x="631" y="67"/>
                    </a:lnTo>
                    <a:lnTo>
                      <a:pt x="631" y="122"/>
                    </a:lnTo>
                    <a:lnTo>
                      <a:pt x="631" y="177"/>
                    </a:lnTo>
                    <a:lnTo>
                      <a:pt x="631" y="232"/>
                    </a:lnTo>
                    <a:lnTo>
                      <a:pt x="631" y="285"/>
                    </a:lnTo>
                    <a:lnTo>
                      <a:pt x="631" y="341"/>
                    </a:lnTo>
                    <a:lnTo>
                      <a:pt x="631" y="395"/>
                    </a:lnTo>
                    <a:lnTo>
                      <a:pt x="631" y="451"/>
                    </a:lnTo>
                    <a:lnTo>
                      <a:pt x="629" y="507"/>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820" name="Freeform 42384"/>
              <p:cNvSpPr>
                <a:spLocks/>
              </p:cNvSpPr>
              <p:nvPr/>
            </p:nvSpPr>
            <p:spPr bwMode="auto">
              <a:xfrm>
                <a:off x="5205" y="3098"/>
                <a:ext cx="35" cy="2"/>
              </a:xfrm>
              <a:custGeom>
                <a:avLst/>
                <a:gdLst>
                  <a:gd name="T0" fmla="*/ 0 w 71"/>
                  <a:gd name="T1" fmla="*/ 0 h 4"/>
                  <a:gd name="T2" fmla="*/ 0 w 71"/>
                  <a:gd name="T3" fmla="*/ 0 h 4"/>
                  <a:gd name="T4" fmla="*/ 1 w 71"/>
                  <a:gd name="T5" fmla="*/ 1 h 4"/>
                  <a:gd name="T6" fmla="*/ 1 w 71"/>
                  <a:gd name="T7" fmla="*/ 1 h 4"/>
                  <a:gd name="T8" fmla="*/ 2 w 71"/>
                  <a:gd name="T9" fmla="*/ 1 h 4"/>
                  <a:gd name="T10" fmla="*/ 2 w 71"/>
                  <a:gd name="T11" fmla="*/ 1 h 4"/>
                  <a:gd name="T12" fmla="*/ 3 w 71"/>
                  <a:gd name="T13" fmla="*/ 1 h 4"/>
                  <a:gd name="T14" fmla="*/ 3 w 71"/>
                  <a:gd name="T15" fmla="*/ 1 h 4"/>
                  <a:gd name="T16" fmla="*/ 4 w 71"/>
                  <a:gd name="T17" fmla="*/ 1 h 4"/>
                  <a:gd name="T18" fmla="*/ 3 w 71"/>
                  <a:gd name="T19" fmla="*/ 1 h 4"/>
                  <a:gd name="T20" fmla="*/ 3 w 71"/>
                  <a:gd name="T21" fmla="*/ 1 h 4"/>
                  <a:gd name="T22" fmla="*/ 3 w 71"/>
                  <a:gd name="T23" fmla="*/ 1 h 4"/>
                  <a:gd name="T24" fmla="*/ 2 w 71"/>
                  <a:gd name="T25" fmla="*/ 0 h 4"/>
                  <a:gd name="T26" fmla="*/ 0 w 71"/>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4">
                    <a:moveTo>
                      <a:pt x="0" y="0"/>
                    </a:moveTo>
                    <a:lnTo>
                      <a:pt x="10" y="0"/>
                    </a:lnTo>
                    <a:lnTo>
                      <a:pt x="18" y="2"/>
                    </a:lnTo>
                    <a:lnTo>
                      <a:pt x="28" y="2"/>
                    </a:lnTo>
                    <a:lnTo>
                      <a:pt x="36" y="2"/>
                    </a:lnTo>
                    <a:lnTo>
                      <a:pt x="45" y="2"/>
                    </a:lnTo>
                    <a:lnTo>
                      <a:pt x="53" y="2"/>
                    </a:lnTo>
                    <a:lnTo>
                      <a:pt x="63" y="4"/>
                    </a:lnTo>
                    <a:lnTo>
                      <a:pt x="71" y="4"/>
                    </a:lnTo>
                    <a:lnTo>
                      <a:pt x="63" y="2"/>
                    </a:lnTo>
                    <a:lnTo>
                      <a:pt x="56" y="2"/>
                    </a:lnTo>
                    <a:lnTo>
                      <a:pt x="48" y="2"/>
                    </a:lnTo>
                    <a:lnTo>
                      <a:pt x="40"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1" name="Freeform 42385"/>
              <p:cNvSpPr>
                <a:spLocks/>
              </p:cNvSpPr>
              <p:nvPr/>
            </p:nvSpPr>
            <p:spPr bwMode="auto">
              <a:xfrm>
                <a:off x="5144" y="3097"/>
                <a:ext cx="81" cy="1"/>
              </a:xfrm>
              <a:custGeom>
                <a:avLst/>
                <a:gdLst>
                  <a:gd name="T0" fmla="*/ 8 w 161"/>
                  <a:gd name="T1" fmla="*/ 0 h 3"/>
                  <a:gd name="T2" fmla="*/ 7 w 161"/>
                  <a:gd name="T3" fmla="*/ 0 h 3"/>
                  <a:gd name="T4" fmla="*/ 7 w 161"/>
                  <a:gd name="T5" fmla="*/ 0 h 3"/>
                  <a:gd name="T6" fmla="*/ 6 w 161"/>
                  <a:gd name="T7" fmla="*/ 0 h 3"/>
                  <a:gd name="T8" fmla="*/ 6 w 161"/>
                  <a:gd name="T9" fmla="*/ 0 h 3"/>
                  <a:gd name="T10" fmla="*/ 5 w 161"/>
                  <a:gd name="T11" fmla="*/ 0 h 3"/>
                  <a:gd name="T12" fmla="*/ 4 w 161"/>
                  <a:gd name="T13" fmla="*/ 0 h 3"/>
                  <a:gd name="T14" fmla="*/ 4 w 161"/>
                  <a:gd name="T15" fmla="*/ 0 h 3"/>
                  <a:gd name="T16" fmla="*/ 3 w 161"/>
                  <a:gd name="T17" fmla="*/ 0 h 3"/>
                  <a:gd name="T18" fmla="*/ 2 w 161"/>
                  <a:gd name="T19" fmla="*/ 0 h 3"/>
                  <a:gd name="T20" fmla="*/ 2 w 161"/>
                  <a:gd name="T21" fmla="*/ 0 h 3"/>
                  <a:gd name="T22" fmla="*/ 1 w 161"/>
                  <a:gd name="T23" fmla="*/ 0 h 3"/>
                  <a:gd name="T24" fmla="*/ 0 w 161"/>
                  <a:gd name="T25" fmla="*/ 0 h 3"/>
                  <a:gd name="T26" fmla="*/ 9 w 161"/>
                  <a:gd name="T27" fmla="*/ 0 h 3"/>
                  <a:gd name="T28" fmla="*/ 9 w 161"/>
                  <a:gd name="T29" fmla="*/ 0 h 3"/>
                  <a:gd name="T30" fmla="*/ 10 w 161"/>
                  <a:gd name="T31" fmla="*/ 0 h 3"/>
                  <a:gd name="T32" fmla="*/ 10 w 161"/>
                  <a:gd name="T33" fmla="*/ 0 h 3"/>
                  <a:gd name="T34" fmla="*/ 11 w 161"/>
                  <a:gd name="T35" fmla="*/ 0 h 3"/>
                  <a:gd name="T36" fmla="*/ 8 w 161"/>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1" h="3">
                    <a:moveTo>
                      <a:pt x="121" y="3"/>
                    </a:moveTo>
                    <a:lnTo>
                      <a:pt x="112" y="3"/>
                    </a:lnTo>
                    <a:lnTo>
                      <a:pt x="102" y="3"/>
                    </a:lnTo>
                    <a:lnTo>
                      <a:pt x="91" y="3"/>
                    </a:lnTo>
                    <a:lnTo>
                      <a:pt x="81" y="3"/>
                    </a:lnTo>
                    <a:lnTo>
                      <a:pt x="72" y="3"/>
                    </a:lnTo>
                    <a:lnTo>
                      <a:pt x="62" y="3"/>
                    </a:lnTo>
                    <a:lnTo>
                      <a:pt x="51" y="3"/>
                    </a:lnTo>
                    <a:lnTo>
                      <a:pt x="41" y="2"/>
                    </a:lnTo>
                    <a:lnTo>
                      <a:pt x="30" y="2"/>
                    </a:lnTo>
                    <a:lnTo>
                      <a:pt x="21" y="2"/>
                    </a:lnTo>
                    <a:lnTo>
                      <a:pt x="9" y="0"/>
                    </a:lnTo>
                    <a:lnTo>
                      <a:pt x="0" y="0"/>
                    </a:lnTo>
                    <a:lnTo>
                      <a:pt x="129" y="0"/>
                    </a:lnTo>
                    <a:lnTo>
                      <a:pt x="137" y="0"/>
                    </a:lnTo>
                    <a:lnTo>
                      <a:pt x="145" y="2"/>
                    </a:lnTo>
                    <a:lnTo>
                      <a:pt x="153" y="2"/>
                    </a:lnTo>
                    <a:lnTo>
                      <a:pt x="161" y="3"/>
                    </a:lnTo>
                    <a:lnTo>
                      <a:pt x="121" y="3"/>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2" name="Freeform 42386"/>
              <p:cNvSpPr>
                <a:spLocks/>
              </p:cNvSpPr>
              <p:nvPr/>
            </p:nvSpPr>
            <p:spPr bwMode="auto">
              <a:xfrm>
                <a:off x="5115" y="3119"/>
                <a:ext cx="94" cy="2"/>
              </a:xfrm>
              <a:custGeom>
                <a:avLst/>
                <a:gdLst>
                  <a:gd name="T0" fmla="*/ 4 w 187"/>
                  <a:gd name="T1" fmla="*/ 1 h 3"/>
                  <a:gd name="T2" fmla="*/ 4 w 187"/>
                  <a:gd name="T3" fmla="*/ 1 h 3"/>
                  <a:gd name="T4" fmla="*/ 3 w 187"/>
                  <a:gd name="T5" fmla="*/ 1 h 3"/>
                  <a:gd name="T6" fmla="*/ 3 w 187"/>
                  <a:gd name="T7" fmla="*/ 1 h 3"/>
                  <a:gd name="T8" fmla="*/ 2 w 187"/>
                  <a:gd name="T9" fmla="*/ 1 h 3"/>
                  <a:gd name="T10" fmla="*/ 2 w 187"/>
                  <a:gd name="T11" fmla="*/ 1 h 3"/>
                  <a:gd name="T12" fmla="*/ 1 w 187"/>
                  <a:gd name="T13" fmla="*/ 1 h 3"/>
                  <a:gd name="T14" fmla="*/ 1 w 187"/>
                  <a:gd name="T15" fmla="*/ 1 h 3"/>
                  <a:gd name="T16" fmla="*/ 0 w 187"/>
                  <a:gd name="T17" fmla="*/ 0 h 3"/>
                  <a:gd name="T18" fmla="*/ 11 w 187"/>
                  <a:gd name="T19" fmla="*/ 0 h 3"/>
                  <a:gd name="T20" fmla="*/ 11 w 187"/>
                  <a:gd name="T21" fmla="*/ 1 h 3"/>
                  <a:gd name="T22" fmla="*/ 12 w 187"/>
                  <a:gd name="T23" fmla="*/ 1 h 3"/>
                  <a:gd name="T24" fmla="*/ 12 w 187"/>
                  <a:gd name="T25" fmla="*/ 1 h 3"/>
                  <a:gd name="T26" fmla="*/ 12 w 187"/>
                  <a:gd name="T27" fmla="*/ 1 h 3"/>
                  <a:gd name="T28" fmla="*/ 4 w 187"/>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7" h="3">
                    <a:moveTo>
                      <a:pt x="58" y="3"/>
                    </a:moveTo>
                    <a:lnTo>
                      <a:pt x="51" y="3"/>
                    </a:lnTo>
                    <a:lnTo>
                      <a:pt x="45" y="3"/>
                    </a:lnTo>
                    <a:lnTo>
                      <a:pt x="37" y="3"/>
                    </a:lnTo>
                    <a:lnTo>
                      <a:pt x="31" y="3"/>
                    </a:lnTo>
                    <a:lnTo>
                      <a:pt x="23" y="2"/>
                    </a:lnTo>
                    <a:lnTo>
                      <a:pt x="16" y="2"/>
                    </a:lnTo>
                    <a:lnTo>
                      <a:pt x="8" y="2"/>
                    </a:lnTo>
                    <a:lnTo>
                      <a:pt x="0" y="0"/>
                    </a:lnTo>
                    <a:lnTo>
                      <a:pt x="167" y="0"/>
                    </a:lnTo>
                    <a:lnTo>
                      <a:pt x="171" y="2"/>
                    </a:lnTo>
                    <a:lnTo>
                      <a:pt x="178" y="2"/>
                    </a:lnTo>
                    <a:lnTo>
                      <a:pt x="183" y="2"/>
                    </a:lnTo>
                    <a:lnTo>
                      <a:pt x="187" y="3"/>
                    </a:lnTo>
                    <a:lnTo>
                      <a:pt x="58" y="3"/>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3" name="Freeform 42387"/>
              <p:cNvSpPr>
                <a:spLocks/>
              </p:cNvSpPr>
              <p:nvPr/>
            </p:nvSpPr>
            <p:spPr bwMode="auto">
              <a:xfrm>
                <a:off x="5096" y="3117"/>
                <a:ext cx="102" cy="2"/>
              </a:xfrm>
              <a:custGeom>
                <a:avLst/>
                <a:gdLst>
                  <a:gd name="T0" fmla="*/ 2 w 205"/>
                  <a:gd name="T1" fmla="*/ 0 h 5"/>
                  <a:gd name="T2" fmla="*/ 1 w 205"/>
                  <a:gd name="T3" fmla="*/ 0 h 5"/>
                  <a:gd name="T4" fmla="*/ 1 w 205"/>
                  <a:gd name="T5" fmla="*/ 0 h 5"/>
                  <a:gd name="T6" fmla="*/ 0 w 205"/>
                  <a:gd name="T7" fmla="*/ 0 h 5"/>
                  <a:gd name="T8" fmla="*/ 0 w 205"/>
                  <a:gd name="T9" fmla="*/ 0 h 5"/>
                  <a:gd name="T10" fmla="*/ 10 w 205"/>
                  <a:gd name="T11" fmla="*/ 0 h 5"/>
                  <a:gd name="T12" fmla="*/ 10 w 205"/>
                  <a:gd name="T13" fmla="*/ 0 h 5"/>
                  <a:gd name="T14" fmla="*/ 11 w 205"/>
                  <a:gd name="T15" fmla="*/ 0 h 5"/>
                  <a:gd name="T16" fmla="*/ 12 w 205"/>
                  <a:gd name="T17" fmla="*/ 0 h 5"/>
                  <a:gd name="T18" fmla="*/ 12 w 205"/>
                  <a:gd name="T19" fmla="*/ 0 h 5"/>
                  <a:gd name="T20" fmla="*/ 2 w 20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5" h="5">
                    <a:moveTo>
                      <a:pt x="38" y="5"/>
                    </a:moveTo>
                    <a:lnTo>
                      <a:pt x="29" y="3"/>
                    </a:lnTo>
                    <a:lnTo>
                      <a:pt x="19" y="2"/>
                    </a:lnTo>
                    <a:lnTo>
                      <a:pt x="9" y="2"/>
                    </a:lnTo>
                    <a:lnTo>
                      <a:pt x="0" y="0"/>
                    </a:lnTo>
                    <a:lnTo>
                      <a:pt x="163" y="0"/>
                    </a:lnTo>
                    <a:lnTo>
                      <a:pt x="174" y="2"/>
                    </a:lnTo>
                    <a:lnTo>
                      <a:pt x="184" y="2"/>
                    </a:lnTo>
                    <a:lnTo>
                      <a:pt x="193" y="3"/>
                    </a:lnTo>
                    <a:lnTo>
                      <a:pt x="205" y="5"/>
                    </a:lnTo>
                    <a:lnTo>
                      <a:pt x="38"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4" name="Freeform 42388"/>
              <p:cNvSpPr>
                <a:spLocks/>
              </p:cNvSpPr>
              <p:nvPr/>
            </p:nvSpPr>
            <p:spPr bwMode="auto">
              <a:xfrm>
                <a:off x="5081" y="3115"/>
                <a:ext cx="97" cy="2"/>
              </a:xfrm>
              <a:custGeom>
                <a:avLst/>
                <a:gdLst>
                  <a:gd name="T0" fmla="*/ 2 w 194"/>
                  <a:gd name="T1" fmla="*/ 1 h 3"/>
                  <a:gd name="T2" fmla="*/ 2 w 194"/>
                  <a:gd name="T3" fmla="*/ 1 h 3"/>
                  <a:gd name="T4" fmla="*/ 1 w 194"/>
                  <a:gd name="T5" fmla="*/ 1 h 3"/>
                  <a:gd name="T6" fmla="*/ 1 w 194"/>
                  <a:gd name="T7" fmla="*/ 0 h 3"/>
                  <a:gd name="T8" fmla="*/ 0 w 194"/>
                  <a:gd name="T9" fmla="*/ 0 h 3"/>
                  <a:gd name="T10" fmla="*/ 10 w 194"/>
                  <a:gd name="T11" fmla="*/ 0 h 3"/>
                  <a:gd name="T12" fmla="*/ 11 w 194"/>
                  <a:gd name="T13" fmla="*/ 1 h 3"/>
                  <a:gd name="T14" fmla="*/ 11 w 194"/>
                  <a:gd name="T15" fmla="*/ 1 h 3"/>
                  <a:gd name="T16" fmla="*/ 12 w 194"/>
                  <a:gd name="T17" fmla="*/ 1 h 3"/>
                  <a:gd name="T18" fmla="*/ 13 w 194"/>
                  <a:gd name="T19" fmla="*/ 1 h 3"/>
                  <a:gd name="T20" fmla="*/ 2 w 19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3">
                    <a:moveTo>
                      <a:pt x="31" y="3"/>
                    </a:moveTo>
                    <a:lnTo>
                      <a:pt x="23" y="2"/>
                    </a:lnTo>
                    <a:lnTo>
                      <a:pt x="16" y="2"/>
                    </a:lnTo>
                    <a:lnTo>
                      <a:pt x="8" y="0"/>
                    </a:lnTo>
                    <a:lnTo>
                      <a:pt x="0" y="0"/>
                    </a:lnTo>
                    <a:lnTo>
                      <a:pt x="152" y="0"/>
                    </a:lnTo>
                    <a:lnTo>
                      <a:pt x="164" y="2"/>
                    </a:lnTo>
                    <a:lnTo>
                      <a:pt x="173" y="2"/>
                    </a:lnTo>
                    <a:lnTo>
                      <a:pt x="183" y="2"/>
                    </a:lnTo>
                    <a:lnTo>
                      <a:pt x="194" y="3"/>
                    </a:lnTo>
                    <a:lnTo>
                      <a:pt x="31" y="3"/>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5" name="Freeform 42389"/>
              <p:cNvSpPr>
                <a:spLocks/>
              </p:cNvSpPr>
              <p:nvPr/>
            </p:nvSpPr>
            <p:spPr bwMode="auto">
              <a:xfrm>
                <a:off x="5071" y="3113"/>
                <a:ext cx="86" cy="2"/>
              </a:xfrm>
              <a:custGeom>
                <a:avLst/>
                <a:gdLst>
                  <a:gd name="T0" fmla="*/ 2 w 171"/>
                  <a:gd name="T1" fmla="*/ 1 h 3"/>
                  <a:gd name="T2" fmla="*/ 1 w 171"/>
                  <a:gd name="T3" fmla="*/ 1 h 3"/>
                  <a:gd name="T4" fmla="*/ 1 w 171"/>
                  <a:gd name="T5" fmla="*/ 1 h 3"/>
                  <a:gd name="T6" fmla="*/ 1 w 171"/>
                  <a:gd name="T7" fmla="*/ 1 h 3"/>
                  <a:gd name="T8" fmla="*/ 0 w 171"/>
                  <a:gd name="T9" fmla="*/ 0 h 3"/>
                  <a:gd name="T10" fmla="*/ 10 w 171"/>
                  <a:gd name="T11" fmla="*/ 0 h 3"/>
                  <a:gd name="T12" fmla="*/ 10 w 171"/>
                  <a:gd name="T13" fmla="*/ 1 h 3"/>
                  <a:gd name="T14" fmla="*/ 11 w 171"/>
                  <a:gd name="T15" fmla="*/ 1 h 3"/>
                  <a:gd name="T16" fmla="*/ 11 w 171"/>
                  <a:gd name="T17" fmla="*/ 1 h 3"/>
                  <a:gd name="T18" fmla="*/ 11 w 171"/>
                  <a:gd name="T19" fmla="*/ 1 h 3"/>
                  <a:gd name="T20" fmla="*/ 2 w 171"/>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
                    <a:moveTo>
                      <a:pt x="19" y="3"/>
                    </a:moveTo>
                    <a:lnTo>
                      <a:pt x="15" y="1"/>
                    </a:lnTo>
                    <a:lnTo>
                      <a:pt x="10" y="1"/>
                    </a:lnTo>
                    <a:lnTo>
                      <a:pt x="5" y="1"/>
                    </a:lnTo>
                    <a:lnTo>
                      <a:pt x="0" y="0"/>
                    </a:lnTo>
                    <a:lnTo>
                      <a:pt x="151" y="0"/>
                    </a:lnTo>
                    <a:lnTo>
                      <a:pt x="155" y="1"/>
                    </a:lnTo>
                    <a:lnTo>
                      <a:pt x="162" y="1"/>
                    </a:lnTo>
                    <a:lnTo>
                      <a:pt x="167" y="1"/>
                    </a:lnTo>
                    <a:lnTo>
                      <a:pt x="171" y="3"/>
                    </a:lnTo>
                    <a:lnTo>
                      <a:pt x="19" y="3"/>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6" name="Freeform 42390"/>
              <p:cNvSpPr>
                <a:spLocks/>
              </p:cNvSpPr>
              <p:nvPr/>
            </p:nvSpPr>
            <p:spPr bwMode="auto">
              <a:xfrm>
                <a:off x="5047" y="3111"/>
                <a:ext cx="99" cy="2"/>
              </a:xfrm>
              <a:custGeom>
                <a:avLst/>
                <a:gdLst>
                  <a:gd name="T0" fmla="*/ 3 w 199"/>
                  <a:gd name="T1" fmla="*/ 0 h 5"/>
                  <a:gd name="T2" fmla="*/ 2 w 199"/>
                  <a:gd name="T3" fmla="*/ 0 h 5"/>
                  <a:gd name="T4" fmla="*/ 2 w 199"/>
                  <a:gd name="T5" fmla="*/ 0 h 5"/>
                  <a:gd name="T6" fmla="*/ 1 w 199"/>
                  <a:gd name="T7" fmla="*/ 0 h 5"/>
                  <a:gd name="T8" fmla="*/ 1 w 199"/>
                  <a:gd name="T9" fmla="*/ 0 h 5"/>
                  <a:gd name="T10" fmla="*/ 1 w 199"/>
                  <a:gd name="T11" fmla="*/ 0 h 5"/>
                  <a:gd name="T12" fmla="*/ 0 w 199"/>
                  <a:gd name="T13" fmla="*/ 0 h 5"/>
                  <a:gd name="T14" fmla="*/ 0 w 199"/>
                  <a:gd name="T15" fmla="*/ 0 h 5"/>
                  <a:gd name="T16" fmla="*/ 0 w 199"/>
                  <a:gd name="T17" fmla="*/ 0 h 5"/>
                  <a:gd name="T18" fmla="*/ 9 w 199"/>
                  <a:gd name="T19" fmla="*/ 0 h 5"/>
                  <a:gd name="T20" fmla="*/ 9 w 199"/>
                  <a:gd name="T21" fmla="*/ 0 h 5"/>
                  <a:gd name="T22" fmla="*/ 9 w 199"/>
                  <a:gd name="T23" fmla="*/ 0 h 5"/>
                  <a:gd name="T24" fmla="*/ 10 w 199"/>
                  <a:gd name="T25" fmla="*/ 0 h 5"/>
                  <a:gd name="T26" fmla="*/ 10 w 199"/>
                  <a:gd name="T27" fmla="*/ 0 h 5"/>
                  <a:gd name="T28" fmla="*/ 11 w 199"/>
                  <a:gd name="T29" fmla="*/ 0 h 5"/>
                  <a:gd name="T30" fmla="*/ 11 w 199"/>
                  <a:gd name="T31" fmla="*/ 0 h 5"/>
                  <a:gd name="T32" fmla="*/ 12 w 199"/>
                  <a:gd name="T33" fmla="*/ 0 h 5"/>
                  <a:gd name="T34" fmla="*/ 12 w 199"/>
                  <a:gd name="T35" fmla="*/ 0 h 5"/>
                  <a:gd name="T36" fmla="*/ 3 w 199"/>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9" h="5">
                    <a:moveTo>
                      <a:pt x="48" y="5"/>
                    </a:moveTo>
                    <a:lnTo>
                      <a:pt x="42" y="5"/>
                    </a:lnTo>
                    <a:lnTo>
                      <a:pt x="37" y="3"/>
                    </a:lnTo>
                    <a:lnTo>
                      <a:pt x="31" y="3"/>
                    </a:lnTo>
                    <a:lnTo>
                      <a:pt x="24" y="2"/>
                    </a:lnTo>
                    <a:lnTo>
                      <a:pt x="18" y="2"/>
                    </a:lnTo>
                    <a:lnTo>
                      <a:pt x="13" y="2"/>
                    </a:lnTo>
                    <a:lnTo>
                      <a:pt x="7" y="0"/>
                    </a:lnTo>
                    <a:lnTo>
                      <a:pt x="0" y="0"/>
                    </a:lnTo>
                    <a:lnTo>
                      <a:pt x="146" y="0"/>
                    </a:lnTo>
                    <a:lnTo>
                      <a:pt x="152" y="0"/>
                    </a:lnTo>
                    <a:lnTo>
                      <a:pt x="159" y="2"/>
                    </a:lnTo>
                    <a:lnTo>
                      <a:pt x="165" y="2"/>
                    </a:lnTo>
                    <a:lnTo>
                      <a:pt x="173" y="2"/>
                    </a:lnTo>
                    <a:lnTo>
                      <a:pt x="179" y="3"/>
                    </a:lnTo>
                    <a:lnTo>
                      <a:pt x="186" y="3"/>
                    </a:lnTo>
                    <a:lnTo>
                      <a:pt x="192" y="5"/>
                    </a:lnTo>
                    <a:lnTo>
                      <a:pt x="199" y="5"/>
                    </a:lnTo>
                    <a:lnTo>
                      <a:pt x="48" y="5"/>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7" name="Freeform 42391"/>
              <p:cNvSpPr>
                <a:spLocks/>
              </p:cNvSpPr>
              <p:nvPr/>
            </p:nvSpPr>
            <p:spPr bwMode="auto">
              <a:xfrm>
                <a:off x="5032" y="3109"/>
                <a:ext cx="88" cy="2"/>
              </a:xfrm>
              <a:custGeom>
                <a:avLst/>
                <a:gdLst>
                  <a:gd name="T0" fmla="*/ 2 w 176"/>
                  <a:gd name="T1" fmla="*/ 1 h 3"/>
                  <a:gd name="T2" fmla="*/ 2 w 176"/>
                  <a:gd name="T3" fmla="*/ 1 h 3"/>
                  <a:gd name="T4" fmla="*/ 1 w 176"/>
                  <a:gd name="T5" fmla="*/ 1 h 3"/>
                  <a:gd name="T6" fmla="*/ 1 w 176"/>
                  <a:gd name="T7" fmla="*/ 1 h 3"/>
                  <a:gd name="T8" fmla="*/ 0 w 176"/>
                  <a:gd name="T9" fmla="*/ 0 h 3"/>
                  <a:gd name="T10" fmla="*/ 9 w 176"/>
                  <a:gd name="T11" fmla="*/ 0 h 3"/>
                  <a:gd name="T12" fmla="*/ 10 w 176"/>
                  <a:gd name="T13" fmla="*/ 1 h 3"/>
                  <a:gd name="T14" fmla="*/ 10 w 176"/>
                  <a:gd name="T15" fmla="*/ 1 h 3"/>
                  <a:gd name="T16" fmla="*/ 11 w 176"/>
                  <a:gd name="T17" fmla="*/ 1 h 3"/>
                  <a:gd name="T18" fmla="*/ 11 w 176"/>
                  <a:gd name="T19" fmla="*/ 1 h 3"/>
                  <a:gd name="T20" fmla="*/ 2 w 176"/>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3">
                    <a:moveTo>
                      <a:pt x="30" y="3"/>
                    </a:moveTo>
                    <a:lnTo>
                      <a:pt x="22" y="1"/>
                    </a:lnTo>
                    <a:lnTo>
                      <a:pt x="14" y="1"/>
                    </a:lnTo>
                    <a:lnTo>
                      <a:pt x="8" y="1"/>
                    </a:lnTo>
                    <a:lnTo>
                      <a:pt x="0" y="0"/>
                    </a:lnTo>
                    <a:lnTo>
                      <a:pt x="144" y="0"/>
                    </a:lnTo>
                    <a:lnTo>
                      <a:pt x="152" y="1"/>
                    </a:lnTo>
                    <a:lnTo>
                      <a:pt x="160" y="1"/>
                    </a:lnTo>
                    <a:lnTo>
                      <a:pt x="168" y="1"/>
                    </a:lnTo>
                    <a:lnTo>
                      <a:pt x="176" y="3"/>
                    </a:lnTo>
                    <a:lnTo>
                      <a:pt x="30" y="3"/>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8" name="Freeform 42392"/>
              <p:cNvSpPr>
                <a:spLocks/>
              </p:cNvSpPr>
              <p:nvPr/>
            </p:nvSpPr>
            <p:spPr bwMode="auto">
              <a:xfrm>
                <a:off x="5018" y="3108"/>
                <a:ext cx="86" cy="1"/>
              </a:xfrm>
              <a:custGeom>
                <a:avLst/>
                <a:gdLst>
                  <a:gd name="T0" fmla="*/ 1 w 173"/>
                  <a:gd name="T1" fmla="*/ 0 h 3"/>
                  <a:gd name="T2" fmla="*/ 1 w 173"/>
                  <a:gd name="T3" fmla="*/ 0 h 3"/>
                  <a:gd name="T4" fmla="*/ 0 w 173"/>
                  <a:gd name="T5" fmla="*/ 0 h 3"/>
                  <a:gd name="T6" fmla="*/ 0 w 173"/>
                  <a:gd name="T7" fmla="*/ 0 h 3"/>
                  <a:gd name="T8" fmla="*/ 0 w 173"/>
                  <a:gd name="T9" fmla="*/ 0 h 3"/>
                  <a:gd name="T10" fmla="*/ 8 w 173"/>
                  <a:gd name="T11" fmla="*/ 0 h 3"/>
                  <a:gd name="T12" fmla="*/ 9 w 173"/>
                  <a:gd name="T13" fmla="*/ 0 h 3"/>
                  <a:gd name="T14" fmla="*/ 9 w 173"/>
                  <a:gd name="T15" fmla="*/ 0 h 3"/>
                  <a:gd name="T16" fmla="*/ 10 w 173"/>
                  <a:gd name="T17" fmla="*/ 0 h 3"/>
                  <a:gd name="T18" fmla="*/ 10 w 173"/>
                  <a:gd name="T19" fmla="*/ 0 h 3"/>
                  <a:gd name="T20" fmla="*/ 1 w 17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3" h="3">
                    <a:moveTo>
                      <a:pt x="29" y="3"/>
                    </a:moveTo>
                    <a:lnTo>
                      <a:pt x="22" y="1"/>
                    </a:lnTo>
                    <a:lnTo>
                      <a:pt x="14" y="1"/>
                    </a:lnTo>
                    <a:lnTo>
                      <a:pt x="8" y="1"/>
                    </a:lnTo>
                    <a:lnTo>
                      <a:pt x="0" y="0"/>
                    </a:lnTo>
                    <a:lnTo>
                      <a:pt x="142" y="0"/>
                    </a:lnTo>
                    <a:lnTo>
                      <a:pt x="150" y="1"/>
                    </a:lnTo>
                    <a:lnTo>
                      <a:pt x="158" y="1"/>
                    </a:lnTo>
                    <a:lnTo>
                      <a:pt x="165" y="1"/>
                    </a:lnTo>
                    <a:lnTo>
                      <a:pt x="173" y="3"/>
                    </a:lnTo>
                    <a:lnTo>
                      <a:pt x="29" y="3"/>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29" name="Freeform 42393"/>
              <p:cNvSpPr>
                <a:spLocks/>
              </p:cNvSpPr>
              <p:nvPr/>
            </p:nvSpPr>
            <p:spPr bwMode="auto">
              <a:xfrm>
                <a:off x="4993" y="3105"/>
                <a:ext cx="96" cy="3"/>
              </a:xfrm>
              <a:custGeom>
                <a:avLst/>
                <a:gdLst>
                  <a:gd name="T0" fmla="*/ 4 w 192"/>
                  <a:gd name="T1" fmla="*/ 1 h 5"/>
                  <a:gd name="T2" fmla="*/ 3 w 192"/>
                  <a:gd name="T3" fmla="*/ 1 h 5"/>
                  <a:gd name="T4" fmla="*/ 3 w 192"/>
                  <a:gd name="T5" fmla="*/ 1 h 5"/>
                  <a:gd name="T6" fmla="*/ 2 w 192"/>
                  <a:gd name="T7" fmla="*/ 1 h 5"/>
                  <a:gd name="T8" fmla="*/ 2 w 192"/>
                  <a:gd name="T9" fmla="*/ 1 h 5"/>
                  <a:gd name="T10" fmla="*/ 2 w 192"/>
                  <a:gd name="T11" fmla="*/ 1 h 5"/>
                  <a:gd name="T12" fmla="*/ 1 w 192"/>
                  <a:gd name="T13" fmla="*/ 1 h 5"/>
                  <a:gd name="T14" fmla="*/ 1 w 192"/>
                  <a:gd name="T15" fmla="*/ 0 h 5"/>
                  <a:gd name="T16" fmla="*/ 0 w 192"/>
                  <a:gd name="T17" fmla="*/ 0 h 5"/>
                  <a:gd name="T18" fmla="*/ 9 w 192"/>
                  <a:gd name="T19" fmla="*/ 0 h 5"/>
                  <a:gd name="T20" fmla="*/ 9 w 192"/>
                  <a:gd name="T21" fmla="*/ 0 h 5"/>
                  <a:gd name="T22" fmla="*/ 10 w 192"/>
                  <a:gd name="T23" fmla="*/ 0 h 5"/>
                  <a:gd name="T24" fmla="*/ 10 w 192"/>
                  <a:gd name="T25" fmla="*/ 1 h 5"/>
                  <a:gd name="T26" fmla="*/ 10 w 192"/>
                  <a:gd name="T27" fmla="*/ 1 h 5"/>
                  <a:gd name="T28" fmla="*/ 11 w 192"/>
                  <a:gd name="T29" fmla="*/ 1 h 5"/>
                  <a:gd name="T30" fmla="*/ 11 w 192"/>
                  <a:gd name="T31" fmla="*/ 1 h 5"/>
                  <a:gd name="T32" fmla="*/ 12 w 192"/>
                  <a:gd name="T33" fmla="*/ 1 h 5"/>
                  <a:gd name="T34" fmla="*/ 12 w 192"/>
                  <a:gd name="T35" fmla="*/ 1 h 5"/>
                  <a:gd name="T36" fmla="*/ 4 w 192"/>
                  <a:gd name="T37" fmla="*/ 1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2" h="5">
                    <a:moveTo>
                      <a:pt x="50" y="5"/>
                    </a:moveTo>
                    <a:lnTo>
                      <a:pt x="44" y="5"/>
                    </a:lnTo>
                    <a:lnTo>
                      <a:pt x="37" y="3"/>
                    </a:lnTo>
                    <a:lnTo>
                      <a:pt x="32" y="3"/>
                    </a:lnTo>
                    <a:lnTo>
                      <a:pt x="26" y="1"/>
                    </a:lnTo>
                    <a:lnTo>
                      <a:pt x="20" y="1"/>
                    </a:lnTo>
                    <a:lnTo>
                      <a:pt x="13" y="1"/>
                    </a:lnTo>
                    <a:lnTo>
                      <a:pt x="7" y="0"/>
                    </a:lnTo>
                    <a:lnTo>
                      <a:pt x="0" y="0"/>
                    </a:lnTo>
                    <a:lnTo>
                      <a:pt x="140" y="0"/>
                    </a:lnTo>
                    <a:lnTo>
                      <a:pt x="144" y="0"/>
                    </a:lnTo>
                    <a:lnTo>
                      <a:pt x="151" y="0"/>
                    </a:lnTo>
                    <a:lnTo>
                      <a:pt x="156" y="1"/>
                    </a:lnTo>
                    <a:lnTo>
                      <a:pt x="160" y="1"/>
                    </a:lnTo>
                    <a:lnTo>
                      <a:pt x="168" y="3"/>
                    </a:lnTo>
                    <a:lnTo>
                      <a:pt x="176" y="3"/>
                    </a:lnTo>
                    <a:lnTo>
                      <a:pt x="184" y="3"/>
                    </a:lnTo>
                    <a:lnTo>
                      <a:pt x="192" y="5"/>
                    </a:lnTo>
                    <a:lnTo>
                      <a:pt x="50" y="5"/>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0" name="Freeform 42394"/>
              <p:cNvSpPr>
                <a:spLocks/>
              </p:cNvSpPr>
              <p:nvPr/>
            </p:nvSpPr>
            <p:spPr bwMode="auto">
              <a:xfrm>
                <a:off x="4983" y="3104"/>
                <a:ext cx="79" cy="1"/>
              </a:xfrm>
              <a:custGeom>
                <a:avLst/>
                <a:gdLst>
                  <a:gd name="T0" fmla="*/ 1 w 159"/>
                  <a:gd name="T1" fmla="*/ 0 h 3"/>
                  <a:gd name="T2" fmla="*/ 0 w 159"/>
                  <a:gd name="T3" fmla="*/ 0 h 3"/>
                  <a:gd name="T4" fmla="*/ 0 w 159"/>
                  <a:gd name="T5" fmla="*/ 0 h 3"/>
                  <a:gd name="T6" fmla="*/ 0 w 159"/>
                  <a:gd name="T7" fmla="*/ 0 h 3"/>
                  <a:gd name="T8" fmla="*/ 0 w 159"/>
                  <a:gd name="T9" fmla="*/ 0 h 3"/>
                  <a:gd name="T10" fmla="*/ 8 w 159"/>
                  <a:gd name="T11" fmla="*/ 0 h 3"/>
                  <a:gd name="T12" fmla="*/ 8 w 159"/>
                  <a:gd name="T13" fmla="*/ 0 h 3"/>
                  <a:gd name="T14" fmla="*/ 9 w 159"/>
                  <a:gd name="T15" fmla="*/ 0 h 3"/>
                  <a:gd name="T16" fmla="*/ 9 w 159"/>
                  <a:gd name="T17" fmla="*/ 0 h 3"/>
                  <a:gd name="T18" fmla="*/ 9 w 159"/>
                  <a:gd name="T19" fmla="*/ 0 h 3"/>
                  <a:gd name="T20" fmla="*/ 1 w 15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3">
                    <a:moveTo>
                      <a:pt x="19" y="3"/>
                    </a:moveTo>
                    <a:lnTo>
                      <a:pt x="15" y="1"/>
                    </a:lnTo>
                    <a:lnTo>
                      <a:pt x="10" y="1"/>
                    </a:lnTo>
                    <a:lnTo>
                      <a:pt x="5" y="1"/>
                    </a:lnTo>
                    <a:lnTo>
                      <a:pt x="0" y="0"/>
                    </a:lnTo>
                    <a:lnTo>
                      <a:pt x="138" y="0"/>
                    </a:lnTo>
                    <a:lnTo>
                      <a:pt x="143" y="1"/>
                    </a:lnTo>
                    <a:lnTo>
                      <a:pt x="149" y="1"/>
                    </a:lnTo>
                    <a:lnTo>
                      <a:pt x="154" y="1"/>
                    </a:lnTo>
                    <a:lnTo>
                      <a:pt x="159" y="3"/>
                    </a:lnTo>
                    <a:lnTo>
                      <a:pt x="19" y="3"/>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1" name="Freeform 42395"/>
              <p:cNvSpPr>
                <a:spLocks/>
              </p:cNvSpPr>
              <p:nvPr/>
            </p:nvSpPr>
            <p:spPr bwMode="auto">
              <a:xfrm>
                <a:off x="4964" y="3102"/>
                <a:ext cx="88" cy="2"/>
              </a:xfrm>
              <a:custGeom>
                <a:avLst/>
                <a:gdLst>
                  <a:gd name="T0" fmla="*/ 3 w 176"/>
                  <a:gd name="T1" fmla="*/ 1 h 4"/>
                  <a:gd name="T2" fmla="*/ 3 w 176"/>
                  <a:gd name="T3" fmla="*/ 1 h 4"/>
                  <a:gd name="T4" fmla="*/ 2 w 176"/>
                  <a:gd name="T5" fmla="*/ 1 h 4"/>
                  <a:gd name="T6" fmla="*/ 2 w 176"/>
                  <a:gd name="T7" fmla="*/ 1 h 4"/>
                  <a:gd name="T8" fmla="*/ 2 w 176"/>
                  <a:gd name="T9" fmla="*/ 1 h 4"/>
                  <a:gd name="T10" fmla="*/ 1 w 176"/>
                  <a:gd name="T11" fmla="*/ 1 h 4"/>
                  <a:gd name="T12" fmla="*/ 1 w 176"/>
                  <a:gd name="T13" fmla="*/ 0 h 4"/>
                  <a:gd name="T14" fmla="*/ 1 w 176"/>
                  <a:gd name="T15" fmla="*/ 0 h 4"/>
                  <a:gd name="T16" fmla="*/ 0 w 176"/>
                  <a:gd name="T17" fmla="*/ 0 h 4"/>
                  <a:gd name="T18" fmla="*/ 9 w 176"/>
                  <a:gd name="T19" fmla="*/ 0 h 4"/>
                  <a:gd name="T20" fmla="*/ 10 w 176"/>
                  <a:gd name="T21" fmla="*/ 1 h 4"/>
                  <a:gd name="T22" fmla="*/ 10 w 176"/>
                  <a:gd name="T23" fmla="*/ 1 h 4"/>
                  <a:gd name="T24" fmla="*/ 11 w 176"/>
                  <a:gd name="T25" fmla="*/ 1 h 4"/>
                  <a:gd name="T26" fmla="*/ 11 w 176"/>
                  <a:gd name="T27" fmla="*/ 1 h 4"/>
                  <a:gd name="T28" fmla="*/ 3 w 176"/>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 h="4">
                    <a:moveTo>
                      <a:pt x="38" y="4"/>
                    </a:moveTo>
                    <a:lnTo>
                      <a:pt x="33" y="4"/>
                    </a:lnTo>
                    <a:lnTo>
                      <a:pt x="29" y="2"/>
                    </a:lnTo>
                    <a:lnTo>
                      <a:pt x="24" y="2"/>
                    </a:lnTo>
                    <a:lnTo>
                      <a:pt x="19" y="2"/>
                    </a:lnTo>
                    <a:lnTo>
                      <a:pt x="14" y="2"/>
                    </a:lnTo>
                    <a:lnTo>
                      <a:pt x="9" y="0"/>
                    </a:lnTo>
                    <a:lnTo>
                      <a:pt x="5" y="0"/>
                    </a:lnTo>
                    <a:lnTo>
                      <a:pt x="0" y="0"/>
                    </a:lnTo>
                    <a:lnTo>
                      <a:pt x="134" y="0"/>
                    </a:lnTo>
                    <a:lnTo>
                      <a:pt x="145" y="2"/>
                    </a:lnTo>
                    <a:lnTo>
                      <a:pt x="155" y="2"/>
                    </a:lnTo>
                    <a:lnTo>
                      <a:pt x="165" y="4"/>
                    </a:lnTo>
                    <a:lnTo>
                      <a:pt x="176" y="4"/>
                    </a:lnTo>
                    <a:lnTo>
                      <a:pt x="38" y="4"/>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2" name="Freeform 42396"/>
              <p:cNvSpPr>
                <a:spLocks/>
              </p:cNvSpPr>
              <p:nvPr/>
            </p:nvSpPr>
            <p:spPr bwMode="auto">
              <a:xfrm>
                <a:off x="4940" y="3100"/>
                <a:ext cx="91" cy="2"/>
              </a:xfrm>
              <a:custGeom>
                <a:avLst/>
                <a:gdLst>
                  <a:gd name="T0" fmla="*/ 3 w 182"/>
                  <a:gd name="T1" fmla="*/ 1 h 4"/>
                  <a:gd name="T2" fmla="*/ 3 w 182"/>
                  <a:gd name="T3" fmla="*/ 1 h 4"/>
                  <a:gd name="T4" fmla="*/ 3 w 182"/>
                  <a:gd name="T5" fmla="*/ 1 h 4"/>
                  <a:gd name="T6" fmla="*/ 2 w 182"/>
                  <a:gd name="T7" fmla="*/ 1 h 4"/>
                  <a:gd name="T8" fmla="*/ 2 w 182"/>
                  <a:gd name="T9" fmla="*/ 1 h 4"/>
                  <a:gd name="T10" fmla="*/ 2 w 182"/>
                  <a:gd name="T11" fmla="*/ 1 h 4"/>
                  <a:gd name="T12" fmla="*/ 1 w 182"/>
                  <a:gd name="T13" fmla="*/ 1 h 4"/>
                  <a:gd name="T14" fmla="*/ 1 w 182"/>
                  <a:gd name="T15" fmla="*/ 0 h 4"/>
                  <a:gd name="T16" fmla="*/ 0 w 182"/>
                  <a:gd name="T17" fmla="*/ 0 h 4"/>
                  <a:gd name="T18" fmla="*/ 9 w 182"/>
                  <a:gd name="T19" fmla="*/ 0 h 4"/>
                  <a:gd name="T20" fmla="*/ 10 w 182"/>
                  <a:gd name="T21" fmla="*/ 1 h 4"/>
                  <a:gd name="T22" fmla="*/ 11 w 182"/>
                  <a:gd name="T23" fmla="*/ 1 h 4"/>
                  <a:gd name="T24" fmla="*/ 11 w 182"/>
                  <a:gd name="T25" fmla="*/ 1 h 4"/>
                  <a:gd name="T26" fmla="*/ 12 w 182"/>
                  <a:gd name="T27" fmla="*/ 1 h 4"/>
                  <a:gd name="T28" fmla="*/ 3 w 182"/>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2" h="4">
                    <a:moveTo>
                      <a:pt x="48" y="4"/>
                    </a:moveTo>
                    <a:lnTo>
                      <a:pt x="41" y="4"/>
                    </a:lnTo>
                    <a:lnTo>
                      <a:pt x="37" y="3"/>
                    </a:lnTo>
                    <a:lnTo>
                      <a:pt x="30" y="3"/>
                    </a:lnTo>
                    <a:lnTo>
                      <a:pt x="24" y="1"/>
                    </a:lnTo>
                    <a:lnTo>
                      <a:pt x="17" y="1"/>
                    </a:lnTo>
                    <a:lnTo>
                      <a:pt x="13" y="1"/>
                    </a:lnTo>
                    <a:lnTo>
                      <a:pt x="6" y="0"/>
                    </a:lnTo>
                    <a:lnTo>
                      <a:pt x="0" y="0"/>
                    </a:lnTo>
                    <a:lnTo>
                      <a:pt x="141" y="0"/>
                    </a:lnTo>
                    <a:lnTo>
                      <a:pt x="152" y="1"/>
                    </a:lnTo>
                    <a:lnTo>
                      <a:pt x="161" y="1"/>
                    </a:lnTo>
                    <a:lnTo>
                      <a:pt x="171" y="3"/>
                    </a:lnTo>
                    <a:lnTo>
                      <a:pt x="182" y="4"/>
                    </a:lnTo>
                    <a:lnTo>
                      <a:pt x="48" y="4"/>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3" name="Freeform 42397"/>
              <p:cNvSpPr>
                <a:spLocks/>
              </p:cNvSpPr>
              <p:nvPr/>
            </p:nvSpPr>
            <p:spPr bwMode="auto">
              <a:xfrm>
                <a:off x="4926" y="3098"/>
                <a:ext cx="84" cy="2"/>
              </a:xfrm>
              <a:custGeom>
                <a:avLst/>
                <a:gdLst>
                  <a:gd name="T0" fmla="*/ 1 w 170"/>
                  <a:gd name="T1" fmla="*/ 1 h 4"/>
                  <a:gd name="T2" fmla="*/ 1 w 170"/>
                  <a:gd name="T3" fmla="*/ 1 h 4"/>
                  <a:gd name="T4" fmla="*/ 0 w 170"/>
                  <a:gd name="T5" fmla="*/ 1 h 4"/>
                  <a:gd name="T6" fmla="*/ 0 w 170"/>
                  <a:gd name="T7" fmla="*/ 1 h 4"/>
                  <a:gd name="T8" fmla="*/ 0 w 170"/>
                  <a:gd name="T9" fmla="*/ 0 h 4"/>
                  <a:gd name="T10" fmla="*/ 8 w 170"/>
                  <a:gd name="T11" fmla="*/ 0 h 4"/>
                  <a:gd name="T12" fmla="*/ 9 w 170"/>
                  <a:gd name="T13" fmla="*/ 1 h 4"/>
                  <a:gd name="T14" fmla="*/ 9 w 170"/>
                  <a:gd name="T15" fmla="*/ 1 h 4"/>
                  <a:gd name="T16" fmla="*/ 10 w 170"/>
                  <a:gd name="T17" fmla="*/ 1 h 4"/>
                  <a:gd name="T18" fmla="*/ 10 w 170"/>
                  <a:gd name="T19" fmla="*/ 1 h 4"/>
                  <a:gd name="T20" fmla="*/ 1 w 170"/>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0" h="4">
                    <a:moveTo>
                      <a:pt x="29" y="4"/>
                    </a:moveTo>
                    <a:lnTo>
                      <a:pt x="22" y="2"/>
                    </a:lnTo>
                    <a:lnTo>
                      <a:pt x="14" y="2"/>
                    </a:lnTo>
                    <a:lnTo>
                      <a:pt x="8" y="2"/>
                    </a:lnTo>
                    <a:lnTo>
                      <a:pt x="0" y="0"/>
                    </a:lnTo>
                    <a:lnTo>
                      <a:pt x="139" y="0"/>
                    </a:lnTo>
                    <a:lnTo>
                      <a:pt x="147" y="2"/>
                    </a:lnTo>
                    <a:lnTo>
                      <a:pt x="155" y="2"/>
                    </a:lnTo>
                    <a:lnTo>
                      <a:pt x="162" y="2"/>
                    </a:lnTo>
                    <a:lnTo>
                      <a:pt x="170" y="4"/>
                    </a:lnTo>
                    <a:lnTo>
                      <a:pt x="29" y="4"/>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4" name="Freeform 42398"/>
              <p:cNvSpPr>
                <a:spLocks/>
              </p:cNvSpPr>
              <p:nvPr/>
            </p:nvSpPr>
            <p:spPr bwMode="auto">
              <a:xfrm>
                <a:off x="4906" y="3097"/>
                <a:ext cx="89" cy="1"/>
              </a:xfrm>
              <a:custGeom>
                <a:avLst/>
                <a:gdLst>
                  <a:gd name="T0" fmla="*/ 2 w 179"/>
                  <a:gd name="T1" fmla="*/ 0 h 3"/>
                  <a:gd name="T2" fmla="*/ 1 w 179"/>
                  <a:gd name="T3" fmla="*/ 0 h 3"/>
                  <a:gd name="T4" fmla="*/ 1 w 179"/>
                  <a:gd name="T5" fmla="*/ 0 h 3"/>
                  <a:gd name="T6" fmla="*/ 0 w 179"/>
                  <a:gd name="T7" fmla="*/ 0 h 3"/>
                  <a:gd name="T8" fmla="*/ 0 w 179"/>
                  <a:gd name="T9" fmla="*/ 0 h 3"/>
                  <a:gd name="T10" fmla="*/ 9 w 179"/>
                  <a:gd name="T11" fmla="*/ 0 h 3"/>
                  <a:gd name="T12" fmla="*/ 9 w 179"/>
                  <a:gd name="T13" fmla="*/ 0 h 3"/>
                  <a:gd name="T14" fmla="*/ 10 w 179"/>
                  <a:gd name="T15" fmla="*/ 0 h 3"/>
                  <a:gd name="T16" fmla="*/ 10 w 179"/>
                  <a:gd name="T17" fmla="*/ 0 h 3"/>
                  <a:gd name="T18" fmla="*/ 11 w 179"/>
                  <a:gd name="T19" fmla="*/ 0 h 3"/>
                  <a:gd name="T20" fmla="*/ 2 w 17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3">
                    <a:moveTo>
                      <a:pt x="40" y="3"/>
                    </a:moveTo>
                    <a:lnTo>
                      <a:pt x="29" y="2"/>
                    </a:lnTo>
                    <a:lnTo>
                      <a:pt x="19" y="2"/>
                    </a:lnTo>
                    <a:lnTo>
                      <a:pt x="10" y="0"/>
                    </a:lnTo>
                    <a:lnTo>
                      <a:pt x="0" y="0"/>
                    </a:lnTo>
                    <a:lnTo>
                      <a:pt x="147" y="0"/>
                    </a:lnTo>
                    <a:lnTo>
                      <a:pt x="155" y="2"/>
                    </a:lnTo>
                    <a:lnTo>
                      <a:pt x="163" y="2"/>
                    </a:lnTo>
                    <a:lnTo>
                      <a:pt x="171" y="3"/>
                    </a:lnTo>
                    <a:lnTo>
                      <a:pt x="179" y="3"/>
                    </a:lnTo>
                    <a:lnTo>
                      <a:pt x="40" y="3"/>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5" name="Freeform 42399"/>
              <p:cNvSpPr>
                <a:spLocks/>
              </p:cNvSpPr>
              <p:nvPr/>
            </p:nvSpPr>
            <p:spPr bwMode="auto">
              <a:xfrm>
                <a:off x="4886" y="3094"/>
                <a:ext cx="93" cy="3"/>
              </a:xfrm>
              <a:custGeom>
                <a:avLst/>
                <a:gdLst>
                  <a:gd name="T0" fmla="*/ 3 w 185"/>
                  <a:gd name="T1" fmla="*/ 1 h 5"/>
                  <a:gd name="T2" fmla="*/ 2 w 185"/>
                  <a:gd name="T3" fmla="*/ 1 h 5"/>
                  <a:gd name="T4" fmla="*/ 2 w 185"/>
                  <a:gd name="T5" fmla="*/ 1 h 5"/>
                  <a:gd name="T6" fmla="*/ 1 w 185"/>
                  <a:gd name="T7" fmla="*/ 1 h 5"/>
                  <a:gd name="T8" fmla="*/ 0 w 185"/>
                  <a:gd name="T9" fmla="*/ 0 h 5"/>
                  <a:gd name="T10" fmla="*/ 9 w 185"/>
                  <a:gd name="T11" fmla="*/ 0 h 5"/>
                  <a:gd name="T12" fmla="*/ 9 w 185"/>
                  <a:gd name="T13" fmla="*/ 0 h 5"/>
                  <a:gd name="T14" fmla="*/ 10 w 185"/>
                  <a:gd name="T15" fmla="*/ 1 h 5"/>
                  <a:gd name="T16" fmla="*/ 10 w 185"/>
                  <a:gd name="T17" fmla="*/ 1 h 5"/>
                  <a:gd name="T18" fmla="*/ 10 w 185"/>
                  <a:gd name="T19" fmla="*/ 1 h 5"/>
                  <a:gd name="T20" fmla="*/ 11 w 185"/>
                  <a:gd name="T21" fmla="*/ 1 h 5"/>
                  <a:gd name="T22" fmla="*/ 11 w 185"/>
                  <a:gd name="T23" fmla="*/ 1 h 5"/>
                  <a:gd name="T24" fmla="*/ 12 w 185"/>
                  <a:gd name="T25" fmla="*/ 1 h 5"/>
                  <a:gd name="T26" fmla="*/ 12 w 185"/>
                  <a:gd name="T27" fmla="*/ 1 h 5"/>
                  <a:gd name="T28" fmla="*/ 3 w 18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5" h="5">
                    <a:moveTo>
                      <a:pt x="38" y="5"/>
                    </a:moveTo>
                    <a:lnTo>
                      <a:pt x="28" y="4"/>
                    </a:lnTo>
                    <a:lnTo>
                      <a:pt x="19" y="2"/>
                    </a:lnTo>
                    <a:lnTo>
                      <a:pt x="9" y="2"/>
                    </a:lnTo>
                    <a:lnTo>
                      <a:pt x="0" y="0"/>
                    </a:lnTo>
                    <a:lnTo>
                      <a:pt x="134" y="0"/>
                    </a:lnTo>
                    <a:lnTo>
                      <a:pt x="140" y="0"/>
                    </a:lnTo>
                    <a:lnTo>
                      <a:pt x="147" y="2"/>
                    </a:lnTo>
                    <a:lnTo>
                      <a:pt x="153" y="2"/>
                    </a:lnTo>
                    <a:lnTo>
                      <a:pt x="160" y="2"/>
                    </a:lnTo>
                    <a:lnTo>
                      <a:pt x="166" y="4"/>
                    </a:lnTo>
                    <a:lnTo>
                      <a:pt x="172" y="4"/>
                    </a:lnTo>
                    <a:lnTo>
                      <a:pt x="179" y="5"/>
                    </a:lnTo>
                    <a:lnTo>
                      <a:pt x="185" y="5"/>
                    </a:lnTo>
                    <a:lnTo>
                      <a:pt x="38" y="5"/>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6" name="Freeform 42400"/>
              <p:cNvSpPr>
                <a:spLocks/>
              </p:cNvSpPr>
              <p:nvPr/>
            </p:nvSpPr>
            <p:spPr bwMode="auto">
              <a:xfrm>
                <a:off x="4866" y="3093"/>
                <a:ext cx="88" cy="1"/>
              </a:xfrm>
              <a:custGeom>
                <a:avLst/>
                <a:gdLst>
                  <a:gd name="T0" fmla="*/ 3 w 174"/>
                  <a:gd name="T1" fmla="*/ 0 h 3"/>
                  <a:gd name="T2" fmla="*/ 2 w 174"/>
                  <a:gd name="T3" fmla="*/ 0 h 3"/>
                  <a:gd name="T4" fmla="*/ 2 w 174"/>
                  <a:gd name="T5" fmla="*/ 0 h 3"/>
                  <a:gd name="T6" fmla="*/ 1 w 174"/>
                  <a:gd name="T7" fmla="*/ 0 h 3"/>
                  <a:gd name="T8" fmla="*/ 0 w 174"/>
                  <a:gd name="T9" fmla="*/ 0 h 3"/>
                  <a:gd name="T10" fmla="*/ 10 w 174"/>
                  <a:gd name="T11" fmla="*/ 0 h 3"/>
                  <a:gd name="T12" fmla="*/ 10 w 174"/>
                  <a:gd name="T13" fmla="*/ 0 h 3"/>
                  <a:gd name="T14" fmla="*/ 11 w 174"/>
                  <a:gd name="T15" fmla="*/ 0 h 3"/>
                  <a:gd name="T16" fmla="*/ 11 w 174"/>
                  <a:gd name="T17" fmla="*/ 0 h 3"/>
                  <a:gd name="T18" fmla="*/ 12 w 174"/>
                  <a:gd name="T19" fmla="*/ 0 h 3"/>
                  <a:gd name="T20" fmla="*/ 3 w 17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4" h="3">
                    <a:moveTo>
                      <a:pt x="40" y="3"/>
                    </a:moveTo>
                    <a:lnTo>
                      <a:pt x="28" y="2"/>
                    </a:lnTo>
                    <a:lnTo>
                      <a:pt x="19" y="2"/>
                    </a:lnTo>
                    <a:lnTo>
                      <a:pt x="9" y="0"/>
                    </a:lnTo>
                    <a:lnTo>
                      <a:pt x="0" y="0"/>
                    </a:lnTo>
                    <a:lnTo>
                      <a:pt x="144" y="0"/>
                    </a:lnTo>
                    <a:lnTo>
                      <a:pt x="152" y="2"/>
                    </a:lnTo>
                    <a:lnTo>
                      <a:pt x="160" y="2"/>
                    </a:lnTo>
                    <a:lnTo>
                      <a:pt x="166" y="2"/>
                    </a:lnTo>
                    <a:lnTo>
                      <a:pt x="174" y="3"/>
                    </a:lnTo>
                    <a:lnTo>
                      <a:pt x="40" y="3"/>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7" name="Freeform 42401"/>
              <p:cNvSpPr>
                <a:spLocks/>
              </p:cNvSpPr>
              <p:nvPr/>
            </p:nvSpPr>
            <p:spPr bwMode="auto">
              <a:xfrm>
                <a:off x="4857" y="3091"/>
                <a:ext cx="81" cy="2"/>
              </a:xfrm>
              <a:custGeom>
                <a:avLst/>
                <a:gdLst>
                  <a:gd name="T0" fmla="*/ 1 w 164"/>
                  <a:gd name="T1" fmla="*/ 1 h 3"/>
                  <a:gd name="T2" fmla="*/ 0 w 164"/>
                  <a:gd name="T3" fmla="*/ 1 h 3"/>
                  <a:gd name="T4" fmla="*/ 0 w 164"/>
                  <a:gd name="T5" fmla="*/ 1 h 3"/>
                  <a:gd name="T6" fmla="*/ 0 w 164"/>
                  <a:gd name="T7" fmla="*/ 1 h 3"/>
                  <a:gd name="T8" fmla="*/ 0 w 164"/>
                  <a:gd name="T9" fmla="*/ 0 h 3"/>
                  <a:gd name="T10" fmla="*/ 8 w 164"/>
                  <a:gd name="T11" fmla="*/ 0 h 3"/>
                  <a:gd name="T12" fmla="*/ 8 w 164"/>
                  <a:gd name="T13" fmla="*/ 1 h 3"/>
                  <a:gd name="T14" fmla="*/ 9 w 164"/>
                  <a:gd name="T15" fmla="*/ 1 h 3"/>
                  <a:gd name="T16" fmla="*/ 9 w 164"/>
                  <a:gd name="T17" fmla="*/ 1 h 3"/>
                  <a:gd name="T18" fmla="*/ 10 w 164"/>
                  <a:gd name="T19" fmla="*/ 1 h 3"/>
                  <a:gd name="T20" fmla="*/ 1 w 16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 h="3">
                    <a:moveTo>
                      <a:pt x="20" y="3"/>
                    </a:moveTo>
                    <a:lnTo>
                      <a:pt x="15" y="2"/>
                    </a:lnTo>
                    <a:lnTo>
                      <a:pt x="10" y="2"/>
                    </a:lnTo>
                    <a:lnTo>
                      <a:pt x="5" y="2"/>
                    </a:lnTo>
                    <a:lnTo>
                      <a:pt x="0" y="0"/>
                    </a:lnTo>
                    <a:lnTo>
                      <a:pt x="132" y="0"/>
                    </a:lnTo>
                    <a:lnTo>
                      <a:pt x="140" y="2"/>
                    </a:lnTo>
                    <a:lnTo>
                      <a:pt x="148" y="2"/>
                    </a:lnTo>
                    <a:lnTo>
                      <a:pt x="156" y="2"/>
                    </a:lnTo>
                    <a:lnTo>
                      <a:pt x="164" y="3"/>
                    </a:lnTo>
                    <a:lnTo>
                      <a:pt x="20" y="3"/>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8" name="Freeform 42402"/>
              <p:cNvSpPr>
                <a:spLocks/>
              </p:cNvSpPr>
              <p:nvPr/>
            </p:nvSpPr>
            <p:spPr bwMode="auto">
              <a:xfrm>
                <a:off x="4832" y="3089"/>
                <a:ext cx="90" cy="2"/>
              </a:xfrm>
              <a:custGeom>
                <a:avLst/>
                <a:gdLst>
                  <a:gd name="T0" fmla="*/ 3 w 181"/>
                  <a:gd name="T1" fmla="*/ 0 h 5"/>
                  <a:gd name="T2" fmla="*/ 2 w 181"/>
                  <a:gd name="T3" fmla="*/ 0 h 5"/>
                  <a:gd name="T4" fmla="*/ 2 w 181"/>
                  <a:gd name="T5" fmla="*/ 0 h 5"/>
                  <a:gd name="T6" fmla="*/ 1 w 181"/>
                  <a:gd name="T7" fmla="*/ 0 h 5"/>
                  <a:gd name="T8" fmla="*/ 1 w 181"/>
                  <a:gd name="T9" fmla="*/ 0 h 5"/>
                  <a:gd name="T10" fmla="*/ 1 w 181"/>
                  <a:gd name="T11" fmla="*/ 0 h 5"/>
                  <a:gd name="T12" fmla="*/ 0 w 181"/>
                  <a:gd name="T13" fmla="*/ 0 h 5"/>
                  <a:gd name="T14" fmla="*/ 0 w 181"/>
                  <a:gd name="T15" fmla="*/ 0 h 5"/>
                  <a:gd name="T16" fmla="*/ 0 w 181"/>
                  <a:gd name="T17" fmla="*/ 0 h 5"/>
                  <a:gd name="T18" fmla="*/ 5 w 181"/>
                  <a:gd name="T19" fmla="*/ 0 h 5"/>
                  <a:gd name="T20" fmla="*/ 5 w 181"/>
                  <a:gd name="T21" fmla="*/ 0 h 5"/>
                  <a:gd name="T22" fmla="*/ 6 w 181"/>
                  <a:gd name="T23" fmla="*/ 0 h 5"/>
                  <a:gd name="T24" fmla="*/ 6 w 181"/>
                  <a:gd name="T25" fmla="*/ 0 h 5"/>
                  <a:gd name="T26" fmla="*/ 7 w 181"/>
                  <a:gd name="T27" fmla="*/ 0 h 5"/>
                  <a:gd name="T28" fmla="*/ 7 w 181"/>
                  <a:gd name="T29" fmla="*/ 0 h 5"/>
                  <a:gd name="T30" fmla="*/ 8 w 181"/>
                  <a:gd name="T31" fmla="*/ 0 h 5"/>
                  <a:gd name="T32" fmla="*/ 8 w 181"/>
                  <a:gd name="T33" fmla="*/ 0 h 5"/>
                  <a:gd name="T34" fmla="*/ 9 w 181"/>
                  <a:gd name="T35" fmla="*/ 0 h 5"/>
                  <a:gd name="T36" fmla="*/ 9 w 181"/>
                  <a:gd name="T37" fmla="*/ 0 h 5"/>
                  <a:gd name="T38" fmla="*/ 10 w 181"/>
                  <a:gd name="T39" fmla="*/ 0 h 5"/>
                  <a:gd name="T40" fmla="*/ 10 w 181"/>
                  <a:gd name="T41" fmla="*/ 0 h 5"/>
                  <a:gd name="T42" fmla="*/ 11 w 181"/>
                  <a:gd name="T43" fmla="*/ 0 h 5"/>
                  <a:gd name="T44" fmla="*/ 3 w 18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1" h="5">
                    <a:moveTo>
                      <a:pt x="49" y="5"/>
                    </a:moveTo>
                    <a:lnTo>
                      <a:pt x="43" y="5"/>
                    </a:lnTo>
                    <a:lnTo>
                      <a:pt x="37" y="3"/>
                    </a:lnTo>
                    <a:lnTo>
                      <a:pt x="30" y="3"/>
                    </a:lnTo>
                    <a:lnTo>
                      <a:pt x="25" y="2"/>
                    </a:lnTo>
                    <a:lnTo>
                      <a:pt x="19" y="2"/>
                    </a:lnTo>
                    <a:lnTo>
                      <a:pt x="13" y="2"/>
                    </a:lnTo>
                    <a:lnTo>
                      <a:pt x="6" y="0"/>
                    </a:lnTo>
                    <a:lnTo>
                      <a:pt x="0" y="0"/>
                    </a:lnTo>
                    <a:lnTo>
                      <a:pt x="83" y="0"/>
                    </a:lnTo>
                    <a:lnTo>
                      <a:pt x="91" y="0"/>
                    </a:lnTo>
                    <a:lnTo>
                      <a:pt x="99" y="0"/>
                    </a:lnTo>
                    <a:lnTo>
                      <a:pt x="109" y="0"/>
                    </a:lnTo>
                    <a:lnTo>
                      <a:pt x="117" y="0"/>
                    </a:lnTo>
                    <a:lnTo>
                      <a:pt x="125" y="2"/>
                    </a:lnTo>
                    <a:lnTo>
                      <a:pt x="133" y="2"/>
                    </a:lnTo>
                    <a:lnTo>
                      <a:pt x="141" y="2"/>
                    </a:lnTo>
                    <a:lnTo>
                      <a:pt x="149" y="2"/>
                    </a:lnTo>
                    <a:lnTo>
                      <a:pt x="157" y="3"/>
                    </a:lnTo>
                    <a:lnTo>
                      <a:pt x="165" y="3"/>
                    </a:lnTo>
                    <a:lnTo>
                      <a:pt x="173" y="3"/>
                    </a:lnTo>
                    <a:lnTo>
                      <a:pt x="181" y="5"/>
                    </a:lnTo>
                    <a:lnTo>
                      <a:pt x="49" y="5"/>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39" name="Freeform 42403"/>
              <p:cNvSpPr>
                <a:spLocks/>
              </p:cNvSpPr>
              <p:nvPr/>
            </p:nvSpPr>
            <p:spPr bwMode="auto">
              <a:xfrm>
                <a:off x="4817" y="3087"/>
                <a:ext cx="57"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8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2" y="2"/>
                    </a:lnTo>
                    <a:lnTo>
                      <a:pt x="56" y="2"/>
                    </a:lnTo>
                    <a:lnTo>
                      <a:pt x="70" y="2"/>
                    </a:lnTo>
                    <a:lnTo>
                      <a:pt x="85" y="2"/>
                    </a:lnTo>
                    <a:lnTo>
                      <a:pt x="98" y="3"/>
                    </a:lnTo>
                    <a:lnTo>
                      <a:pt x="112" y="3"/>
                    </a:lnTo>
                    <a:lnTo>
                      <a:pt x="29" y="3"/>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40" name="Freeform 42404"/>
              <p:cNvSpPr>
                <a:spLocks/>
              </p:cNvSpPr>
              <p:nvPr/>
            </p:nvSpPr>
            <p:spPr bwMode="auto">
              <a:xfrm>
                <a:off x="4817" y="3063"/>
                <a:ext cx="423" cy="37"/>
              </a:xfrm>
              <a:custGeom>
                <a:avLst/>
                <a:gdLst>
                  <a:gd name="T0" fmla="*/ 40 w 845"/>
                  <a:gd name="T1" fmla="*/ 5 h 74"/>
                  <a:gd name="T2" fmla="*/ 37 w 845"/>
                  <a:gd name="T3" fmla="*/ 4 h 74"/>
                  <a:gd name="T4" fmla="*/ 35 w 845"/>
                  <a:gd name="T5" fmla="*/ 4 h 74"/>
                  <a:gd name="T6" fmla="*/ 32 w 845"/>
                  <a:gd name="T7" fmla="*/ 4 h 74"/>
                  <a:gd name="T8" fmla="*/ 30 w 845"/>
                  <a:gd name="T9" fmla="*/ 4 h 74"/>
                  <a:gd name="T10" fmla="*/ 27 w 845"/>
                  <a:gd name="T11" fmla="*/ 3 h 74"/>
                  <a:gd name="T12" fmla="*/ 25 w 845"/>
                  <a:gd name="T13" fmla="*/ 3 h 74"/>
                  <a:gd name="T14" fmla="*/ 22 w 845"/>
                  <a:gd name="T15" fmla="*/ 3 h 74"/>
                  <a:gd name="T16" fmla="*/ 20 w 845"/>
                  <a:gd name="T17" fmla="*/ 2 h 74"/>
                  <a:gd name="T18" fmla="*/ 19 w 845"/>
                  <a:gd name="T19" fmla="*/ 2 h 74"/>
                  <a:gd name="T20" fmla="*/ 16 w 845"/>
                  <a:gd name="T21" fmla="*/ 2 h 74"/>
                  <a:gd name="T22" fmla="*/ 14 w 845"/>
                  <a:gd name="T23" fmla="*/ 2 h 74"/>
                  <a:gd name="T24" fmla="*/ 11 w 845"/>
                  <a:gd name="T25" fmla="*/ 2 h 74"/>
                  <a:gd name="T26" fmla="*/ 9 w 845"/>
                  <a:gd name="T27" fmla="*/ 1 h 74"/>
                  <a:gd name="T28" fmla="*/ 7 w 845"/>
                  <a:gd name="T29" fmla="*/ 1 h 74"/>
                  <a:gd name="T30" fmla="*/ 4 w 845"/>
                  <a:gd name="T31" fmla="*/ 1 h 74"/>
                  <a:gd name="T32" fmla="*/ 2 w 845"/>
                  <a:gd name="T33" fmla="*/ 1 h 74"/>
                  <a:gd name="T34" fmla="*/ 0 w 845"/>
                  <a:gd name="T35" fmla="*/ 0 h 74"/>
                  <a:gd name="T36" fmla="*/ 3 w 845"/>
                  <a:gd name="T37" fmla="*/ 1 h 74"/>
                  <a:gd name="T38" fmla="*/ 6 w 845"/>
                  <a:gd name="T39" fmla="*/ 1 h 74"/>
                  <a:gd name="T40" fmla="*/ 9 w 845"/>
                  <a:gd name="T41" fmla="*/ 1 h 74"/>
                  <a:gd name="T42" fmla="*/ 12 w 845"/>
                  <a:gd name="T43" fmla="*/ 1 h 74"/>
                  <a:gd name="T44" fmla="*/ 13 w 845"/>
                  <a:gd name="T45" fmla="*/ 1 h 74"/>
                  <a:gd name="T46" fmla="*/ 16 w 845"/>
                  <a:gd name="T47" fmla="*/ 1 h 74"/>
                  <a:gd name="T48" fmla="*/ 18 w 845"/>
                  <a:gd name="T49" fmla="*/ 1 h 74"/>
                  <a:gd name="T50" fmla="*/ 21 w 845"/>
                  <a:gd name="T51" fmla="*/ 2 h 74"/>
                  <a:gd name="T52" fmla="*/ 23 w 845"/>
                  <a:gd name="T53" fmla="*/ 2 h 74"/>
                  <a:gd name="T54" fmla="*/ 26 w 845"/>
                  <a:gd name="T55" fmla="*/ 2 h 74"/>
                  <a:gd name="T56" fmla="*/ 28 w 845"/>
                  <a:gd name="T57" fmla="*/ 2 h 74"/>
                  <a:gd name="T58" fmla="*/ 31 w 845"/>
                  <a:gd name="T59" fmla="*/ 3 h 74"/>
                  <a:gd name="T60" fmla="*/ 32 w 845"/>
                  <a:gd name="T61" fmla="*/ 3 h 74"/>
                  <a:gd name="T62" fmla="*/ 35 w 845"/>
                  <a:gd name="T63" fmla="*/ 3 h 74"/>
                  <a:gd name="T64" fmla="*/ 38 w 845"/>
                  <a:gd name="T65" fmla="*/ 3 h 74"/>
                  <a:gd name="T66" fmla="*/ 40 w 845"/>
                  <a:gd name="T67" fmla="*/ 4 h 74"/>
                  <a:gd name="T68" fmla="*/ 43 w 845"/>
                  <a:gd name="T69" fmla="*/ 4 h 74"/>
                  <a:gd name="T70" fmla="*/ 45 w 845"/>
                  <a:gd name="T71" fmla="*/ 4 h 74"/>
                  <a:gd name="T72" fmla="*/ 48 w 845"/>
                  <a:gd name="T73" fmla="*/ 4 h 74"/>
                  <a:gd name="T74" fmla="*/ 51 w 845"/>
                  <a:gd name="T75" fmla="*/ 5 h 74"/>
                  <a:gd name="T76" fmla="*/ 53 w 845"/>
                  <a:gd name="T77" fmla="*/ 5 h 74"/>
                  <a:gd name="T78" fmla="*/ 52 w 845"/>
                  <a:gd name="T79" fmla="*/ 5 h 74"/>
                  <a:gd name="T80" fmla="*/ 51 w 845"/>
                  <a:gd name="T81" fmla="*/ 5 h 74"/>
                  <a:gd name="T82" fmla="*/ 49 w 845"/>
                  <a:gd name="T83" fmla="*/ 5 h 74"/>
                  <a:gd name="T84" fmla="*/ 47 w 845"/>
                  <a:gd name="T85" fmla="*/ 5 h 74"/>
                  <a:gd name="T86" fmla="*/ 46 w 845"/>
                  <a:gd name="T87" fmla="*/ 5 h 74"/>
                  <a:gd name="T88" fmla="*/ 45 w 845"/>
                  <a:gd name="T89" fmla="*/ 5 h 74"/>
                  <a:gd name="T90" fmla="*/ 43 w 845"/>
                  <a:gd name="T91" fmla="*/ 5 h 74"/>
                  <a:gd name="T92" fmla="*/ 41 w 845"/>
                  <a:gd name="T93" fmla="*/ 5 h 74"/>
                  <a:gd name="T94" fmla="*/ 40 w 845"/>
                  <a:gd name="T95" fmla="*/ 5 h 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5" h="74">
                    <a:moveTo>
                      <a:pt x="626" y="67"/>
                    </a:moveTo>
                    <a:lnTo>
                      <a:pt x="626" y="67"/>
                    </a:lnTo>
                    <a:lnTo>
                      <a:pt x="606" y="66"/>
                    </a:lnTo>
                    <a:lnTo>
                      <a:pt x="586" y="62"/>
                    </a:lnTo>
                    <a:lnTo>
                      <a:pt x="566" y="61"/>
                    </a:lnTo>
                    <a:lnTo>
                      <a:pt x="547" y="58"/>
                    </a:lnTo>
                    <a:lnTo>
                      <a:pt x="526" y="56"/>
                    </a:lnTo>
                    <a:lnTo>
                      <a:pt x="507" y="53"/>
                    </a:lnTo>
                    <a:lnTo>
                      <a:pt x="488" y="51"/>
                    </a:lnTo>
                    <a:lnTo>
                      <a:pt x="469" y="50"/>
                    </a:lnTo>
                    <a:lnTo>
                      <a:pt x="448" y="46"/>
                    </a:lnTo>
                    <a:lnTo>
                      <a:pt x="429" y="45"/>
                    </a:lnTo>
                    <a:lnTo>
                      <a:pt x="410" y="43"/>
                    </a:lnTo>
                    <a:lnTo>
                      <a:pt x="390" y="40"/>
                    </a:lnTo>
                    <a:lnTo>
                      <a:pt x="371" y="38"/>
                    </a:lnTo>
                    <a:lnTo>
                      <a:pt x="350" y="37"/>
                    </a:lnTo>
                    <a:lnTo>
                      <a:pt x="331" y="34"/>
                    </a:lnTo>
                    <a:lnTo>
                      <a:pt x="312" y="32"/>
                    </a:lnTo>
                    <a:lnTo>
                      <a:pt x="293" y="30"/>
                    </a:lnTo>
                    <a:lnTo>
                      <a:pt x="274" y="29"/>
                    </a:lnTo>
                    <a:lnTo>
                      <a:pt x="254" y="27"/>
                    </a:lnTo>
                    <a:lnTo>
                      <a:pt x="235" y="24"/>
                    </a:lnTo>
                    <a:lnTo>
                      <a:pt x="216" y="22"/>
                    </a:lnTo>
                    <a:lnTo>
                      <a:pt x="195" y="21"/>
                    </a:lnTo>
                    <a:lnTo>
                      <a:pt x="176" y="19"/>
                    </a:lnTo>
                    <a:lnTo>
                      <a:pt x="157" y="16"/>
                    </a:lnTo>
                    <a:lnTo>
                      <a:pt x="138" y="14"/>
                    </a:lnTo>
                    <a:lnTo>
                      <a:pt x="117" y="13"/>
                    </a:lnTo>
                    <a:lnTo>
                      <a:pt x="98" y="11"/>
                    </a:lnTo>
                    <a:lnTo>
                      <a:pt x="78" y="8"/>
                    </a:lnTo>
                    <a:lnTo>
                      <a:pt x="59" y="6"/>
                    </a:lnTo>
                    <a:lnTo>
                      <a:pt x="38" y="5"/>
                    </a:lnTo>
                    <a:lnTo>
                      <a:pt x="19" y="2"/>
                    </a:lnTo>
                    <a:lnTo>
                      <a:pt x="0" y="0"/>
                    </a:lnTo>
                    <a:lnTo>
                      <a:pt x="22" y="0"/>
                    </a:lnTo>
                    <a:lnTo>
                      <a:pt x="45" y="2"/>
                    </a:lnTo>
                    <a:lnTo>
                      <a:pt x="67" y="2"/>
                    </a:lnTo>
                    <a:lnTo>
                      <a:pt x="90" y="2"/>
                    </a:lnTo>
                    <a:lnTo>
                      <a:pt x="112" y="3"/>
                    </a:lnTo>
                    <a:lnTo>
                      <a:pt x="134" y="3"/>
                    </a:lnTo>
                    <a:lnTo>
                      <a:pt x="155" y="5"/>
                    </a:lnTo>
                    <a:lnTo>
                      <a:pt x="178" y="5"/>
                    </a:lnTo>
                    <a:lnTo>
                      <a:pt x="198" y="6"/>
                    </a:lnTo>
                    <a:lnTo>
                      <a:pt x="219" y="10"/>
                    </a:lnTo>
                    <a:lnTo>
                      <a:pt x="242" y="11"/>
                    </a:lnTo>
                    <a:lnTo>
                      <a:pt x="262" y="13"/>
                    </a:lnTo>
                    <a:lnTo>
                      <a:pt x="283" y="16"/>
                    </a:lnTo>
                    <a:lnTo>
                      <a:pt x="304" y="18"/>
                    </a:lnTo>
                    <a:lnTo>
                      <a:pt x="323" y="19"/>
                    </a:lnTo>
                    <a:lnTo>
                      <a:pt x="344" y="21"/>
                    </a:lnTo>
                    <a:lnTo>
                      <a:pt x="365" y="24"/>
                    </a:lnTo>
                    <a:lnTo>
                      <a:pt x="386" y="26"/>
                    </a:lnTo>
                    <a:lnTo>
                      <a:pt x="406" y="27"/>
                    </a:lnTo>
                    <a:lnTo>
                      <a:pt x="427" y="30"/>
                    </a:lnTo>
                    <a:lnTo>
                      <a:pt x="448" y="32"/>
                    </a:lnTo>
                    <a:lnTo>
                      <a:pt x="469" y="34"/>
                    </a:lnTo>
                    <a:lnTo>
                      <a:pt x="490" y="37"/>
                    </a:lnTo>
                    <a:lnTo>
                      <a:pt x="510" y="38"/>
                    </a:lnTo>
                    <a:lnTo>
                      <a:pt x="531" y="40"/>
                    </a:lnTo>
                    <a:lnTo>
                      <a:pt x="552" y="43"/>
                    </a:lnTo>
                    <a:lnTo>
                      <a:pt x="573" y="45"/>
                    </a:lnTo>
                    <a:lnTo>
                      <a:pt x="594" y="46"/>
                    </a:lnTo>
                    <a:lnTo>
                      <a:pt x="616" y="50"/>
                    </a:lnTo>
                    <a:lnTo>
                      <a:pt x="637" y="51"/>
                    </a:lnTo>
                    <a:lnTo>
                      <a:pt x="658" y="53"/>
                    </a:lnTo>
                    <a:lnTo>
                      <a:pt x="678" y="56"/>
                    </a:lnTo>
                    <a:lnTo>
                      <a:pt x="699" y="58"/>
                    </a:lnTo>
                    <a:lnTo>
                      <a:pt x="720" y="59"/>
                    </a:lnTo>
                    <a:lnTo>
                      <a:pt x="741" y="62"/>
                    </a:lnTo>
                    <a:lnTo>
                      <a:pt x="762" y="64"/>
                    </a:lnTo>
                    <a:lnTo>
                      <a:pt x="782" y="67"/>
                    </a:lnTo>
                    <a:lnTo>
                      <a:pt x="803" y="69"/>
                    </a:lnTo>
                    <a:lnTo>
                      <a:pt x="824" y="72"/>
                    </a:lnTo>
                    <a:lnTo>
                      <a:pt x="845" y="74"/>
                    </a:lnTo>
                    <a:lnTo>
                      <a:pt x="830" y="74"/>
                    </a:lnTo>
                    <a:lnTo>
                      <a:pt x="818" y="72"/>
                    </a:lnTo>
                    <a:lnTo>
                      <a:pt x="803" y="72"/>
                    </a:lnTo>
                    <a:lnTo>
                      <a:pt x="789" y="72"/>
                    </a:lnTo>
                    <a:lnTo>
                      <a:pt x="774" y="70"/>
                    </a:lnTo>
                    <a:lnTo>
                      <a:pt x="762" y="70"/>
                    </a:lnTo>
                    <a:lnTo>
                      <a:pt x="747" y="70"/>
                    </a:lnTo>
                    <a:lnTo>
                      <a:pt x="734" y="70"/>
                    </a:lnTo>
                    <a:lnTo>
                      <a:pt x="722" y="70"/>
                    </a:lnTo>
                    <a:lnTo>
                      <a:pt x="707" y="70"/>
                    </a:lnTo>
                    <a:lnTo>
                      <a:pt x="694" y="69"/>
                    </a:lnTo>
                    <a:lnTo>
                      <a:pt x="680" y="69"/>
                    </a:lnTo>
                    <a:lnTo>
                      <a:pt x="667" y="69"/>
                    </a:lnTo>
                    <a:lnTo>
                      <a:pt x="653" y="67"/>
                    </a:lnTo>
                    <a:lnTo>
                      <a:pt x="640" y="67"/>
                    </a:lnTo>
                    <a:lnTo>
                      <a:pt x="626" y="67"/>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841" name="Freeform 42405"/>
              <p:cNvSpPr>
                <a:spLocks/>
              </p:cNvSpPr>
              <p:nvPr/>
            </p:nvSpPr>
            <p:spPr bwMode="auto">
              <a:xfrm>
                <a:off x="5130" y="3306"/>
                <a:ext cx="112" cy="10"/>
              </a:xfrm>
              <a:custGeom>
                <a:avLst/>
                <a:gdLst>
                  <a:gd name="T0" fmla="*/ 0 w 224"/>
                  <a:gd name="T1" fmla="*/ 0 h 21"/>
                  <a:gd name="T2" fmla="*/ 0 w 224"/>
                  <a:gd name="T3" fmla="*/ 0 h 21"/>
                  <a:gd name="T4" fmla="*/ 0 w 224"/>
                  <a:gd name="T5" fmla="*/ 0 h 21"/>
                  <a:gd name="T6" fmla="*/ 0 w 224"/>
                  <a:gd name="T7" fmla="*/ 1 h 21"/>
                  <a:gd name="T8" fmla="*/ 0 w 224"/>
                  <a:gd name="T9" fmla="*/ 1 h 21"/>
                  <a:gd name="T10" fmla="*/ 1 w 224"/>
                  <a:gd name="T11" fmla="*/ 1 h 21"/>
                  <a:gd name="T12" fmla="*/ 2 w 224"/>
                  <a:gd name="T13" fmla="*/ 1 h 21"/>
                  <a:gd name="T14" fmla="*/ 3 w 224"/>
                  <a:gd name="T15" fmla="*/ 1 h 21"/>
                  <a:gd name="T16" fmla="*/ 4 w 224"/>
                  <a:gd name="T17" fmla="*/ 1 h 21"/>
                  <a:gd name="T18" fmla="*/ 5 w 224"/>
                  <a:gd name="T19" fmla="*/ 1 h 21"/>
                  <a:gd name="T20" fmla="*/ 6 w 224"/>
                  <a:gd name="T21" fmla="*/ 1 h 21"/>
                  <a:gd name="T22" fmla="*/ 7 w 224"/>
                  <a:gd name="T23" fmla="*/ 1 h 21"/>
                  <a:gd name="T24" fmla="*/ 7 w 224"/>
                  <a:gd name="T25" fmla="*/ 1 h 21"/>
                  <a:gd name="T26" fmla="*/ 8 w 224"/>
                  <a:gd name="T27" fmla="*/ 1 h 21"/>
                  <a:gd name="T28" fmla="*/ 9 w 224"/>
                  <a:gd name="T29" fmla="*/ 1 h 21"/>
                  <a:gd name="T30" fmla="*/ 10 w 224"/>
                  <a:gd name="T31" fmla="*/ 1 h 21"/>
                  <a:gd name="T32" fmla="*/ 11 w 224"/>
                  <a:gd name="T33" fmla="*/ 1 h 21"/>
                  <a:gd name="T34" fmla="*/ 12 w 224"/>
                  <a:gd name="T35" fmla="*/ 1 h 21"/>
                  <a:gd name="T36" fmla="*/ 13 w 224"/>
                  <a:gd name="T37" fmla="*/ 1 h 21"/>
                  <a:gd name="T38" fmla="*/ 14 w 224"/>
                  <a:gd name="T39" fmla="*/ 1 h 21"/>
                  <a:gd name="T40" fmla="*/ 14 w 224"/>
                  <a:gd name="T41" fmla="*/ 1 h 21"/>
                  <a:gd name="T42" fmla="*/ 14 w 224"/>
                  <a:gd name="T43" fmla="*/ 0 h 21"/>
                  <a:gd name="T44" fmla="*/ 14 w 224"/>
                  <a:gd name="T45" fmla="*/ 0 h 21"/>
                  <a:gd name="T46" fmla="*/ 14 w 224"/>
                  <a:gd name="T47" fmla="*/ 0 h 21"/>
                  <a:gd name="T48" fmla="*/ 14 w 224"/>
                  <a:gd name="T49" fmla="*/ 0 h 21"/>
                  <a:gd name="T50" fmla="*/ 0 w 224"/>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 h="21">
                    <a:moveTo>
                      <a:pt x="0" y="0"/>
                    </a:moveTo>
                    <a:lnTo>
                      <a:pt x="0" y="5"/>
                    </a:lnTo>
                    <a:lnTo>
                      <a:pt x="0" y="10"/>
                    </a:lnTo>
                    <a:lnTo>
                      <a:pt x="0" y="16"/>
                    </a:lnTo>
                    <a:lnTo>
                      <a:pt x="0" y="21"/>
                    </a:lnTo>
                    <a:lnTo>
                      <a:pt x="14" y="21"/>
                    </a:lnTo>
                    <a:lnTo>
                      <a:pt x="29" y="19"/>
                    </a:lnTo>
                    <a:lnTo>
                      <a:pt x="43" y="19"/>
                    </a:lnTo>
                    <a:lnTo>
                      <a:pt x="58" y="19"/>
                    </a:lnTo>
                    <a:lnTo>
                      <a:pt x="72" y="18"/>
                    </a:lnTo>
                    <a:lnTo>
                      <a:pt x="85" y="18"/>
                    </a:lnTo>
                    <a:lnTo>
                      <a:pt x="99" y="18"/>
                    </a:lnTo>
                    <a:lnTo>
                      <a:pt x="112" y="18"/>
                    </a:lnTo>
                    <a:lnTo>
                      <a:pt x="126" y="18"/>
                    </a:lnTo>
                    <a:lnTo>
                      <a:pt x="139" y="18"/>
                    </a:lnTo>
                    <a:lnTo>
                      <a:pt x="154" y="18"/>
                    </a:lnTo>
                    <a:lnTo>
                      <a:pt x="168" y="16"/>
                    </a:lnTo>
                    <a:lnTo>
                      <a:pt x="181" y="16"/>
                    </a:lnTo>
                    <a:lnTo>
                      <a:pt x="195" y="16"/>
                    </a:lnTo>
                    <a:lnTo>
                      <a:pt x="210" y="16"/>
                    </a:lnTo>
                    <a:lnTo>
                      <a:pt x="224" y="16"/>
                    </a:lnTo>
                    <a:lnTo>
                      <a:pt x="224" y="13"/>
                    </a:lnTo>
                    <a:lnTo>
                      <a:pt x="224" y="8"/>
                    </a:lnTo>
                    <a:lnTo>
                      <a:pt x="224" y="3"/>
                    </a:lnTo>
                    <a:lnTo>
                      <a:pt x="224"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42" name="Freeform 42406"/>
              <p:cNvSpPr>
                <a:spLocks/>
              </p:cNvSpPr>
              <p:nvPr/>
            </p:nvSpPr>
            <p:spPr bwMode="auto">
              <a:xfrm>
                <a:off x="5130" y="3296"/>
                <a:ext cx="112" cy="10"/>
              </a:xfrm>
              <a:custGeom>
                <a:avLst/>
                <a:gdLst>
                  <a:gd name="T0" fmla="*/ 0 w 224"/>
                  <a:gd name="T1" fmla="*/ 1 h 21"/>
                  <a:gd name="T2" fmla="*/ 0 w 224"/>
                  <a:gd name="T3" fmla="*/ 1 h 21"/>
                  <a:gd name="T4" fmla="*/ 0 w 224"/>
                  <a:gd name="T5" fmla="*/ 0 h 21"/>
                  <a:gd name="T6" fmla="*/ 0 w 224"/>
                  <a:gd name="T7" fmla="*/ 0 h 21"/>
                  <a:gd name="T8" fmla="*/ 0 w 224"/>
                  <a:gd name="T9" fmla="*/ 0 h 21"/>
                  <a:gd name="T10" fmla="*/ 14 w 224"/>
                  <a:gd name="T11" fmla="*/ 0 h 21"/>
                  <a:gd name="T12" fmla="*/ 14 w 224"/>
                  <a:gd name="T13" fmla="*/ 0 h 21"/>
                  <a:gd name="T14" fmla="*/ 14 w 224"/>
                  <a:gd name="T15" fmla="*/ 0 h 21"/>
                  <a:gd name="T16" fmla="*/ 14 w 224"/>
                  <a:gd name="T17" fmla="*/ 1 h 21"/>
                  <a:gd name="T18" fmla="*/ 14 w 224"/>
                  <a:gd name="T19" fmla="*/ 1 h 21"/>
                  <a:gd name="T20" fmla="*/ 0 w 224"/>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1">
                    <a:moveTo>
                      <a:pt x="0" y="21"/>
                    </a:moveTo>
                    <a:lnTo>
                      <a:pt x="0" y="16"/>
                    </a:lnTo>
                    <a:lnTo>
                      <a:pt x="0" y="10"/>
                    </a:lnTo>
                    <a:lnTo>
                      <a:pt x="0" y="5"/>
                    </a:lnTo>
                    <a:lnTo>
                      <a:pt x="0" y="0"/>
                    </a:lnTo>
                    <a:lnTo>
                      <a:pt x="224" y="0"/>
                    </a:lnTo>
                    <a:lnTo>
                      <a:pt x="224" y="5"/>
                    </a:lnTo>
                    <a:lnTo>
                      <a:pt x="224" y="10"/>
                    </a:lnTo>
                    <a:lnTo>
                      <a:pt x="224" y="16"/>
                    </a:lnTo>
                    <a:lnTo>
                      <a:pt x="224" y="21"/>
                    </a:lnTo>
                    <a:lnTo>
                      <a:pt x="0" y="21"/>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43" name="Freeform 42407"/>
              <p:cNvSpPr>
                <a:spLocks/>
              </p:cNvSpPr>
              <p:nvPr/>
            </p:nvSpPr>
            <p:spPr bwMode="auto">
              <a:xfrm>
                <a:off x="5130" y="3284"/>
                <a:ext cx="112" cy="12"/>
              </a:xfrm>
              <a:custGeom>
                <a:avLst/>
                <a:gdLst>
                  <a:gd name="T0" fmla="*/ 0 w 224"/>
                  <a:gd name="T1" fmla="*/ 2 h 22"/>
                  <a:gd name="T2" fmla="*/ 1 w 224"/>
                  <a:gd name="T3" fmla="*/ 2 h 22"/>
                  <a:gd name="T4" fmla="*/ 1 w 224"/>
                  <a:gd name="T5" fmla="*/ 1 h 22"/>
                  <a:gd name="T6" fmla="*/ 1 w 224"/>
                  <a:gd name="T7" fmla="*/ 1 h 22"/>
                  <a:gd name="T8" fmla="*/ 1 w 224"/>
                  <a:gd name="T9" fmla="*/ 0 h 22"/>
                  <a:gd name="T10" fmla="*/ 14 w 224"/>
                  <a:gd name="T11" fmla="*/ 0 h 22"/>
                  <a:gd name="T12" fmla="*/ 14 w 224"/>
                  <a:gd name="T13" fmla="*/ 1 h 22"/>
                  <a:gd name="T14" fmla="*/ 14 w 224"/>
                  <a:gd name="T15" fmla="*/ 1 h 22"/>
                  <a:gd name="T16" fmla="*/ 14 w 224"/>
                  <a:gd name="T17" fmla="*/ 2 h 22"/>
                  <a:gd name="T18" fmla="*/ 14 w 224"/>
                  <a:gd name="T19" fmla="*/ 2 h 22"/>
                  <a:gd name="T20" fmla="*/ 0 w 224"/>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2">
                    <a:moveTo>
                      <a:pt x="0" y="22"/>
                    </a:moveTo>
                    <a:lnTo>
                      <a:pt x="2" y="16"/>
                    </a:lnTo>
                    <a:lnTo>
                      <a:pt x="2" y="11"/>
                    </a:lnTo>
                    <a:lnTo>
                      <a:pt x="2" y="6"/>
                    </a:lnTo>
                    <a:lnTo>
                      <a:pt x="2" y="0"/>
                    </a:lnTo>
                    <a:lnTo>
                      <a:pt x="224" y="0"/>
                    </a:lnTo>
                    <a:lnTo>
                      <a:pt x="224" y="6"/>
                    </a:lnTo>
                    <a:lnTo>
                      <a:pt x="224" y="11"/>
                    </a:lnTo>
                    <a:lnTo>
                      <a:pt x="224" y="17"/>
                    </a:lnTo>
                    <a:lnTo>
                      <a:pt x="224" y="22"/>
                    </a:lnTo>
                    <a:lnTo>
                      <a:pt x="0" y="22"/>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44" name="Freeform 42408"/>
              <p:cNvSpPr>
                <a:spLocks/>
              </p:cNvSpPr>
              <p:nvPr/>
            </p:nvSpPr>
            <p:spPr bwMode="auto">
              <a:xfrm>
                <a:off x="5130" y="3273"/>
                <a:ext cx="112" cy="11"/>
              </a:xfrm>
              <a:custGeom>
                <a:avLst/>
                <a:gdLst>
                  <a:gd name="T0" fmla="*/ 0 w 222"/>
                  <a:gd name="T1" fmla="*/ 1 h 23"/>
                  <a:gd name="T2" fmla="*/ 0 w 222"/>
                  <a:gd name="T3" fmla="*/ 1 h 23"/>
                  <a:gd name="T4" fmla="*/ 0 w 222"/>
                  <a:gd name="T5" fmla="*/ 0 h 23"/>
                  <a:gd name="T6" fmla="*/ 0 w 222"/>
                  <a:gd name="T7" fmla="*/ 0 h 23"/>
                  <a:gd name="T8" fmla="*/ 0 w 222"/>
                  <a:gd name="T9" fmla="*/ 0 h 23"/>
                  <a:gd name="T10" fmla="*/ 15 w 222"/>
                  <a:gd name="T11" fmla="*/ 0 h 23"/>
                  <a:gd name="T12" fmla="*/ 15 w 222"/>
                  <a:gd name="T13" fmla="*/ 0 h 23"/>
                  <a:gd name="T14" fmla="*/ 15 w 222"/>
                  <a:gd name="T15" fmla="*/ 0 h 23"/>
                  <a:gd name="T16" fmla="*/ 15 w 222"/>
                  <a:gd name="T17" fmla="*/ 1 h 23"/>
                  <a:gd name="T18" fmla="*/ 15 w 222"/>
                  <a:gd name="T19" fmla="*/ 1 h 23"/>
                  <a:gd name="T20" fmla="*/ 0 w 222"/>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3">
                    <a:moveTo>
                      <a:pt x="0" y="23"/>
                    </a:moveTo>
                    <a:lnTo>
                      <a:pt x="0" y="16"/>
                    </a:lnTo>
                    <a:lnTo>
                      <a:pt x="0" y="12"/>
                    </a:lnTo>
                    <a:lnTo>
                      <a:pt x="0" y="7"/>
                    </a:lnTo>
                    <a:lnTo>
                      <a:pt x="0" y="0"/>
                    </a:lnTo>
                    <a:lnTo>
                      <a:pt x="222" y="0"/>
                    </a:lnTo>
                    <a:lnTo>
                      <a:pt x="222" y="7"/>
                    </a:lnTo>
                    <a:lnTo>
                      <a:pt x="222" y="12"/>
                    </a:lnTo>
                    <a:lnTo>
                      <a:pt x="222" y="16"/>
                    </a:lnTo>
                    <a:lnTo>
                      <a:pt x="222" y="23"/>
                    </a:lnTo>
                    <a:lnTo>
                      <a:pt x="0" y="2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45" name="Freeform 42409"/>
              <p:cNvSpPr>
                <a:spLocks/>
              </p:cNvSpPr>
              <p:nvPr/>
            </p:nvSpPr>
            <p:spPr bwMode="auto">
              <a:xfrm>
                <a:off x="5130" y="3262"/>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5 w 222"/>
                  <a:gd name="T11" fmla="*/ 0 h 22"/>
                  <a:gd name="T12" fmla="*/ 15 w 222"/>
                  <a:gd name="T13" fmla="*/ 1 h 22"/>
                  <a:gd name="T14" fmla="*/ 15 w 222"/>
                  <a:gd name="T15" fmla="*/ 1 h 22"/>
                  <a:gd name="T16" fmla="*/ 15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8"/>
                    </a:lnTo>
                    <a:lnTo>
                      <a:pt x="0" y="11"/>
                    </a:lnTo>
                    <a:lnTo>
                      <a:pt x="0" y="7"/>
                    </a:lnTo>
                    <a:lnTo>
                      <a:pt x="0" y="0"/>
                    </a:lnTo>
                    <a:lnTo>
                      <a:pt x="222" y="0"/>
                    </a:lnTo>
                    <a:lnTo>
                      <a:pt x="222" y="5"/>
                    </a:lnTo>
                    <a:lnTo>
                      <a:pt x="222" y="11"/>
                    </a:lnTo>
                    <a:lnTo>
                      <a:pt x="222" y="16"/>
                    </a:lnTo>
                    <a:lnTo>
                      <a:pt x="222" y="22"/>
                    </a:lnTo>
                    <a:lnTo>
                      <a:pt x="0" y="22"/>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46" name="Freeform 42410"/>
              <p:cNvSpPr>
                <a:spLocks/>
              </p:cNvSpPr>
              <p:nvPr/>
            </p:nvSpPr>
            <p:spPr bwMode="auto">
              <a:xfrm>
                <a:off x="5130" y="3251"/>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4 w 222"/>
                  <a:gd name="T11" fmla="*/ 0 h 22"/>
                  <a:gd name="T12" fmla="*/ 14 w 222"/>
                  <a:gd name="T13" fmla="*/ 1 h 22"/>
                  <a:gd name="T14" fmla="*/ 14 w 222"/>
                  <a:gd name="T15" fmla="*/ 1 h 22"/>
                  <a:gd name="T16" fmla="*/ 14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7"/>
                    </a:lnTo>
                    <a:lnTo>
                      <a:pt x="0" y="11"/>
                    </a:lnTo>
                    <a:lnTo>
                      <a:pt x="0" y="6"/>
                    </a:lnTo>
                    <a:lnTo>
                      <a:pt x="0" y="0"/>
                    </a:lnTo>
                    <a:lnTo>
                      <a:pt x="220" y="0"/>
                    </a:lnTo>
                    <a:lnTo>
                      <a:pt x="220" y="5"/>
                    </a:lnTo>
                    <a:lnTo>
                      <a:pt x="220" y="11"/>
                    </a:lnTo>
                    <a:lnTo>
                      <a:pt x="220" y="16"/>
                    </a:lnTo>
                    <a:lnTo>
                      <a:pt x="222" y="22"/>
                    </a:lnTo>
                    <a:lnTo>
                      <a:pt x="0" y="2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47" name="Freeform 42411"/>
              <p:cNvSpPr>
                <a:spLocks/>
              </p:cNvSpPr>
              <p:nvPr/>
            </p:nvSpPr>
            <p:spPr bwMode="auto">
              <a:xfrm>
                <a:off x="5130" y="3240"/>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8"/>
                    </a:lnTo>
                    <a:lnTo>
                      <a:pt x="0" y="12"/>
                    </a:lnTo>
                    <a:lnTo>
                      <a:pt x="0" y="7"/>
                    </a:lnTo>
                    <a:lnTo>
                      <a:pt x="0" y="0"/>
                    </a:lnTo>
                    <a:lnTo>
                      <a:pt x="220" y="0"/>
                    </a:lnTo>
                    <a:lnTo>
                      <a:pt x="220" y="7"/>
                    </a:lnTo>
                    <a:lnTo>
                      <a:pt x="220" y="12"/>
                    </a:lnTo>
                    <a:lnTo>
                      <a:pt x="220" y="16"/>
                    </a:lnTo>
                    <a:lnTo>
                      <a:pt x="220" y="23"/>
                    </a:lnTo>
                    <a:lnTo>
                      <a:pt x="0" y="23"/>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48" name="Freeform 42412"/>
              <p:cNvSpPr>
                <a:spLocks/>
              </p:cNvSpPr>
              <p:nvPr/>
            </p:nvSpPr>
            <p:spPr bwMode="auto">
              <a:xfrm>
                <a:off x="5130" y="3229"/>
                <a:ext cx="111" cy="11"/>
              </a:xfrm>
              <a:custGeom>
                <a:avLst/>
                <a:gdLst>
                  <a:gd name="T0" fmla="*/ 0 w 220"/>
                  <a:gd name="T1" fmla="*/ 2 h 20"/>
                  <a:gd name="T2" fmla="*/ 0 w 220"/>
                  <a:gd name="T3" fmla="*/ 2 h 20"/>
                  <a:gd name="T4" fmla="*/ 0 w 220"/>
                  <a:gd name="T5" fmla="*/ 1 h 20"/>
                  <a:gd name="T6" fmla="*/ 0 w 220"/>
                  <a:gd name="T7" fmla="*/ 1 h 20"/>
                  <a:gd name="T8" fmla="*/ 0 w 220"/>
                  <a:gd name="T9" fmla="*/ 0 h 20"/>
                  <a:gd name="T10" fmla="*/ 14 w 220"/>
                  <a:gd name="T11" fmla="*/ 0 h 20"/>
                  <a:gd name="T12" fmla="*/ 14 w 220"/>
                  <a:gd name="T13" fmla="*/ 1 h 20"/>
                  <a:gd name="T14" fmla="*/ 14 w 220"/>
                  <a:gd name="T15" fmla="*/ 1 h 20"/>
                  <a:gd name="T16" fmla="*/ 14 w 220"/>
                  <a:gd name="T17" fmla="*/ 2 h 20"/>
                  <a:gd name="T18" fmla="*/ 14 w 220"/>
                  <a:gd name="T19" fmla="*/ 2 h 20"/>
                  <a:gd name="T20" fmla="*/ 0 w 220"/>
                  <a:gd name="T21" fmla="*/ 2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0">
                    <a:moveTo>
                      <a:pt x="0" y="20"/>
                    </a:moveTo>
                    <a:lnTo>
                      <a:pt x="0" y="16"/>
                    </a:lnTo>
                    <a:lnTo>
                      <a:pt x="0" y="9"/>
                    </a:lnTo>
                    <a:lnTo>
                      <a:pt x="0" y="4"/>
                    </a:lnTo>
                    <a:lnTo>
                      <a:pt x="0" y="0"/>
                    </a:lnTo>
                    <a:lnTo>
                      <a:pt x="220" y="0"/>
                    </a:lnTo>
                    <a:lnTo>
                      <a:pt x="220" y="4"/>
                    </a:lnTo>
                    <a:lnTo>
                      <a:pt x="220" y="9"/>
                    </a:lnTo>
                    <a:lnTo>
                      <a:pt x="220" y="16"/>
                    </a:lnTo>
                    <a:lnTo>
                      <a:pt x="220" y="20"/>
                    </a:lnTo>
                    <a:lnTo>
                      <a:pt x="0" y="20"/>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49" name="Freeform 42413"/>
              <p:cNvSpPr>
                <a:spLocks/>
              </p:cNvSpPr>
              <p:nvPr/>
            </p:nvSpPr>
            <p:spPr bwMode="auto">
              <a:xfrm>
                <a:off x="5130" y="3218"/>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6"/>
                    </a:lnTo>
                    <a:lnTo>
                      <a:pt x="0" y="11"/>
                    </a:lnTo>
                    <a:lnTo>
                      <a:pt x="0" y="7"/>
                    </a:lnTo>
                    <a:lnTo>
                      <a:pt x="0" y="0"/>
                    </a:lnTo>
                    <a:lnTo>
                      <a:pt x="220" y="0"/>
                    </a:lnTo>
                    <a:lnTo>
                      <a:pt x="220" y="7"/>
                    </a:lnTo>
                    <a:lnTo>
                      <a:pt x="220" y="11"/>
                    </a:lnTo>
                    <a:lnTo>
                      <a:pt x="220" y="16"/>
                    </a:lnTo>
                    <a:lnTo>
                      <a:pt x="220" y="23"/>
                    </a:lnTo>
                    <a:lnTo>
                      <a:pt x="0" y="23"/>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0" name="Freeform 42414"/>
              <p:cNvSpPr>
                <a:spLocks/>
              </p:cNvSpPr>
              <p:nvPr/>
            </p:nvSpPr>
            <p:spPr bwMode="auto">
              <a:xfrm>
                <a:off x="5130" y="3207"/>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0 h 22"/>
                  <a:gd name="T14" fmla="*/ 14 w 220"/>
                  <a:gd name="T15" fmla="*/ 0 h 22"/>
                  <a:gd name="T16" fmla="*/ 14 w 220"/>
                  <a:gd name="T17" fmla="*/ 0 h 22"/>
                  <a:gd name="T18" fmla="*/ 14 w 220"/>
                  <a:gd name="T19" fmla="*/ 0 h 22"/>
                  <a:gd name="T20" fmla="*/ 14 w 220"/>
                  <a:gd name="T21" fmla="*/ 1 h 22"/>
                  <a:gd name="T22" fmla="*/ 14 w 220"/>
                  <a:gd name="T23" fmla="*/ 1 h 22"/>
                  <a:gd name="T24" fmla="*/ 14 w 220"/>
                  <a:gd name="T25" fmla="*/ 1 h 22"/>
                  <a:gd name="T26" fmla="*/ 14 w 220"/>
                  <a:gd name="T27" fmla="*/ 2 h 22"/>
                  <a:gd name="T28" fmla="*/ 0 w 220"/>
                  <a:gd name="T29" fmla="*/ 2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1" name="Freeform 42415"/>
              <p:cNvSpPr>
                <a:spLocks/>
              </p:cNvSpPr>
              <p:nvPr/>
            </p:nvSpPr>
            <p:spPr bwMode="auto">
              <a:xfrm>
                <a:off x="5130" y="3196"/>
                <a:ext cx="111" cy="11"/>
              </a:xfrm>
              <a:custGeom>
                <a:avLst/>
                <a:gdLst>
                  <a:gd name="T0" fmla="*/ 0 w 220"/>
                  <a:gd name="T1" fmla="*/ 1 h 23"/>
                  <a:gd name="T2" fmla="*/ 0 w 220"/>
                  <a:gd name="T3" fmla="*/ 1 h 23"/>
                  <a:gd name="T4" fmla="*/ 0 w 220"/>
                  <a:gd name="T5" fmla="*/ 1 h 23"/>
                  <a:gd name="T6" fmla="*/ 0 w 220"/>
                  <a:gd name="T7" fmla="*/ 1 h 23"/>
                  <a:gd name="T8" fmla="*/ 0 w 220"/>
                  <a:gd name="T9" fmla="*/ 1 h 23"/>
                  <a:gd name="T10" fmla="*/ 0 w 220"/>
                  <a:gd name="T11" fmla="*/ 0 h 23"/>
                  <a:gd name="T12" fmla="*/ 0 w 220"/>
                  <a:gd name="T13" fmla="*/ 0 h 23"/>
                  <a:gd name="T14" fmla="*/ 0 w 220"/>
                  <a:gd name="T15" fmla="*/ 0 h 23"/>
                  <a:gd name="T16" fmla="*/ 0 w 220"/>
                  <a:gd name="T17" fmla="*/ 0 h 23"/>
                  <a:gd name="T18" fmla="*/ 14 w 220"/>
                  <a:gd name="T19" fmla="*/ 0 h 23"/>
                  <a:gd name="T20" fmla="*/ 14 w 220"/>
                  <a:gd name="T21" fmla="*/ 0 h 23"/>
                  <a:gd name="T22" fmla="*/ 14 w 220"/>
                  <a:gd name="T23" fmla="*/ 0 h 23"/>
                  <a:gd name="T24" fmla="*/ 14 w 220"/>
                  <a:gd name="T25" fmla="*/ 1 h 23"/>
                  <a:gd name="T26" fmla="*/ 14 w 220"/>
                  <a:gd name="T27" fmla="*/ 1 h 23"/>
                  <a:gd name="T28" fmla="*/ 0 w 220"/>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3">
                    <a:moveTo>
                      <a:pt x="0" y="23"/>
                    </a:moveTo>
                    <a:lnTo>
                      <a:pt x="0" y="21"/>
                    </a:lnTo>
                    <a:lnTo>
                      <a:pt x="0" y="20"/>
                    </a:lnTo>
                    <a:lnTo>
                      <a:pt x="0" y="15"/>
                    </a:lnTo>
                    <a:lnTo>
                      <a:pt x="0" y="10"/>
                    </a:lnTo>
                    <a:lnTo>
                      <a:pt x="0" y="5"/>
                    </a:lnTo>
                    <a:lnTo>
                      <a:pt x="0" y="0"/>
                    </a:lnTo>
                    <a:lnTo>
                      <a:pt x="220" y="0"/>
                    </a:lnTo>
                    <a:lnTo>
                      <a:pt x="220" y="7"/>
                    </a:lnTo>
                    <a:lnTo>
                      <a:pt x="220" y="12"/>
                    </a:lnTo>
                    <a:lnTo>
                      <a:pt x="220" y="16"/>
                    </a:lnTo>
                    <a:lnTo>
                      <a:pt x="220" y="23"/>
                    </a:lnTo>
                    <a:lnTo>
                      <a:pt x="0" y="23"/>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2" name="Freeform 42416"/>
              <p:cNvSpPr>
                <a:spLocks/>
              </p:cNvSpPr>
              <p:nvPr/>
            </p:nvSpPr>
            <p:spPr bwMode="auto">
              <a:xfrm>
                <a:off x="5130" y="3185"/>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1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3" name="Freeform 42417"/>
              <p:cNvSpPr>
                <a:spLocks/>
              </p:cNvSpPr>
              <p:nvPr/>
            </p:nvSpPr>
            <p:spPr bwMode="auto">
              <a:xfrm>
                <a:off x="5130" y="3173"/>
                <a:ext cx="111" cy="12"/>
              </a:xfrm>
              <a:custGeom>
                <a:avLst/>
                <a:gdLst>
                  <a:gd name="T0" fmla="*/ 0 w 220"/>
                  <a:gd name="T1" fmla="*/ 2 h 22"/>
                  <a:gd name="T2" fmla="*/ 0 w 220"/>
                  <a:gd name="T3" fmla="*/ 2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2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7"/>
                    </a:lnTo>
                    <a:lnTo>
                      <a:pt x="0" y="11"/>
                    </a:lnTo>
                    <a:lnTo>
                      <a:pt x="0" y="6"/>
                    </a:lnTo>
                    <a:lnTo>
                      <a:pt x="0" y="0"/>
                    </a:lnTo>
                    <a:lnTo>
                      <a:pt x="219" y="0"/>
                    </a:lnTo>
                    <a:lnTo>
                      <a:pt x="219" y="6"/>
                    </a:lnTo>
                    <a:lnTo>
                      <a:pt x="219" y="11"/>
                    </a:lnTo>
                    <a:lnTo>
                      <a:pt x="219" y="17"/>
                    </a:lnTo>
                    <a:lnTo>
                      <a:pt x="220" y="22"/>
                    </a:lnTo>
                    <a:lnTo>
                      <a:pt x="0" y="22"/>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4" name="Freeform 42418"/>
              <p:cNvSpPr>
                <a:spLocks/>
              </p:cNvSpPr>
              <p:nvPr/>
            </p:nvSpPr>
            <p:spPr bwMode="auto">
              <a:xfrm>
                <a:off x="5130" y="3163"/>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4 w 219"/>
                  <a:gd name="T11" fmla="*/ 0 h 21"/>
                  <a:gd name="T12" fmla="*/ 14 w 219"/>
                  <a:gd name="T13" fmla="*/ 0 h 21"/>
                  <a:gd name="T14" fmla="*/ 14 w 219"/>
                  <a:gd name="T15" fmla="*/ 0 h 21"/>
                  <a:gd name="T16" fmla="*/ 14 w 219"/>
                  <a:gd name="T17" fmla="*/ 1 h 21"/>
                  <a:gd name="T18" fmla="*/ 14 w 219"/>
                  <a:gd name="T19" fmla="*/ 1 h 21"/>
                  <a:gd name="T20" fmla="*/ 0 w 219"/>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1">
                    <a:moveTo>
                      <a:pt x="0" y="21"/>
                    </a:moveTo>
                    <a:lnTo>
                      <a:pt x="0" y="16"/>
                    </a:lnTo>
                    <a:lnTo>
                      <a:pt x="0" y="11"/>
                    </a:lnTo>
                    <a:lnTo>
                      <a:pt x="0" y="6"/>
                    </a:lnTo>
                    <a:lnTo>
                      <a:pt x="0" y="0"/>
                    </a:lnTo>
                    <a:lnTo>
                      <a:pt x="219" y="0"/>
                    </a:lnTo>
                    <a:lnTo>
                      <a:pt x="219" y="6"/>
                    </a:lnTo>
                    <a:lnTo>
                      <a:pt x="219" y="11"/>
                    </a:lnTo>
                    <a:lnTo>
                      <a:pt x="219" y="16"/>
                    </a:lnTo>
                    <a:lnTo>
                      <a:pt x="219" y="21"/>
                    </a:lnTo>
                    <a:lnTo>
                      <a:pt x="0" y="21"/>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5" name="Freeform 42419"/>
              <p:cNvSpPr>
                <a:spLocks/>
              </p:cNvSpPr>
              <p:nvPr/>
            </p:nvSpPr>
            <p:spPr bwMode="auto">
              <a:xfrm>
                <a:off x="5130" y="3152"/>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7"/>
                    </a:lnTo>
                    <a:lnTo>
                      <a:pt x="219" y="12"/>
                    </a:lnTo>
                    <a:lnTo>
                      <a:pt x="219" y="18"/>
                    </a:lnTo>
                    <a:lnTo>
                      <a:pt x="219" y="23"/>
                    </a:lnTo>
                    <a:lnTo>
                      <a:pt x="0" y="23"/>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6" name="Freeform 42420"/>
              <p:cNvSpPr>
                <a:spLocks/>
              </p:cNvSpPr>
              <p:nvPr/>
            </p:nvSpPr>
            <p:spPr bwMode="auto">
              <a:xfrm>
                <a:off x="5130" y="3141"/>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8"/>
                    </a:lnTo>
                    <a:lnTo>
                      <a:pt x="219" y="22"/>
                    </a:lnTo>
                    <a:lnTo>
                      <a:pt x="0" y="22"/>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7" name="Freeform 42421"/>
              <p:cNvSpPr>
                <a:spLocks/>
              </p:cNvSpPr>
              <p:nvPr/>
            </p:nvSpPr>
            <p:spPr bwMode="auto">
              <a:xfrm>
                <a:off x="5130" y="3129"/>
                <a:ext cx="110" cy="12"/>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7"/>
                    </a:lnTo>
                    <a:lnTo>
                      <a:pt x="0" y="11"/>
                    </a:lnTo>
                    <a:lnTo>
                      <a:pt x="0" y="6"/>
                    </a:lnTo>
                    <a:lnTo>
                      <a:pt x="0" y="0"/>
                    </a:lnTo>
                    <a:lnTo>
                      <a:pt x="219" y="0"/>
                    </a:lnTo>
                    <a:lnTo>
                      <a:pt x="219" y="6"/>
                    </a:lnTo>
                    <a:lnTo>
                      <a:pt x="219" y="11"/>
                    </a:lnTo>
                    <a:lnTo>
                      <a:pt x="219" y="16"/>
                    </a:lnTo>
                    <a:lnTo>
                      <a:pt x="219" y="22"/>
                    </a:lnTo>
                    <a:lnTo>
                      <a:pt x="0" y="22"/>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8" name="Freeform 42422"/>
              <p:cNvSpPr>
                <a:spLocks/>
              </p:cNvSpPr>
              <p:nvPr/>
            </p:nvSpPr>
            <p:spPr bwMode="auto">
              <a:xfrm>
                <a:off x="5130" y="3118"/>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5"/>
                    </a:lnTo>
                    <a:lnTo>
                      <a:pt x="219" y="12"/>
                    </a:lnTo>
                    <a:lnTo>
                      <a:pt x="219" y="16"/>
                    </a:lnTo>
                    <a:lnTo>
                      <a:pt x="219" y="23"/>
                    </a:lnTo>
                    <a:lnTo>
                      <a:pt x="0" y="23"/>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59" name="Freeform 42423"/>
              <p:cNvSpPr>
                <a:spLocks/>
              </p:cNvSpPr>
              <p:nvPr/>
            </p:nvSpPr>
            <p:spPr bwMode="auto">
              <a:xfrm>
                <a:off x="5130" y="3107"/>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1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6"/>
                    </a:lnTo>
                    <a:lnTo>
                      <a:pt x="219" y="22"/>
                    </a:lnTo>
                    <a:lnTo>
                      <a:pt x="0" y="22"/>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60" name="Freeform 42424"/>
              <p:cNvSpPr>
                <a:spLocks/>
              </p:cNvSpPr>
              <p:nvPr/>
            </p:nvSpPr>
            <p:spPr bwMode="auto">
              <a:xfrm>
                <a:off x="5130" y="3097"/>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 w 219"/>
                  <a:gd name="T11" fmla="*/ 0 h 21"/>
                  <a:gd name="T12" fmla="*/ 2 w 219"/>
                  <a:gd name="T13" fmla="*/ 0 h 21"/>
                  <a:gd name="T14" fmla="*/ 3 w 219"/>
                  <a:gd name="T15" fmla="*/ 0 h 21"/>
                  <a:gd name="T16" fmla="*/ 4 w 219"/>
                  <a:gd name="T17" fmla="*/ 0 h 21"/>
                  <a:gd name="T18" fmla="*/ 5 w 219"/>
                  <a:gd name="T19" fmla="*/ 0 h 21"/>
                  <a:gd name="T20" fmla="*/ 6 w 219"/>
                  <a:gd name="T21" fmla="*/ 0 h 21"/>
                  <a:gd name="T22" fmla="*/ 6 w 219"/>
                  <a:gd name="T23" fmla="*/ 0 h 21"/>
                  <a:gd name="T24" fmla="*/ 7 w 219"/>
                  <a:gd name="T25" fmla="*/ 0 h 21"/>
                  <a:gd name="T26" fmla="*/ 8 w 219"/>
                  <a:gd name="T27" fmla="*/ 0 h 21"/>
                  <a:gd name="T28" fmla="*/ 9 w 219"/>
                  <a:gd name="T29" fmla="*/ 0 h 21"/>
                  <a:gd name="T30" fmla="*/ 10 w 219"/>
                  <a:gd name="T31" fmla="*/ 0 h 21"/>
                  <a:gd name="T32" fmla="*/ 11 w 219"/>
                  <a:gd name="T33" fmla="*/ 0 h 21"/>
                  <a:gd name="T34" fmla="*/ 12 w 219"/>
                  <a:gd name="T35" fmla="*/ 0 h 21"/>
                  <a:gd name="T36" fmla="*/ 12 w 219"/>
                  <a:gd name="T37" fmla="*/ 0 h 21"/>
                  <a:gd name="T38" fmla="*/ 13 w 219"/>
                  <a:gd name="T39" fmla="*/ 0 h 21"/>
                  <a:gd name="T40" fmla="*/ 14 w 219"/>
                  <a:gd name="T41" fmla="*/ 0 h 21"/>
                  <a:gd name="T42" fmla="*/ 14 w 219"/>
                  <a:gd name="T43" fmla="*/ 0 h 21"/>
                  <a:gd name="T44" fmla="*/ 14 w 219"/>
                  <a:gd name="T45" fmla="*/ 0 h 21"/>
                  <a:gd name="T46" fmla="*/ 14 w 219"/>
                  <a:gd name="T47" fmla="*/ 1 h 21"/>
                  <a:gd name="T48" fmla="*/ 14 w 219"/>
                  <a:gd name="T49" fmla="*/ 1 h 21"/>
                  <a:gd name="T50" fmla="*/ 0 w 219"/>
                  <a:gd name="T51" fmla="*/ 1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9" h="21">
                    <a:moveTo>
                      <a:pt x="0" y="21"/>
                    </a:moveTo>
                    <a:lnTo>
                      <a:pt x="0" y="16"/>
                    </a:lnTo>
                    <a:lnTo>
                      <a:pt x="0" y="10"/>
                    </a:lnTo>
                    <a:lnTo>
                      <a:pt x="0" y="5"/>
                    </a:lnTo>
                    <a:lnTo>
                      <a:pt x="0" y="0"/>
                    </a:lnTo>
                    <a:lnTo>
                      <a:pt x="12" y="0"/>
                    </a:lnTo>
                    <a:lnTo>
                      <a:pt x="27" y="0"/>
                    </a:lnTo>
                    <a:lnTo>
                      <a:pt x="40" y="0"/>
                    </a:lnTo>
                    <a:lnTo>
                      <a:pt x="54" y="2"/>
                    </a:lnTo>
                    <a:lnTo>
                      <a:pt x="68" y="2"/>
                    </a:lnTo>
                    <a:lnTo>
                      <a:pt x="81" y="2"/>
                    </a:lnTo>
                    <a:lnTo>
                      <a:pt x="96" y="3"/>
                    </a:lnTo>
                    <a:lnTo>
                      <a:pt x="108" y="3"/>
                    </a:lnTo>
                    <a:lnTo>
                      <a:pt x="121" y="3"/>
                    </a:lnTo>
                    <a:lnTo>
                      <a:pt x="136" y="3"/>
                    </a:lnTo>
                    <a:lnTo>
                      <a:pt x="148" y="3"/>
                    </a:lnTo>
                    <a:lnTo>
                      <a:pt x="163" y="3"/>
                    </a:lnTo>
                    <a:lnTo>
                      <a:pt x="177" y="5"/>
                    </a:lnTo>
                    <a:lnTo>
                      <a:pt x="192" y="5"/>
                    </a:lnTo>
                    <a:lnTo>
                      <a:pt x="204" y="5"/>
                    </a:lnTo>
                    <a:lnTo>
                      <a:pt x="219" y="5"/>
                    </a:lnTo>
                    <a:lnTo>
                      <a:pt x="219" y="8"/>
                    </a:lnTo>
                    <a:lnTo>
                      <a:pt x="219" y="13"/>
                    </a:lnTo>
                    <a:lnTo>
                      <a:pt x="219" y="18"/>
                    </a:lnTo>
                    <a:lnTo>
                      <a:pt x="219" y="21"/>
                    </a:lnTo>
                    <a:lnTo>
                      <a:pt x="0" y="21"/>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61" name="Freeform 42425"/>
              <p:cNvSpPr>
                <a:spLocks/>
              </p:cNvSpPr>
              <p:nvPr/>
            </p:nvSpPr>
            <p:spPr bwMode="auto">
              <a:xfrm>
                <a:off x="5130" y="3097"/>
                <a:ext cx="112" cy="219"/>
              </a:xfrm>
              <a:custGeom>
                <a:avLst/>
                <a:gdLst>
                  <a:gd name="T0" fmla="*/ 1 w 224"/>
                  <a:gd name="T1" fmla="*/ 0 h 440"/>
                  <a:gd name="T2" fmla="*/ 1 w 224"/>
                  <a:gd name="T3" fmla="*/ 0 h 440"/>
                  <a:gd name="T4" fmla="*/ 1 w 224"/>
                  <a:gd name="T5" fmla="*/ 0 h 440"/>
                  <a:gd name="T6" fmla="*/ 2 w 224"/>
                  <a:gd name="T7" fmla="*/ 0 h 440"/>
                  <a:gd name="T8" fmla="*/ 3 w 224"/>
                  <a:gd name="T9" fmla="*/ 0 h 440"/>
                  <a:gd name="T10" fmla="*/ 4 w 224"/>
                  <a:gd name="T11" fmla="*/ 0 h 440"/>
                  <a:gd name="T12" fmla="*/ 5 w 224"/>
                  <a:gd name="T13" fmla="*/ 0 h 440"/>
                  <a:gd name="T14" fmla="*/ 6 w 224"/>
                  <a:gd name="T15" fmla="*/ 0 h 440"/>
                  <a:gd name="T16" fmla="*/ 7 w 224"/>
                  <a:gd name="T17" fmla="*/ 0 h 440"/>
                  <a:gd name="T18" fmla="*/ 7 w 224"/>
                  <a:gd name="T19" fmla="*/ 0 h 440"/>
                  <a:gd name="T20" fmla="*/ 7 w 224"/>
                  <a:gd name="T21" fmla="*/ 0 h 440"/>
                  <a:gd name="T22" fmla="*/ 8 w 224"/>
                  <a:gd name="T23" fmla="*/ 0 h 440"/>
                  <a:gd name="T24" fmla="*/ 9 w 224"/>
                  <a:gd name="T25" fmla="*/ 0 h 440"/>
                  <a:gd name="T26" fmla="*/ 10 w 224"/>
                  <a:gd name="T27" fmla="*/ 0 h 440"/>
                  <a:gd name="T28" fmla="*/ 11 w 224"/>
                  <a:gd name="T29" fmla="*/ 0 h 440"/>
                  <a:gd name="T30" fmla="*/ 12 w 224"/>
                  <a:gd name="T31" fmla="*/ 0 h 440"/>
                  <a:gd name="T32" fmla="*/ 13 w 224"/>
                  <a:gd name="T33" fmla="*/ 0 h 440"/>
                  <a:gd name="T34" fmla="*/ 13 w 224"/>
                  <a:gd name="T35" fmla="*/ 0 h 440"/>
                  <a:gd name="T36" fmla="*/ 14 w 224"/>
                  <a:gd name="T37" fmla="*/ 0 h 440"/>
                  <a:gd name="T38" fmla="*/ 14 w 224"/>
                  <a:gd name="T39" fmla="*/ 0 h 440"/>
                  <a:gd name="T40" fmla="*/ 14 w 224"/>
                  <a:gd name="T41" fmla="*/ 3 h 440"/>
                  <a:gd name="T42" fmla="*/ 14 w 224"/>
                  <a:gd name="T43" fmla="*/ 7 h 440"/>
                  <a:gd name="T44" fmla="*/ 14 w 224"/>
                  <a:gd name="T45" fmla="*/ 10 h 440"/>
                  <a:gd name="T46" fmla="*/ 14 w 224"/>
                  <a:gd name="T47" fmla="*/ 13 h 440"/>
                  <a:gd name="T48" fmla="*/ 14 w 224"/>
                  <a:gd name="T49" fmla="*/ 13 h 440"/>
                  <a:gd name="T50" fmla="*/ 14 w 224"/>
                  <a:gd name="T51" fmla="*/ 17 h 440"/>
                  <a:gd name="T52" fmla="*/ 14 w 224"/>
                  <a:gd name="T53" fmla="*/ 20 h 440"/>
                  <a:gd name="T54" fmla="*/ 14 w 224"/>
                  <a:gd name="T55" fmla="*/ 23 h 440"/>
                  <a:gd name="T56" fmla="*/ 14 w 224"/>
                  <a:gd name="T57" fmla="*/ 27 h 440"/>
                  <a:gd name="T58" fmla="*/ 14 w 224"/>
                  <a:gd name="T59" fmla="*/ 27 h 440"/>
                  <a:gd name="T60" fmla="*/ 14 w 224"/>
                  <a:gd name="T61" fmla="*/ 27 h 440"/>
                  <a:gd name="T62" fmla="*/ 13 w 224"/>
                  <a:gd name="T63" fmla="*/ 27 h 440"/>
                  <a:gd name="T64" fmla="*/ 12 w 224"/>
                  <a:gd name="T65" fmla="*/ 27 h 440"/>
                  <a:gd name="T66" fmla="*/ 11 w 224"/>
                  <a:gd name="T67" fmla="*/ 27 h 440"/>
                  <a:gd name="T68" fmla="*/ 10 w 224"/>
                  <a:gd name="T69" fmla="*/ 27 h 440"/>
                  <a:gd name="T70" fmla="*/ 9 w 224"/>
                  <a:gd name="T71" fmla="*/ 27 h 440"/>
                  <a:gd name="T72" fmla="*/ 8 w 224"/>
                  <a:gd name="T73" fmla="*/ 27 h 440"/>
                  <a:gd name="T74" fmla="*/ 7 w 224"/>
                  <a:gd name="T75" fmla="*/ 27 h 440"/>
                  <a:gd name="T76" fmla="*/ 7 w 224"/>
                  <a:gd name="T77" fmla="*/ 27 h 440"/>
                  <a:gd name="T78" fmla="*/ 7 w 224"/>
                  <a:gd name="T79" fmla="*/ 27 h 440"/>
                  <a:gd name="T80" fmla="*/ 6 w 224"/>
                  <a:gd name="T81" fmla="*/ 27 h 440"/>
                  <a:gd name="T82" fmla="*/ 5 w 224"/>
                  <a:gd name="T83" fmla="*/ 27 h 440"/>
                  <a:gd name="T84" fmla="*/ 4 w 224"/>
                  <a:gd name="T85" fmla="*/ 27 h 440"/>
                  <a:gd name="T86" fmla="*/ 3 w 224"/>
                  <a:gd name="T87" fmla="*/ 27 h 440"/>
                  <a:gd name="T88" fmla="*/ 2 w 224"/>
                  <a:gd name="T89" fmla="*/ 27 h 440"/>
                  <a:gd name="T90" fmla="*/ 1 w 224"/>
                  <a:gd name="T91" fmla="*/ 27 h 440"/>
                  <a:gd name="T92" fmla="*/ 0 w 224"/>
                  <a:gd name="T93" fmla="*/ 27 h 440"/>
                  <a:gd name="T94" fmla="*/ 0 w 224"/>
                  <a:gd name="T95" fmla="*/ 27 h 440"/>
                  <a:gd name="T96" fmla="*/ 1 w 224"/>
                  <a:gd name="T97" fmla="*/ 23 h 440"/>
                  <a:gd name="T98" fmla="*/ 1 w 224"/>
                  <a:gd name="T99" fmla="*/ 20 h 440"/>
                  <a:gd name="T100" fmla="*/ 1 w 224"/>
                  <a:gd name="T101" fmla="*/ 17 h 440"/>
                  <a:gd name="T102" fmla="*/ 1 w 224"/>
                  <a:gd name="T103" fmla="*/ 13 h 440"/>
                  <a:gd name="T104" fmla="*/ 1 w 224"/>
                  <a:gd name="T105" fmla="*/ 13 h 440"/>
                  <a:gd name="T106" fmla="*/ 1 w 224"/>
                  <a:gd name="T107" fmla="*/ 10 h 440"/>
                  <a:gd name="T108" fmla="*/ 1 w 224"/>
                  <a:gd name="T109" fmla="*/ 6 h 440"/>
                  <a:gd name="T110" fmla="*/ 1 w 224"/>
                  <a:gd name="T111" fmla="*/ 3 h 440"/>
                  <a:gd name="T112" fmla="*/ 1 w 224"/>
                  <a:gd name="T113" fmla="*/ 0 h 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4" h="440">
                    <a:moveTo>
                      <a:pt x="2" y="0"/>
                    </a:moveTo>
                    <a:lnTo>
                      <a:pt x="2" y="0"/>
                    </a:lnTo>
                    <a:lnTo>
                      <a:pt x="14" y="0"/>
                    </a:lnTo>
                    <a:lnTo>
                      <a:pt x="29" y="0"/>
                    </a:lnTo>
                    <a:lnTo>
                      <a:pt x="42" y="0"/>
                    </a:lnTo>
                    <a:lnTo>
                      <a:pt x="56" y="2"/>
                    </a:lnTo>
                    <a:lnTo>
                      <a:pt x="70" y="2"/>
                    </a:lnTo>
                    <a:lnTo>
                      <a:pt x="83" y="2"/>
                    </a:lnTo>
                    <a:lnTo>
                      <a:pt x="98" y="3"/>
                    </a:lnTo>
                    <a:lnTo>
                      <a:pt x="110" y="3"/>
                    </a:lnTo>
                    <a:lnTo>
                      <a:pt x="123" y="3"/>
                    </a:lnTo>
                    <a:lnTo>
                      <a:pt x="138" y="3"/>
                    </a:lnTo>
                    <a:lnTo>
                      <a:pt x="150" y="3"/>
                    </a:lnTo>
                    <a:lnTo>
                      <a:pt x="165" y="3"/>
                    </a:lnTo>
                    <a:lnTo>
                      <a:pt x="179" y="5"/>
                    </a:lnTo>
                    <a:lnTo>
                      <a:pt x="194" y="5"/>
                    </a:lnTo>
                    <a:lnTo>
                      <a:pt x="206" y="5"/>
                    </a:lnTo>
                    <a:lnTo>
                      <a:pt x="221" y="5"/>
                    </a:lnTo>
                    <a:lnTo>
                      <a:pt x="221" y="59"/>
                    </a:lnTo>
                    <a:lnTo>
                      <a:pt x="221" y="112"/>
                    </a:lnTo>
                    <a:lnTo>
                      <a:pt x="221" y="166"/>
                    </a:lnTo>
                    <a:lnTo>
                      <a:pt x="222" y="221"/>
                    </a:lnTo>
                    <a:lnTo>
                      <a:pt x="222" y="274"/>
                    </a:lnTo>
                    <a:lnTo>
                      <a:pt x="224" y="328"/>
                    </a:lnTo>
                    <a:lnTo>
                      <a:pt x="224" y="381"/>
                    </a:lnTo>
                    <a:lnTo>
                      <a:pt x="224" y="435"/>
                    </a:lnTo>
                    <a:lnTo>
                      <a:pt x="210" y="435"/>
                    </a:lnTo>
                    <a:lnTo>
                      <a:pt x="195" y="435"/>
                    </a:lnTo>
                    <a:lnTo>
                      <a:pt x="181" y="435"/>
                    </a:lnTo>
                    <a:lnTo>
                      <a:pt x="168" y="435"/>
                    </a:lnTo>
                    <a:lnTo>
                      <a:pt x="154" y="437"/>
                    </a:lnTo>
                    <a:lnTo>
                      <a:pt x="139" y="437"/>
                    </a:lnTo>
                    <a:lnTo>
                      <a:pt x="126" y="437"/>
                    </a:lnTo>
                    <a:lnTo>
                      <a:pt x="112" y="437"/>
                    </a:lnTo>
                    <a:lnTo>
                      <a:pt x="99" y="437"/>
                    </a:lnTo>
                    <a:lnTo>
                      <a:pt x="85" y="437"/>
                    </a:lnTo>
                    <a:lnTo>
                      <a:pt x="72" y="437"/>
                    </a:lnTo>
                    <a:lnTo>
                      <a:pt x="58" y="438"/>
                    </a:lnTo>
                    <a:lnTo>
                      <a:pt x="43" y="438"/>
                    </a:lnTo>
                    <a:lnTo>
                      <a:pt x="29" y="438"/>
                    </a:lnTo>
                    <a:lnTo>
                      <a:pt x="14" y="440"/>
                    </a:lnTo>
                    <a:lnTo>
                      <a:pt x="0" y="440"/>
                    </a:lnTo>
                    <a:lnTo>
                      <a:pt x="2" y="384"/>
                    </a:lnTo>
                    <a:lnTo>
                      <a:pt x="2" y="328"/>
                    </a:lnTo>
                    <a:lnTo>
                      <a:pt x="2" y="274"/>
                    </a:lnTo>
                    <a:lnTo>
                      <a:pt x="2" y="218"/>
                    </a:lnTo>
                    <a:lnTo>
                      <a:pt x="2" y="163"/>
                    </a:lnTo>
                    <a:lnTo>
                      <a:pt x="2" y="109"/>
                    </a:lnTo>
                    <a:lnTo>
                      <a:pt x="2" y="55"/>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862" name="Rectangle 42426"/>
              <p:cNvSpPr>
                <a:spLocks noChangeArrowheads="1"/>
              </p:cNvSpPr>
              <p:nvPr/>
            </p:nvSpPr>
            <p:spPr bwMode="auto">
              <a:xfrm>
                <a:off x="5136" y="3104"/>
                <a:ext cx="100" cy="208"/>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63" name="Rectangle 42427"/>
              <p:cNvSpPr>
                <a:spLocks noChangeArrowheads="1"/>
              </p:cNvSpPr>
              <p:nvPr/>
            </p:nvSpPr>
            <p:spPr bwMode="auto">
              <a:xfrm>
                <a:off x="5136" y="3104"/>
                <a:ext cx="100" cy="208"/>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64" name="Rectangle 42428"/>
              <p:cNvSpPr>
                <a:spLocks noChangeArrowheads="1"/>
              </p:cNvSpPr>
              <p:nvPr/>
            </p:nvSpPr>
            <p:spPr bwMode="auto">
              <a:xfrm>
                <a:off x="5139" y="3133"/>
                <a:ext cx="48" cy="151"/>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65" name="Rectangle 42429"/>
              <p:cNvSpPr>
                <a:spLocks noChangeArrowheads="1"/>
              </p:cNvSpPr>
              <p:nvPr/>
            </p:nvSpPr>
            <p:spPr bwMode="auto">
              <a:xfrm>
                <a:off x="5139" y="3133"/>
                <a:ext cx="48" cy="1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66" name="Rectangle 42430"/>
              <p:cNvSpPr>
                <a:spLocks noChangeArrowheads="1"/>
              </p:cNvSpPr>
              <p:nvPr/>
            </p:nvSpPr>
            <p:spPr bwMode="auto">
              <a:xfrm>
                <a:off x="5141" y="3137"/>
                <a:ext cx="10" cy="143"/>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67" name="Rectangle 42431"/>
              <p:cNvSpPr>
                <a:spLocks noChangeArrowheads="1"/>
              </p:cNvSpPr>
              <p:nvPr/>
            </p:nvSpPr>
            <p:spPr bwMode="auto">
              <a:xfrm>
                <a:off x="5141" y="3137"/>
                <a:ext cx="10" cy="14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68" name="Rectangle 42432"/>
              <p:cNvSpPr>
                <a:spLocks noChangeArrowheads="1"/>
              </p:cNvSpPr>
              <p:nvPr/>
            </p:nvSpPr>
            <p:spPr bwMode="auto">
              <a:xfrm>
                <a:off x="5173" y="3135"/>
                <a:ext cx="10" cy="143"/>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69" name="Rectangle 42433"/>
              <p:cNvSpPr>
                <a:spLocks noChangeArrowheads="1"/>
              </p:cNvSpPr>
              <p:nvPr/>
            </p:nvSpPr>
            <p:spPr bwMode="auto">
              <a:xfrm>
                <a:off x="5173" y="3135"/>
                <a:ext cx="10" cy="143"/>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70" name="Rectangle 42434"/>
              <p:cNvSpPr>
                <a:spLocks noChangeArrowheads="1"/>
              </p:cNvSpPr>
              <p:nvPr/>
            </p:nvSpPr>
            <p:spPr bwMode="auto">
              <a:xfrm>
                <a:off x="5154" y="3178"/>
                <a:ext cx="16" cy="100"/>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71" name="Rectangle 42435"/>
              <p:cNvSpPr>
                <a:spLocks noChangeArrowheads="1"/>
              </p:cNvSpPr>
              <p:nvPr/>
            </p:nvSpPr>
            <p:spPr bwMode="auto">
              <a:xfrm>
                <a:off x="5154" y="3178"/>
                <a:ext cx="16" cy="100"/>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72" name="Rectangle 42436"/>
              <p:cNvSpPr>
                <a:spLocks noChangeArrowheads="1"/>
              </p:cNvSpPr>
              <p:nvPr/>
            </p:nvSpPr>
            <p:spPr bwMode="auto">
              <a:xfrm>
                <a:off x="5139" y="3265"/>
                <a:ext cx="94" cy="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73" name="Rectangle 42437"/>
              <p:cNvSpPr>
                <a:spLocks noChangeArrowheads="1"/>
              </p:cNvSpPr>
              <p:nvPr/>
            </p:nvSpPr>
            <p:spPr bwMode="auto">
              <a:xfrm>
                <a:off x="5139" y="3265"/>
                <a:ext cx="94" cy="2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74" name="Rectangle 42438"/>
              <p:cNvSpPr>
                <a:spLocks noChangeArrowheads="1"/>
              </p:cNvSpPr>
              <p:nvPr/>
            </p:nvSpPr>
            <p:spPr bwMode="auto">
              <a:xfrm>
                <a:off x="5142" y="3270"/>
                <a:ext cx="87" cy="14"/>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75" name="Rectangle 42439"/>
              <p:cNvSpPr>
                <a:spLocks noChangeArrowheads="1"/>
              </p:cNvSpPr>
              <p:nvPr/>
            </p:nvSpPr>
            <p:spPr bwMode="auto">
              <a:xfrm>
                <a:off x="5142" y="3270"/>
                <a:ext cx="87" cy="14"/>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76" name="Rectangle 42440"/>
              <p:cNvSpPr>
                <a:spLocks noChangeArrowheads="1"/>
              </p:cNvSpPr>
              <p:nvPr/>
            </p:nvSpPr>
            <p:spPr bwMode="auto">
              <a:xfrm>
                <a:off x="5189" y="3109"/>
                <a:ext cx="41" cy="1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77" name="Rectangle 42441"/>
              <p:cNvSpPr>
                <a:spLocks noChangeArrowheads="1"/>
              </p:cNvSpPr>
              <p:nvPr/>
            </p:nvSpPr>
            <p:spPr bwMode="auto">
              <a:xfrm>
                <a:off x="5189" y="3109"/>
                <a:ext cx="41" cy="150"/>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78" name="Freeform 42442"/>
              <p:cNvSpPr>
                <a:spLocks/>
              </p:cNvSpPr>
              <p:nvPr/>
            </p:nvSpPr>
            <p:spPr bwMode="auto">
              <a:xfrm>
                <a:off x="5147" y="3318"/>
                <a:ext cx="11" cy="11"/>
              </a:xfrm>
              <a:custGeom>
                <a:avLst/>
                <a:gdLst>
                  <a:gd name="T0" fmla="*/ 0 w 23"/>
                  <a:gd name="T1" fmla="*/ 0 h 22"/>
                  <a:gd name="T2" fmla="*/ 1 w 23"/>
                  <a:gd name="T3" fmla="*/ 1 h 22"/>
                  <a:gd name="T4" fmla="*/ 1 w 23"/>
                  <a:gd name="T5" fmla="*/ 1 h 22"/>
                  <a:gd name="T6" fmla="*/ 1 w 23"/>
                  <a:gd name="T7" fmla="*/ 1 h 22"/>
                  <a:gd name="T8" fmla="*/ 1 w 23"/>
                  <a:gd name="T9" fmla="*/ 1 h 22"/>
                  <a:gd name="T10" fmla="*/ 1 w 23"/>
                  <a:gd name="T11" fmla="*/ 1 h 22"/>
                  <a:gd name="T12" fmla="*/ 1 w 23"/>
                  <a:gd name="T13" fmla="*/ 2 h 22"/>
                  <a:gd name="T14" fmla="*/ 1 w 23"/>
                  <a:gd name="T15" fmla="*/ 2 h 22"/>
                  <a:gd name="T16" fmla="*/ 0 w 23"/>
                  <a:gd name="T17" fmla="*/ 2 h 22"/>
                  <a:gd name="T18" fmla="*/ 0 w 23"/>
                  <a:gd name="T19" fmla="*/ 2 h 22"/>
                  <a:gd name="T20" fmla="*/ 0 w 23"/>
                  <a:gd name="T21" fmla="*/ 2 h 22"/>
                  <a:gd name="T22" fmla="*/ 0 w 23"/>
                  <a:gd name="T23" fmla="*/ 1 h 22"/>
                  <a:gd name="T24" fmla="*/ 0 w 23"/>
                  <a:gd name="T25" fmla="*/ 1 h 22"/>
                  <a:gd name="T26" fmla="*/ 0 w 23"/>
                  <a:gd name="T27" fmla="*/ 1 h 22"/>
                  <a:gd name="T28" fmla="*/ 0 w 23"/>
                  <a:gd name="T29" fmla="*/ 1 h 22"/>
                  <a:gd name="T30" fmla="*/ 0 w 23"/>
                  <a:gd name="T31" fmla="*/ 1 h 22"/>
                  <a:gd name="T32" fmla="*/ 0 w 23"/>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2">
                    <a:moveTo>
                      <a:pt x="11" y="0"/>
                    </a:move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close/>
                  </a:path>
                </a:pathLst>
              </a:custGeom>
              <a:solidFill>
                <a:srgbClr val="00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79" name="Freeform 42443"/>
              <p:cNvSpPr>
                <a:spLocks/>
              </p:cNvSpPr>
              <p:nvPr/>
            </p:nvSpPr>
            <p:spPr bwMode="auto">
              <a:xfrm>
                <a:off x="5147" y="3318"/>
                <a:ext cx="11" cy="11"/>
              </a:xfrm>
              <a:custGeom>
                <a:avLst/>
                <a:gdLst>
                  <a:gd name="T0" fmla="*/ 0 w 23"/>
                  <a:gd name="T1" fmla="*/ 0 h 22"/>
                  <a:gd name="T2" fmla="*/ 0 w 23"/>
                  <a:gd name="T3" fmla="*/ 0 h 22"/>
                  <a:gd name="T4" fmla="*/ 1 w 23"/>
                  <a:gd name="T5" fmla="*/ 1 h 22"/>
                  <a:gd name="T6" fmla="*/ 1 w 23"/>
                  <a:gd name="T7" fmla="*/ 1 h 22"/>
                  <a:gd name="T8" fmla="*/ 1 w 23"/>
                  <a:gd name="T9" fmla="*/ 1 h 22"/>
                  <a:gd name="T10" fmla="*/ 1 w 23"/>
                  <a:gd name="T11" fmla="*/ 1 h 22"/>
                  <a:gd name="T12" fmla="*/ 1 w 23"/>
                  <a:gd name="T13" fmla="*/ 1 h 22"/>
                  <a:gd name="T14" fmla="*/ 1 w 23"/>
                  <a:gd name="T15" fmla="*/ 1 h 22"/>
                  <a:gd name="T16" fmla="*/ 1 w 23"/>
                  <a:gd name="T17" fmla="*/ 2 h 22"/>
                  <a:gd name="T18" fmla="*/ 1 w 23"/>
                  <a:gd name="T19" fmla="*/ 2 h 22"/>
                  <a:gd name="T20" fmla="*/ 0 w 23"/>
                  <a:gd name="T21" fmla="*/ 2 h 22"/>
                  <a:gd name="T22" fmla="*/ 0 w 23"/>
                  <a:gd name="T23" fmla="*/ 2 h 22"/>
                  <a:gd name="T24" fmla="*/ 0 w 23"/>
                  <a:gd name="T25" fmla="*/ 2 h 22"/>
                  <a:gd name="T26" fmla="*/ 0 w 23"/>
                  <a:gd name="T27" fmla="*/ 2 h 22"/>
                  <a:gd name="T28" fmla="*/ 0 w 23"/>
                  <a:gd name="T29" fmla="*/ 1 h 22"/>
                  <a:gd name="T30" fmla="*/ 0 w 23"/>
                  <a:gd name="T31" fmla="*/ 1 h 22"/>
                  <a:gd name="T32" fmla="*/ 0 w 23"/>
                  <a:gd name="T33" fmla="*/ 1 h 22"/>
                  <a:gd name="T34" fmla="*/ 0 w 23"/>
                  <a:gd name="T35" fmla="*/ 1 h 22"/>
                  <a:gd name="T36" fmla="*/ 0 w 23"/>
                  <a:gd name="T37" fmla="*/ 1 h 22"/>
                  <a:gd name="T38" fmla="*/ 0 w 23"/>
                  <a:gd name="T39" fmla="*/ 1 h 22"/>
                  <a:gd name="T40" fmla="*/ 0 w 23"/>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 h="22">
                    <a:moveTo>
                      <a:pt x="11" y="0"/>
                    </a:moveTo>
                    <a:lnTo>
                      <a:pt x="11" y="0"/>
                    </a:ln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880" name="Rectangle 42444"/>
              <p:cNvSpPr>
                <a:spLocks noChangeArrowheads="1"/>
              </p:cNvSpPr>
              <p:nvPr/>
            </p:nvSpPr>
            <p:spPr bwMode="auto">
              <a:xfrm>
                <a:off x="5172" y="3316"/>
                <a:ext cx="22" cy="15"/>
              </a:xfrm>
              <a:prstGeom prst="rect">
                <a:avLst/>
              </a:prstGeom>
              <a:solidFill>
                <a:srgbClr val="E5E5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81" name="Rectangle 42445"/>
              <p:cNvSpPr>
                <a:spLocks noChangeArrowheads="1"/>
              </p:cNvSpPr>
              <p:nvPr/>
            </p:nvSpPr>
            <p:spPr bwMode="auto">
              <a:xfrm>
                <a:off x="5172" y="3316"/>
                <a:ext cx="22" cy="1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82" name="Rectangle 42446"/>
              <p:cNvSpPr>
                <a:spLocks noChangeArrowheads="1"/>
              </p:cNvSpPr>
              <p:nvPr/>
            </p:nvSpPr>
            <p:spPr bwMode="auto">
              <a:xfrm>
                <a:off x="5202" y="3293"/>
                <a:ext cx="27" cy="12"/>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83" name="Rectangle 42447"/>
              <p:cNvSpPr>
                <a:spLocks noChangeArrowheads="1"/>
              </p:cNvSpPr>
              <p:nvPr/>
            </p:nvSpPr>
            <p:spPr bwMode="auto">
              <a:xfrm>
                <a:off x="5202" y="3293"/>
                <a:ext cx="27" cy="1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84" name="Rectangle 42448"/>
              <p:cNvSpPr>
                <a:spLocks noChangeArrowheads="1"/>
              </p:cNvSpPr>
              <p:nvPr/>
            </p:nvSpPr>
            <p:spPr bwMode="auto">
              <a:xfrm>
                <a:off x="5192" y="3116"/>
                <a:ext cx="32" cy="21"/>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85" name="Rectangle 42449"/>
              <p:cNvSpPr>
                <a:spLocks noChangeArrowheads="1"/>
              </p:cNvSpPr>
              <p:nvPr/>
            </p:nvSpPr>
            <p:spPr bwMode="auto">
              <a:xfrm>
                <a:off x="5192" y="3116"/>
                <a:ext cx="32" cy="2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86" name="Rectangle 42450"/>
              <p:cNvSpPr>
                <a:spLocks noChangeArrowheads="1"/>
              </p:cNvSpPr>
              <p:nvPr/>
            </p:nvSpPr>
            <p:spPr bwMode="auto">
              <a:xfrm>
                <a:off x="5193" y="3149"/>
                <a:ext cx="31" cy="22"/>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87" name="Rectangle 42451"/>
              <p:cNvSpPr>
                <a:spLocks noChangeArrowheads="1"/>
              </p:cNvSpPr>
              <p:nvPr/>
            </p:nvSpPr>
            <p:spPr bwMode="auto">
              <a:xfrm>
                <a:off x="5193" y="3149"/>
                <a:ext cx="31" cy="2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88" name="Rectangle 42452"/>
              <p:cNvSpPr>
                <a:spLocks noChangeArrowheads="1"/>
              </p:cNvSpPr>
              <p:nvPr/>
            </p:nvSpPr>
            <p:spPr bwMode="auto">
              <a:xfrm>
                <a:off x="5194" y="3181"/>
                <a:ext cx="32" cy="21"/>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89" name="Rectangle 42453"/>
              <p:cNvSpPr>
                <a:spLocks noChangeArrowheads="1"/>
              </p:cNvSpPr>
              <p:nvPr/>
            </p:nvSpPr>
            <p:spPr bwMode="auto">
              <a:xfrm>
                <a:off x="5194" y="3181"/>
                <a:ext cx="32" cy="2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90" name="Rectangle 42454"/>
              <p:cNvSpPr>
                <a:spLocks noChangeArrowheads="1"/>
              </p:cNvSpPr>
              <p:nvPr/>
            </p:nvSpPr>
            <p:spPr bwMode="auto">
              <a:xfrm>
                <a:off x="5194" y="3210"/>
                <a:ext cx="32" cy="22"/>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91" name="Rectangle 42455"/>
              <p:cNvSpPr>
                <a:spLocks noChangeArrowheads="1"/>
              </p:cNvSpPr>
              <p:nvPr/>
            </p:nvSpPr>
            <p:spPr bwMode="auto">
              <a:xfrm>
                <a:off x="5194" y="3210"/>
                <a:ext cx="32" cy="2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92" name="Rectangle 42456"/>
              <p:cNvSpPr>
                <a:spLocks noChangeArrowheads="1"/>
              </p:cNvSpPr>
              <p:nvPr/>
            </p:nvSpPr>
            <p:spPr bwMode="auto">
              <a:xfrm>
                <a:off x="5194" y="3263"/>
                <a:ext cx="16" cy="15"/>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93" name="Rectangle 42457"/>
              <p:cNvSpPr>
                <a:spLocks noChangeArrowheads="1"/>
              </p:cNvSpPr>
              <p:nvPr/>
            </p:nvSpPr>
            <p:spPr bwMode="auto">
              <a:xfrm>
                <a:off x="5194" y="3263"/>
                <a:ext cx="16" cy="15"/>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94" name="Rectangle 42458"/>
              <p:cNvSpPr>
                <a:spLocks noChangeArrowheads="1"/>
              </p:cNvSpPr>
              <p:nvPr/>
            </p:nvSpPr>
            <p:spPr bwMode="auto">
              <a:xfrm>
                <a:off x="5207" y="3238"/>
                <a:ext cx="17" cy="1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95" name="Rectangle 42459"/>
              <p:cNvSpPr>
                <a:spLocks noChangeArrowheads="1"/>
              </p:cNvSpPr>
              <p:nvPr/>
            </p:nvSpPr>
            <p:spPr bwMode="auto">
              <a:xfrm>
                <a:off x="5207" y="3238"/>
                <a:ext cx="17" cy="1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96" name="Freeform 42460"/>
              <p:cNvSpPr>
                <a:spLocks/>
              </p:cNvSpPr>
              <p:nvPr/>
            </p:nvSpPr>
            <p:spPr bwMode="auto">
              <a:xfrm>
                <a:off x="4824" y="3166"/>
                <a:ext cx="290" cy="94"/>
              </a:xfrm>
              <a:custGeom>
                <a:avLst/>
                <a:gdLst>
                  <a:gd name="T0" fmla="*/ 1 w 581"/>
                  <a:gd name="T1" fmla="*/ 1 h 187"/>
                  <a:gd name="T2" fmla="*/ 3 w 581"/>
                  <a:gd name="T3" fmla="*/ 1 h 187"/>
                  <a:gd name="T4" fmla="*/ 5 w 581"/>
                  <a:gd name="T5" fmla="*/ 1 h 187"/>
                  <a:gd name="T6" fmla="*/ 8 w 581"/>
                  <a:gd name="T7" fmla="*/ 2 h 187"/>
                  <a:gd name="T8" fmla="*/ 10 w 581"/>
                  <a:gd name="T9" fmla="*/ 2 h 187"/>
                  <a:gd name="T10" fmla="*/ 12 w 581"/>
                  <a:gd name="T11" fmla="*/ 3 h 187"/>
                  <a:gd name="T12" fmla="*/ 14 w 581"/>
                  <a:gd name="T13" fmla="*/ 3 h 187"/>
                  <a:gd name="T14" fmla="*/ 17 w 581"/>
                  <a:gd name="T15" fmla="*/ 3 h 187"/>
                  <a:gd name="T16" fmla="*/ 19 w 581"/>
                  <a:gd name="T17" fmla="*/ 4 h 187"/>
                  <a:gd name="T18" fmla="*/ 21 w 581"/>
                  <a:gd name="T19" fmla="*/ 4 h 187"/>
                  <a:gd name="T20" fmla="*/ 23 w 581"/>
                  <a:gd name="T21" fmla="*/ 5 h 187"/>
                  <a:gd name="T22" fmla="*/ 26 w 581"/>
                  <a:gd name="T23" fmla="*/ 5 h 187"/>
                  <a:gd name="T24" fmla="*/ 28 w 581"/>
                  <a:gd name="T25" fmla="*/ 6 h 187"/>
                  <a:gd name="T26" fmla="*/ 30 w 581"/>
                  <a:gd name="T27" fmla="*/ 6 h 187"/>
                  <a:gd name="T28" fmla="*/ 32 w 581"/>
                  <a:gd name="T29" fmla="*/ 7 h 187"/>
                  <a:gd name="T30" fmla="*/ 35 w 581"/>
                  <a:gd name="T31" fmla="*/ 7 h 187"/>
                  <a:gd name="T32" fmla="*/ 36 w 581"/>
                  <a:gd name="T33" fmla="*/ 8 h 187"/>
                  <a:gd name="T34" fmla="*/ 36 w 581"/>
                  <a:gd name="T35" fmla="*/ 9 h 187"/>
                  <a:gd name="T36" fmla="*/ 36 w 581"/>
                  <a:gd name="T37" fmla="*/ 10 h 187"/>
                  <a:gd name="T38" fmla="*/ 36 w 581"/>
                  <a:gd name="T39" fmla="*/ 11 h 187"/>
                  <a:gd name="T40" fmla="*/ 35 w 581"/>
                  <a:gd name="T41" fmla="*/ 12 h 187"/>
                  <a:gd name="T42" fmla="*/ 32 w 581"/>
                  <a:gd name="T43" fmla="*/ 11 h 187"/>
                  <a:gd name="T44" fmla="*/ 30 w 581"/>
                  <a:gd name="T45" fmla="*/ 11 h 187"/>
                  <a:gd name="T46" fmla="*/ 28 w 581"/>
                  <a:gd name="T47" fmla="*/ 10 h 187"/>
                  <a:gd name="T48" fmla="*/ 26 w 581"/>
                  <a:gd name="T49" fmla="*/ 10 h 187"/>
                  <a:gd name="T50" fmla="*/ 23 w 581"/>
                  <a:gd name="T51" fmla="*/ 9 h 187"/>
                  <a:gd name="T52" fmla="*/ 21 w 581"/>
                  <a:gd name="T53" fmla="*/ 9 h 187"/>
                  <a:gd name="T54" fmla="*/ 19 w 581"/>
                  <a:gd name="T55" fmla="*/ 8 h 187"/>
                  <a:gd name="T56" fmla="*/ 17 w 581"/>
                  <a:gd name="T57" fmla="*/ 8 h 187"/>
                  <a:gd name="T58" fmla="*/ 14 w 581"/>
                  <a:gd name="T59" fmla="*/ 7 h 187"/>
                  <a:gd name="T60" fmla="*/ 12 w 581"/>
                  <a:gd name="T61" fmla="*/ 7 h 187"/>
                  <a:gd name="T62" fmla="*/ 10 w 581"/>
                  <a:gd name="T63" fmla="*/ 6 h 187"/>
                  <a:gd name="T64" fmla="*/ 8 w 581"/>
                  <a:gd name="T65" fmla="*/ 6 h 187"/>
                  <a:gd name="T66" fmla="*/ 5 w 581"/>
                  <a:gd name="T67" fmla="*/ 5 h 187"/>
                  <a:gd name="T68" fmla="*/ 3 w 581"/>
                  <a:gd name="T69" fmla="*/ 5 h 187"/>
                  <a:gd name="T70" fmla="*/ 1 w 581"/>
                  <a:gd name="T71" fmla="*/ 4 h 187"/>
                  <a:gd name="T72" fmla="*/ 0 w 581"/>
                  <a:gd name="T73" fmla="*/ 3 h 187"/>
                  <a:gd name="T74" fmla="*/ 0 w 581"/>
                  <a:gd name="T75" fmla="*/ 3 h 187"/>
                  <a:gd name="T76" fmla="*/ 0 w 581"/>
                  <a:gd name="T77" fmla="*/ 2 h 187"/>
                  <a:gd name="T78" fmla="*/ 0 w 581"/>
                  <a:gd name="T79" fmla="*/ 1 h 1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81" h="187">
                    <a:moveTo>
                      <a:pt x="0" y="0"/>
                    </a:move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897" name="Freeform 42461"/>
              <p:cNvSpPr>
                <a:spLocks/>
              </p:cNvSpPr>
              <p:nvPr/>
            </p:nvSpPr>
            <p:spPr bwMode="auto">
              <a:xfrm>
                <a:off x="4824" y="3166"/>
                <a:ext cx="290" cy="94"/>
              </a:xfrm>
              <a:custGeom>
                <a:avLst/>
                <a:gdLst>
                  <a:gd name="T0" fmla="*/ 0 w 581"/>
                  <a:gd name="T1" fmla="*/ 0 h 187"/>
                  <a:gd name="T2" fmla="*/ 2 w 581"/>
                  <a:gd name="T3" fmla="*/ 1 h 187"/>
                  <a:gd name="T4" fmla="*/ 4 w 581"/>
                  <a:gd name="T5" fmla="*/ 1 h 187"/>
                  <a:gd name="T6" fmla="*/ 6 w 581"/>
                  <a:gd name="T7" fmla="*/ 2 h 187"/>
                  <a:gd name="T8" fmla="*/ 9 w 581"/>
                  <a:gd name="T9" fmla="*/ 2 h 187"/>
                  <a:gd name="T10" fmla="*/ 11 w 581"/>
                  <a:gd name="T11" fmla="*/ 2 h 187"/>
                  <a:gd name="T12" fmla="*/ 13 w 581"/>
                  <a:gd name="T13" fmla="*/ 3 h 187"/>
                  <a:gd name="T14" fmla="*/ 15 w 581"/>
                  <a:gd name="T15" fmla="*/ 3 h 187"/>
                  <a:gd name="T16" fmla="*/ 18 w 581"/>
                  <a:gd name="T17" fmla="*/ 4 h 187"/>
                  <a:gd name="T18" fmla="*/ 19 w 581"/>
                  <a:gd name="T19" fmla="*/ 4 h 187"/>
                  <a:gd name="T20" fmla="*/ 21 w 581"/>
                  <a:gd name="T21" fmla="*/ 4 h 187"/>
                  <a:gd name="T22" fmla="*/ 23 w 581"/>
                  <a:gd name="T23" fmla="*/ 5 h 187"/>
                  <a:gd name="T24" fmla="*/ 26 w 581"/>
                  <a:gd name="T25" fmla="*/ 5 h 187"/>
                  <a:gd name="T26" fmla="*/ 28 w 581"/>
                  <a:gd name="T27" fmla="*/ 6 h 187"/>
                  <a:gd name="T28" fmla="*/ 30 w 581"/>
                  <a:gd name="T29" fmla="*/ 6 h 187"/>
                  <a:gd name="T30" fmla="*/ 32 w 581"/>
                  <a:gd name="T31" fmla="*/ 7 h 187"/>
                  <a:gd name="T32" fmla="*/ 35 w 581"/>
                  <a:gd name="T33" fmla="*/ 7 h 187"/>
                  <a:gd name="T34" fmla="*/ 36 w 581"/>
                  <a:gd name="T35" fmla="*/ 7 h 187"/>
                  <a:gd name="T36" fmla="*/ 36 w 581"/>
                  <a:gd name="T37" fmla="*/ 8 h 187"/>
                  <a:gd name="T38" fmla="*/ 36 w 581"/>
                  <a:gd name="T39" fmla="*/ 10 h 187"/>
                  <a:gd name="T40" fmla="*/ 36 w 581"/>
                  <a:gd name="T41" fmla="*/ 10 h 187"/>
                  <a:gd name="T42" fmla="*/ 36 w 581"/>
                  <a:gd name="T43" fmla="*/ 11 h 187"/>
                  <a:gd name="T44" fmla="*/ 36 w 581"/>
                  <a:gd name="T45" fmla="*/ 12 h 187"/>
                  <a:gd name="T46" fmla="*/ 34 w 581"/>
                  <a:gd name="T47" fmla="*/ 12 h 187"/>
                  <a:gd name="T48" fmla="*/ 31 w 581"/>
                  <a:gd name="T49" fmla="*/ 11 h 187"/>
                  <a:gd name="T50" fmla="*/ 29 w 581"/>
                  <a:gd name="T51" fmla="*/ 11 h 187"/>
                  <a:gd name="T52" fmla="*/ 27 w 581"/>
                  <a:gd name="T53" fmla="*/ 10 h 187"/>
                  <a:gd name="T54" fmla="*/ 25 w 581"/>
                  <a:gd name="T55" fmla="*/ 9 h 187"/>
                  <a:gd name="T56" fmla="*/ 22 w 581"/>
                  <a:gd name="T57" fmla="*/ 9 h 187"/>
                  <a:gd name="T58" fmla="*/ 20 w 581"/>
                  <a:gd name="T59" fmla="*/ 8 h 187"/>
                  <a:gd name="T60" fmla="*/ 18 w 581"/>
                  <a:gd name="T61" fmla="*/ 8 h 187"/>
                  <a:gd name="T62" fmla="*/ 17 w 581"/>
                  <a:gd name="T63" fmla="*/ 8 h 187"/>
                  <a:gd name="T64" fmla="*/ 14 w 581"/>
                  <a:gd name="T65" fmla="*/ 7 h 187"/>
                  <a:gd name="T66" fmla="*/ 12 w 581"/>
                  <a:gd name="T67" fmla="*/ 7 h 187"/>
                  <a:gd name="T68" fmla="*/ 10 w 581"/>
                  <a:gd name="T69" fmla="*/ 6 h 187"/>
                  <a:gd name="T70" fmla="*/ 8 w 581"/>
                  <a:gd name="T71" fmla="*/ 6 h 187"/>
                  <a:gd name="T72" fmla="*/ 5 w 581"/>
                  <a:gd name="T73" fmla="*/ 5 h 187"/>
                  <a:gd name="T74" fmla="*/ 3 w 581"/>
                  <a:gd name="T75" fmla="*/ 5 h 187"/>
                  <a:gd name="T76" fmla="*/ 1 w 581"/>
                  <a:gd name="T77" fmla="*/ 4 h 187"/>
                  <a:gd name="T78" fmla="*/ 0 w 581"/>
                  <a:gd name="T79" fmla="*/ 4 h 187"/>
                  <a:gd name="T80" fmla="*/ 0 w 581"/>
                  <a:gd name="T81" fmla="*/ 3 h 187"/>
                  <a:gd name="T82" fmla="*/ 0 w 581"/>
                  <a:gd name="T83" fmla="*/ 2 h 187"/>
                  <a:gd name="T84" fmla="*/ 0 w 581"/>
                  <a:gd name="T85" fmla="*/ 2 h 187"/>
                  <a:gd name="T86" fmla="*/ 0 w 581"/>
                  <a:gd name="T87" fmla="*/ 1 h 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1" h="187">
                    <a:moveTo>
                      <a:pt x="0" y="0"/>
                    </a:moveTo>
                    <a:lnTo>
                      <a:pt x="0" y="0"/>
                    </a:ln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grpSp>
        <p:sp>
          <p:nvSpPr>
            <p:cNvPr id="898" name="Line 42462"/>
            <p:cNvSpPr>
              <a:spLocks noChangeShapeType="1"/>
            </p:cNvSpPr>
            <p:nvPr/>
          </p:nvSpPr>
          <p:spPr bwMode="auto">
            <a:xfrm>
              <a:off x="7543800" y="5943600"/>
              <a:ext cx="0" cy="228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899" name="Rectangle 42788"/>
            <p:cNvSpPr>
              <a:spLocks noChangeArrowheads="1"/>
            </p:cNvSpPr>
            <p:nvPr/>
          </p:nvSpPr>
          <p:spPr bwMode="auto">
            <a:xfrm>
              <a:off x="45847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900" name="Rectangle 42789"/>
            <p:cNvSpPr>
              <a:spLocks noChangeArrowheads="1"/>
            </p:cNvSpPr>
            <p:nvPr/>
          </p:nvSpPr>
          <p:spPr bwMode="auto">
            <a:xfrm>
              <a:off x="4487164" y="5029200"/>
              <a:ext cx="10239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a:t>Instruments</a:t>
              </a:r>
            </a:p>
          </p:txBody>
        </p:sp>
        <p:sp>
          <p:nvSpPr>
            <p:cNvPr id="901" name="Line 46672"/>
            <p:cNvSpPr>
              <a:spLocks noChangeShapeType="1"/>
            </p:cNvSpPr>
            <p:nvPr/>
          </p:nvSpPr>
          <p:spPr bwMode="auto">
            <a:xfrm>
              <a:off x="63182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2" name="Line 46673"/>
            <p:cNvSpPr>
              <a:spLocks noChangeShapeType="1"/>
            </p:cNvSpPr>
            <p:nvPr/>
          </p:nvSpPr>
          <p:spPr bwMode="auto">
            <a:xfrm>
              <a:off x="62420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3" name="Line 46674"/>
            <p:cNvSpPr>
              <a:spLocks noChangeShapeType="1"/>
            </p:cNvSpPr>
            <p:nvPr/>
          </p:nvSpPr>
          <p:spPr bwMode="auto">
            <a:xfrm>
              <a:off x="64706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4" name="Line 46675"/>
            <p:cNvSpPr>
              <a:spLocks noChangeShapeType="1"/>
            </p:cNvSpPr>
            <p:nvPr/>
          </p:nvSpPr>
          <p:spPr bwMode="auto">
            <a:xfrm>
              <a:off x="63944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5" name="Line 46676"/>
            <p:cNvSpPr>
              <a:spLocks noChangeShapeType="1"/>
            </p:cNvSpPr>
            <p:nvPr/>
          </p:nvSpPr>
          <p:spPr bwMode="auto">
            <a:xfrm>
              <a:off x="66230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6" name="Line 46677"/>
            <p:cNvSpPr>
              <a:spLocks noChangeShapeType="1"/>
            </p:cNvSpPr>
            <p:nvPr/>
          </p:nvSpPr>
          <p:spPr bwMode="auto">
            <a:xfrm>
              <a:off x="65468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7" name="Line 46678"/>
            <p:cNvSpPr>
              <a:spLocks noChangeShapeType="1"/>
            </p:cNvSpPr>
            <p:nvPr/>
          </p:nvSpPr>
          <p:spPr bwMode="auto">
            <a:xfrm>
              <a:off x="66992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8" name="Line 46679"/>
            <p:cNvSpPr>
              <a:spLocks noChangeShapeType="1"/>
            </p:cNvSpPr>
            <p:nvPr/>
          </p:nvSpPr>
          <p:spPr bwMode="auto">
            <a:xfrm>
              <a:off x="6699250" y="43370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9" name="Rectangle 46842"/>
            <p:cNvSpPr>
              <a:spLocks noChangeArrowheads="1"/>
            </p:cNvSpPr>
            <p:nvPr/>
          </p:nvSpPr>
          <p:spPr bwMode="auto">
            <a:xfrm>
              <a:off x="61087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910" name="Rectangle 46843"/>
            <p:cNvSpPr>
              <a:spLocks noChangeArrowheads="1"/>
            </p:cNvSpPr>
            <p:nvPr/>
          </p:nvSpPr>
          <p:spPr bwMode="auto">
            <a:xfrm>
              <a:off x="6011164" y="5029200"/>
              <a:ext cx="10239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a:t>Instruments</a:t>
              </a:r>
            </a:p>
          </p:txBody>
        </p:sp>
        <p:grpSp>
          <p:nvGrpSpPr>
            <p:cNvPr id="911" name="Group 46844"/>
            <p:cNvGrpSpPr>
              <a:grpSpLocks/>
            </p:cNvGrpSpPr>
            <p:nvPr/>
          </p:nvGrpSpPr>
          <p:grpSpPr bwMode="auto">
            <a:xfrm>
              <a:off x="8001000" y="5257800"/>
              <a:ext cx="690563" cy="277813"/>
              <a:chOff x="1897" y="2123"/>
              <a:chExt cx="435" cy="175"/>
            </a:xfrm>
          </p:grpSpPr>
          <p:sp>
            <p:nvSpPr>
              <p:cNvPr id="912" name="Freeform 46845"/>
              <p:cNvSpPr>
                <a:spLocks/>
              </p:cNvSpPr>
              <p:nvPr/>
            </p:nvSpPr>
            <p:spPr bwMode="auto">
              <a:xfrm>
                <a:off x="2141" y="2224"/>
                <a:ext cx="188" cy="5"/>
              </a:xfrm>
              <a:custGeom>
                <a:avLst/>
                <a:gdLst>
                  <a:gd name="T0" fmla="*/ 0 w 377"/>
                  <a:gd name="T1" fmla="*/ 0 h 10"/>
                  <a:gd name="T2" fmla="*/ 0 w 377"/>
                  <a:gd name="T3" fmla="*/ 1 h 10"/>
                  <a:gd name="T4" fmla="*/ 23 w 377"/>
                  <a:gd name="T5" fmla="*/ 1 h 10"/>
                  <a:gd name="T6" fmla="*/ 23 w 377"/>
                  <a:gd name="T7" fmla="*/ 0 h 10"/>
                  <a:gd name="T8" fmla="*/ 0 w 377"/>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0" y="0"/>
                    </a:moveTo>
                    <a:lnTo>
                      <a:pt x="8" y="10"/>
                    </a:lnTo>
                    <a:lnTo>
                      <a:pt x="377" y="10"/>
                    </a:lnTo>
                    <a:lnTo>
                      <a:pt x="369"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13" name="Freeform 46846"/>
              <p:cNvSpPr>
                <a:spLocks/>
              </p:cNvSpPr>
              <p:nvPr/>
            </p:nvSpPr>
            <p:spPr bwMode="auto">
              <a:xfrm>
                <a:off x="2138" y="2219"/>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7" y="10"/>
                    </a:moveTo>
                    <a:lnTo>
                      <a:pt x="0" y="0"/>
                    </a:lnTo>
                    <a:lnTo>
                      <a:pt x="367" y="0"/>
                    </a:lnTo>
                    <a:lnTo>
                      <a:pt x="376" y="10"/>
                    </a:lnTo>
                    <a:lnTo>
                      <a:pt x="7" y="10"/>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14" name="Freeform 46847"/>
              <p:cNvSpPr>
                <a:spLocks/>
              </p:cNvSpPr>
              <p:nvPr/>
            </p:nvSpPr>
            <p:spPr bwMode="auto">
              <a:xfrm>
                <a:off x="2133" y="2213"/>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15" name="Freeform 46848"/>
              <p:cNvSpPr>
                <a:spLocks/>
              </p:cNvSpPr>
              <p:nvPr/>
            </p:nvSpPr>
            <p:spPr bwMode="auto">
              <a:xfrm>
                <a:off x="2129" y="2208"/>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7" y="0"/>
                    </a:lnTo>
                    <a:lnTo>
                      <a:pt x="375" y="10"/>
                    </a:lnTo>
                    <a:lnTo>
                      <a:pt x="7" y="1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16" name="Freeform 46849"/>
              <p:cNvSpPr>
                <a:spLocks/>
              </p:cNvSpPr>
              <p:nvPr/>
            </p:nvSpPr>
            <p:spPr bwMode="auto">
              <a:xfrm>
                <a:off x="2125" y="2203"/>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17" name="Freeform 46850"/>
              <p:cNvSpPr>
                <a:spLocks/>
              </p:cNvSpPr>
              <p:nvPr/>
            </p:nvSpPr>
            <p:spPr bwMode="auto">
              <a:xfrm>
                <a:off x="2121" y="2198"/>
                <a:ext cx="188" cy="5"/>
              </a:xfrm>
              <a:custGeom>
                <a:avLst/>
                <a:gdLst>
                  <a:gd name="T0" fmla="*/ 0 w 377"/>
                  <a:gd name="T1" fmla="*/ 1 h 10"/>
                  <a:gd name="T2" fmla="*/ 0 w 377"/>
                  <a:gd name="T3" fmla="*/ 0 h 10"/>
                  <a:gd name="T4" fmla="*/ 23 w 377"/>
                  <a:gd name="T5" fmla="*/ 0 h 10"/>
                  <a:gd name="T6" fmla="*/ 23 w 377"/>
                  <a:gd name="T7" fmla="*/ 1 h 10"/>
                  <a:gd name="T8" fmla="*/ 0 w 377"/>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9" y="10"/>
                    </a:moveTo>
                    <a:lnTo>
                      <a:pt x="0" y="0"/>
                    </a:lnTo>
                    <a:lnTo>
                      <a:pt x="369" y="0"/>
                    </a:lnTo>
                    <a:lnTo>
                      <a:pt x="377" y="10"/>
                    </a:lnTo>
                    <a:lnTo>
                      <a:pt x="9" y="1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18" name="Freeform 46851"/>
              <p:cNvSpPr>
                <a:spLocks/>
              </p:cNvSpPr>
              <p:nvPr/>
            </p:nvSpPr>
            <p:spPr bwMode="auto">
              <a:xfrm>
                <a:off x="2117" y="2192"/>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7" y="11"/>
                    </a:moveTo>
                    <a:lnTo>
                      <a:pt x="0" y="0"/>
                    </a:lnTo>
                    <a:lnTo>
                      <a:pt x="367" y="0"/>
                    </a:lnTo>
                    <a:lnTo>
                      <a:pt x="376" y="11"/>
                    </a:lnTo>
                    <a:lnTo>
                      <a:pt x="7" y="11"/>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19" name="Freeform 46852"/>
              <p:cNvSpPr>
                <a:spLocks/>
              </p:cNvSpPr>
              <p:nvPr/>
            </p:nvSpPr>
            <p:spPr bwMode="auto">
              <a:xfrm>
                <a:off x="2113" y="2187"/>
                <a:ext cx="188" cy="5"/>
              </a:xfrm>
              <a:custGeom>
                <a:avLst/>
                <a:gdLst>
                  <a:gd name="T0" fmla="*/ 1 w 376"/>
                  <a:gd name="T1" fmla="*/ 1 h 10"/>
                  <a:gd name="T2" fmla="*/ 0 w 376"/>
                  <a:gd name="T3" fmla="*/ 0 h 10"/>
                  <a:gd name="T4" fmla="*/ 24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9" y="10"/>
                    </a:moveTo>
                    <a:lnTo>
                      <a:pt x="0" y="0"/>
                    </a:lnTo>
                    <a:lnTo>
                      <a:pt x="369" y="0"/>
                    </a:lnTo>
                    <a:lnTo>
                      <a:pt x="376" y="10"/>
                    </a:lnTo>
                    <a:lnTo>
                      <a:pt x="9" y="10"/>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0" name="Freeform 46853"/>
              <p:cNvSpPr>
                <a:spLocks/>
              </p:cNvSpPr>
              <p:nvPr/>
            </p:nvSpPr>
            <p:spPr bwMode="auto">
              <a:xfrm>
                <a:off x="2108" y="2182"/>
                <a:ext cx="189" cy="5"/>
              </a:xfrm>
              <a:custGeom>
                <a:avLst/>
                <a:gdLst>
                  <a:gd name="T0" fmla="*/ 1 w 378"/>
                  <a:gd name="T1" fmla="*/ 0 h 11"/>
                  <a:gd name="T2" fmla="*/ 0 w 378"/>
                  <a:gd name="T3" fmla="*/ 0 h 11"/>
                  <a:gd name="T4" fmla="*/ 24 w 378"/>
                  <a:gd name="T5" fmla="*/ 0 h 11"/>
                  <a:gd name="T6" fmla="*/ 24 w 378"/>
                  <a:gd name="T7" fmla="*/ 0 h 11"/>
                  <a:gd name="T8" fmla="*/ 1 w 378"/>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8" h="11">
                    <a:moveTo>
                      <a:pt x="9" y="11"/>
                    </a:moveTo>
                    <a:lnTo>
                      <a:pt x="0" y="0"/>
                    </a:lnTo>
                    <a:lnTo>
                      <a:pt x="369" y="0"/>
                    </a:lnTo>
                    <a:lnTo>
                      <a:pt x="378" y="11"/>
                    </a:lnTo>
                    <a:lnTo>
                      <a:pt x="9" y="11"/>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1" name="Freeform 46854"/>
              <p:cNvSpPr>
                <a:spLocks/>
              </p:cNvSpPr>
              <p:nvPr/>
            </p:nvSpPr>
            <p:spPr bwMode="auto">
              <a:xfrm>
                <a:off x="2105" y="2176"/>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7" y="11"/>
                    </a:moveTo>
                    <a:lnTo>
                      <a:pt x="0" y="0"/>
                    </a:lnTo>
                    <a:lnTo>
                      <a:pt x="366" y="0"/>
                    </a:lnTo>
                    <a:lnTo>
                      <a:pt x="376" y="11"/>
                    </a:lnTo>
                    <a:lnTo>
                      <a:pt x="7" y="11"/>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2" name="Freeform 46855"/>
              <p:cNvSpPr>
                <a:spLocks/>
              </p:cNvSpPr>
              <p:nvPr/>
            </p:nvSpPr>
            <p:spPr bwMode="auto">
              <a:xfrm>
                <a:off x="2100" y="2171"/>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9" y="10"/>
                    </a:moveTo>
                    <a:lnTo>
                      <a:pt x="0" y="0"/>
                    </a:lnTo>
                    <a:lnTo>
                      <a:pt x="368" y="0"/>
                    </a:lnTo>
                    <a:lnTo>
                      <a:pt x="375" y="10"/>
                    </a:lnTo>
                    <a:lnTo>
                      <a:pt x="9" y="10"/>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3" name="Freeform 46856"/>
              <p:cNvSpPr>
                <a:spLocks/>
              </p:cNvSpPr>
              <p:nvPr/>
            </p:nvSpPr>
            <p:spPr bwMode="auto">
              <a:xfrm>
                <a:off x="2096" y="2166"/>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4" name="Freeform 46857"/>
              <p:cNvSpPr>
                <a:spLocks/>
              </p:cNvSpPr>
              <p:nvPr/>
            </p:nvSpPr>
            <p:spPr bwMode="auto">
              <a:xfrm>
                <a:off x="2092" y="2161"/>
                <a:ext cx="187" cy="5"/>
              </a:xfrm>
              <a:custGeom>
                <a:avLst/>
                <a:gdLst>
                  <a:gd name="T0" fmla="*/ 0 w 375"/>
                  <a:gd name="T1" fmla="*/ 1 h 10"/>
                  <a:gd name="T2" fmla="*/ 0 w 375"/>
                  <a:gd name="T3" fmla="*/ 0 h 10"/>
                  <a:gd name="T4" fmla="*/ 23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5" name="Freeform 46858"/>
              <p:cNvSpPr>
                <a:spLocks/>
              </p:cNvSpPr>
              <p:nvPr/>
            </p:nvSpPr>
            <p:spPr bwMode="auto">
              <a:xfrm>
                <a:off x="2088" y="2155"/>
                <a:ext cx="188" cy="6"/>
              </a:xfrm>
              <a:custGeom>
                <a:avLst/>
                <a:gdLst>
                  <a:gd name="T0" fmla="*/ 0 w 377"/>
                  <a:gd name="T1" fmla="*/ 1 h 11"/>
                  <a:gd name="T2" fmla="*/ 0 w 377"/>
                  <a:gd name="T3" fmla="*/ 0 h 11"/>
                  <a:gd name="T4" fmla="*/ 23 w 377"/>
                  <a:gd name="T5" fmla="*/ 0 h 11"/>
                  <a:gd name="T6" fmla="*/ 23 w 377"/>
                  <a:gd name="T7" fmla="*/ 1 h 11"/>
                  <a:gd name="T8" fmla="*/ 0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9" y="11"/>
                    </a:moveTo>
                    <a:lnTo>
                      <a:pt x="0" y="0"/>
                    </a:lnTo>
                    <a:lnTo>
                      <a:pt x="368" y="0"/>
                    </a:lnTo>
                    <a:lnTo>
                      <a:pt x="377" y="11"/>
                    </a:lnTo>
                    <a:lnTo>
                      <a:pt x="9" y="11"/>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6" name="Freeform 46859"/>
              <p:cNvSpPr>
                <a:spLocks/>
              </p:cNvSpPr>
              <p:nvPr/>
            </p:nvSpPr>
            <p:spPr bwMode="auto">
              <a:xfrm>
                <a:off x="2084" y="2150"/>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7" y="0"/>
                    </a:lnTo>
                    <a:lnTo>
                      <a:pt x="375" y="10"/>
                    </a:lnTo>
                    <a:lnTo>
                      <a:pt x="7" y="10"/>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7" name="Freeform 46860"/>
              <p:cNvSpPr>
                <a:spLocks/>
              </p:cNvSpPr>
              <p:nvPr/>
            </p:nvSpPr>
            <p:spPr bwMode="auto">
              <a:xfrm>
                <a:off x="2080" y="2145"/>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8" name="Freeform 46861"/>
              <p:cNvSpPr>
                <a:spLocks/>
              </p:cNvSpPr>
              <p:nvPr/>
            </p:nvSpPr>
            <p:spPr bwMode="auto">
              <a:xfrm>
                <a:off x="2076" y="2140"/>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6" y="0"/>
                    </a:lnTo>
                    <a:lnTo>
                      <a:pt x="375" y="10"/>
                    </a:lnTo>
                    <a:lnTo>
                      <a:pt x="7" y="10"/>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29" name="Freeform 46862"/>
              <p:cNvSpPr>
                <a:spLocks/>
              </p:cNvSpPr>
              <p:nvPr/>
            </p:nvSpPr>
            <p:spPr bwMode="auto">
              <a:xfrm>
                <a:off x="2071" y="2134"/>
                <a:ext cx="188" cy="6"/>
              </a:xfrm>
              <a:custGeom>
                <a:avLst/>
                <a:gdLst>
                  <a:gd name="T0" fmla="*/ 1 w 375"/>
                  <a:gd name="T1" fmla="*/ 1 h 11"/>
                  <a:gd name="T2" fmla="*/ 0 w 375"/>
                  <a:gd name="T3" fmla="*/ 0 h 11"/>
                  <a:gd name="T4" fmla="*/ 23 w 375"/>
                  <a:gd name="T5" fmla="*/ 0 h 11"/>
                  <a:gd name="T6" fmla="*/ 24 w 375"/>
                  <a:gd name="T7" fmla="*/ 1 h 11"/>
                  <a:gd name="T8" fmla="*/ 1 w 375"/>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30" name="Freeform 46863"/>
              <p:cNvSpPr>
                <a:spLocks/>
              </p:cNvSpPr>
              <p:nvPr/>
            </p:nvSpPr>
            <p:spPr bwMode="auto">
              <a:xfrm>
                <a:off x="2067" y="2129"/>
                <a:ext cx="188" cy="5"/>
              </a:xfrm>
              <a:custGeom>
                <a:avLst/>
                <a:gdLst>
                  <a:gd name="T0" fmla="*/ 1 w 375"/>
                  <a:gd name="T1" fmla="*/ 0 h 11"/>
                  <a:gd name="T2" fmla="*/ 0 w 375"/>
                  <a:gd name="T3" fmla="*/ 0 h 11"/>
                  <a:gd name="T4" fmla="*/ 23 w 375"/>
                  <a:gd name="T5" fmla="*/ 0 h 11"/>
                  <a:gd name="T6" fmla="*/ 24 w 375"/>
                  <a:gd name="T7" fmla="*/ 0 h 11"/>
                  <a:gd name="T8" fmla="*/ 1 w 37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31" name="Freeform 46864"/>
              <p:cNvSpPr>
                <a:spLocks/>
              </p:cNvSpPr>
              <p:nvPr/>
            </p:nvSpPr>
            <p:spPr bwMode="auto">
              <a:xfrm>
                <a:off x="2063" y="2124"/>
                <a:ext cx="187" cy="5"/>
              </a:xfrm>
              <a:custGeom>
                <a:avLst/>
                <a:gdLst>
                  <a:gd name="T0" fmla="*/ 1 w 373"/>
                  <a:gd name="T1" fmla="*/ 1 h 10"/>
                  <a:gd name="T2" fmla="*/ 0 w 373"/>
                  <a:gd name="T3" fmla="*/ 0 h 10"/>
                  <a:gd name="T4" fmla="*/ 23 w 373"/>
                  <a:gd name="T5" fmla="*/ 0 h 10"/>
                  <a:gd name="T6" fmla="*/ 24 w 373"/>
                  <a:gd name="T7" fmla="*/ 1 h 10"/>
                  <a:gd name="T8" fmla="*/ 1 w 373"/>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10">
                    <a:moveTo>
                      <a:pt x="7" y="10"/>
                    </a:moveTo>
                    <a:lnTo>
                      <a:pt x="0" y="0"/>
                    </a:lnTo>
                    <a:lnTo>
                      <a:pt x="366" y="0"/>
                    </a:lnTo>
                    <a:lnTo>
                      <a:pt x="373" y="10"/>
                    </a:lnTo>
                    <a:lnTo>
                      <a:pt x="7" y="1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32" name="Freeform 46865"/>
              <p:cNvSpPr>
                <a:spLocks/>
              </p:cNvSpPr>
              <p:nvPr/>
            </p:nvSpPr>
            <p:spPr bwMode="auto">
              <a:xfrm>
                <a:off x="2063" y="2124"/>
                <a:ext cx="266" cy="105"/>
              </a:xfrm>
              <a:custGeom>
                <a:avLst/>
                <a:gdLst>
                  <a:gd name="T0" fmla="*/ 11 w 532"/>
                  <a:gd name="T1" fmla="*/ 14 h 210"/>
                  <a:gd name="T2" fmla="*/ 34 w 532"/>
                  <a:gd name="T3" fmla="*/ 14 h 210"/>
                  <a:gd name="T4" fmla="*/ 23 w 532"/>
                  <a:gd name="T5" fmla="*/ 0 h 210"/>
                  <a:gd name="T6" fmla="*/ 0 w 532"/>
                  <a:gd name="T7" fmla="*/ 0 h 210"/>
                  <a:gd name="T8" fmla="*/ 11 w 532"/>
                  <a:gd name="T9" fmla="*/ 14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2" h="210">
                    <a:moveTo>
                      <a:pt x="163" y="210"/>
                    </a:moveTo>
                    <a:lnTo>
                      <a:pt x="532" y="210"/>
                    </a:lnTo>
                    <a:lnTo>
                      <a:pt x="366" y="0"/>
                    </a:lnTo>
                    <a:lnTo>
                      <a:pt x="0" y="0"/>
                    </a:lnTo>
                    <a:lnTo>
                      <a:pt x="163" y="21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933" name="Freeform 46866"/>
              <p:cNvSpPr>
                <a:spLocks/>
              </p:cNvSpPr>
              <p:nvPr/>
            </p:nvSpPr>
            <p:spPr bwMode="auto">
              <a:xfrm>
                <a:off x="2138" y="2288"/>
                <a:ext cx="7" cy="8"/>
              </a:xfrm>
              <a:custGeom>
                <a:avLst/>
                <a:gdLst>
                  <a:gd name="T0" fmla="*/ 0 w 14"/>
                  <a:gd name="T1" fmla="*/ 0 h 18"/>
                  <a:gd name="T2" fmla="*/ 1 w 14"/>
                  <a:gd name="T3" fmla="*/ 1 h 18"/>
                  <a:gd name="T4" fmla="*/ 1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0" y="0"/>
                    </a:moveTo>
                    <a:lnTo>
                      <a:pt x="14" y="18"/>
                    </a:lnTo>
                    <a:lnTo>
                      <a:pt x="14"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34" name="Freeform 46867"/>
              <p:cNvSpPr>
                <a:spLocks/>
              </p:cNvSpPr>
              <p:nvPr/>
            </p:nvSpPr>
            <p:spPr bwMode="auto">
              <a:xfrm>
                <a:off x="2131" y="2279"/>
                <a:ext cx="14" cy="9"/>
              </a:xfrm>
              <a:custGeom>
                <a:avLst/>
                <a:gdLst>
                  <a:gd name="T0" fmla="*/ 1 w 27"/>
                  <a:gd name="T1" fmla="*/ 2 h 17"/>
                  <a:gd name="T2" fmla="*/ 0 w 27"/>
                  <a:gd name="T3" fmla="*/ 0 h 17"/>
                  <a:gd name="T4" fmla="*/ 2 w 27"/>
                  <a:gd name="T5" fmla="*/ 0 h 17"/>
                  <a:gd name="T6" fmla="*/ 2 w 27"/>
                  <a:gd name="T7" fmla="*/ 2 h 17"/>
                  <a:gd name="T8" fmla="*/ 1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13" y="17"/>
                    </a:moveTo>
                    <a:lnTo>
                      <a:pt x="0" y="0"/>
                    </a:lnTo>
                    <a:lnTo>
                      <a:pt x="27" y="0"/>
                    </a:lnTo>
                    <a:lnTo>
                      <a:pt x="27" y="17"/>
                    </a:lnTo>
                    <a:lnTo>
                      <a:pt x="13" y="17"/>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35" name="Freeform 46868"/>
              <p:cNvSpPr>
                <a:spLocks/>
              </p:cNvSpPr>
              <p:nvPr/>
            </p:nvSpPr>
            <p:spPr bwMode="auto">
              <a:xfrm>
                <a:off x="2124" y="2270"/>
                <a:ext cx="21" cy="9"/>
              </a:xfrm>
              <a:custGeom>
                <a:avLst/>
                <a:gdLst>
                  <a:gd name="T0" fmla="*/ 1 w 41"/>
                  <a:gd name="T1" fmla="*/ 2 h 17"/>
                  <a:gd name="T2" fmla="*/ 0 w 41"/>
                  <a:gd name="T3" fmla="*/ 0 h 17"/>
                  <a:gd name="T4" fmla="*/ 3 w 41"/>
                  <a:gd name="T5" fmla="*/ 0 h 17"/>
                  <a:gd name="T6" fmla="*/ 3 w 41"/>
                  <a:gd name="T7" fmla="*/ 2 h 17"/>
                  <a:gd name="T8" fmla="*/ 1 w 4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7">
                    <a:moveTo>
                      <a:pt x="14" y="17"/>
                    </a:moveTo>
                    <a:lnTo>
                      <a:pt x="0" y="0"/>
                    </a:lnTo>
                    <a:lnTo>
                      <a:pt x="41" y="0"/>
                    </a:lnTo>
                    <a:lnTo>
                      <a:pt x="41" y="17"/>
                    </a:lnTo>
                    <a:lnTo>
                      <a:pt x="14" y="17"/>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36" name="Freeform 46869"/>
              <p:cNvSpPr>
                <a:spLocks/>
              </p:cNvSpPr>
              <p:nvPr/>
            </p:nvSpPr>
            <p:spPr bwMode="auto">
              <a:xfrm>
                <a:off x="2118" y="2262"/>
                <a:ext cx="27" cy="8"/>
              </a:xfrm>
              <a:custGeom>
                <a:avLst/>
                <a:gdLst>
                  <a:gd name="T0" fmla="*/ 1 w 54"/>
                  <a:gd name="T1" fmla="*/ 1 h 17"/>
                  <a:gd name="T2" fmla="*/ 0 w 54"/>
                  <a:gd name="T3" fmla="*/ 0 h 17"/>
                  <a:gd name="T4" fmla="*/ 4 w 54"/>
                  <a:gd name="T5" fmla="*/ 0 h 17"/>
                  <a:gd name="T6" fmla="*/ 4 w 54"/>
                  <a:gd name="T7" fmla="*/ 1 h 17"/>
                  <a:gd name="T8" fmla="*/ 1 w 54"/>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7">
                    <a:moveTo>
                      <a:pt x="13" y="17"/>
                    </a:moveTo>
                    <a:lnTo>
                      <a:pt x="0" y="0"/>
                    </a:lnTo>
                    <a:lnTo>
                      <a:pt x="54" y="0"/>
                    </a:lnTo>
                    <a:lnTo>
                      <a:pt x="54" y="17"/>
                    </a:lnTo>
                    <a:lnTo>
                      <a:pt x="13" y="1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37" name="Freeform 46870"/>
              <p:cNvSpPr>
                <a:spLocks/>
              </p:cNvSpPr>
              <p:nvPr/>
            </p:nvSpPr>
            <p:spPr bwMode="auto">
              <a:xfrm>
                <a:off x="2111" y="2253"/>
                <a:ext cx="34" cy="9"/>
              </a:xfrm>
              <a:custGeom>
                <a:avLst/>
                <a:gdLst>
                  <a:gd name="T0" fmla="*/ 1 w 67"/>
                  <a:gd name="T1" fmla="*/ 2 h 18"/>
                  <a:gd name="T2" fmla="*/ 0 w 67"/>
                  <a:gd name="T3" fmla="*/ 0 h 18"/>
                  <a:gd name="T4" fmla="*/ 5 w 67"/>
                  <a:gd name="T5" fmla="*/ 0 h 18"/>
                  <a:gd name="T6" fmla="*/ 5 w 67"/>
                  <a:gd name="T7" fmla="*/ 2 h 18"/>
                  <a:gd name="T8" fmla="*/ 1 w 67"/>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13" y="18"/>
                    </a:moveTo>
                    <a:lnTo>
                      <a:pt x="0" y="0"/>
                    </a:lnTo>
                    <a:lnTo>
                      <a:pt x="67" y="0"/>
                    </a:lnTo>
                    <a:lnTo>
                      <a:pt x="67" y="18"/>
                    </a:lnTo>
                    <a:lnTo>
                      <a:pt x="13" y="18"/>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38" name="Freeform 46871"/>
              <p:cNvSpPr>
                <a:spLocks/>
              </p:cNvSpPr>
              <p:nvPr/>
            </p:nvSpPr>
            <p:spPr bwMode="auto">
              <a:xfrm>
                <a:off x="2105" y="2245"/>
                <a:ext cx="40" cy="8"/>
              </a:xfrm>
              <a:custGeom>
                <a:avLst/>
                <a:gdLst>
                  <a:gd name="T0" fmla="*/ 0 w 81"/>
                  <a:gd name="T1" fmla="*/ 1 h 17"/>
                  <a:gd name="T2" fmla="*/ 0 w 81"/>
                  <a:gd name="T3" fmla="*/ 0 h 17"/>
                  <a:gd name="T4" fmla="*/ 5 w 81"/>
                  <a:gd name="T5" fmla="*/ 0 h 17"/>
                  <a:gd name="T6" fmla="*/ 5 w 81"/>
                  <a:gd name="T7" fmla="*/ 1 h 17"/>
                  <a:gd name="T8" fmla="*/ 0 w 81"/>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14" y="17"/>
                    </a:moveTo>
                    <a:lnTo>
                      <a:pt x="0" y="0"/>
                    </a:lnTo>
                    <a:lnTo>
                      <a:pt x="81" y="0"/>
                    </a:lnTo>
                    <a:lnTo>
                      <a:pt x="81" y="17"/>
                    </a:lnTo>
                    <a:lnTo>
                      <a:pt x="14" y="17"/>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39" name="Freeform 46872"/>
              <p:cNvSpPr>
                <a:spLocks/>
              </p:cNvSpPr>
              <p:nvPr/>
            </p:nvSpPr>
            <p:spPr bwMode="auto">
              <a:xfrm>
                <a:off x="2098" y="2236"/>
                <a:ext cx="47" cy="9"/>
              </a:xfrm>
              <a:custGeom>
                <a:avLst/>
                <a:gdLst>
                  <a:gd name="T0" fmla="*/ 0 w 95"/>
                  <a:gd name="T1" fmla="*/ 2 h 17"/>
                  <a:gd name="T2" fmla="*/ 0 w 95"/>
                  <a:gd name="T3" fmla="*/ 0 h 17"/>
                  <a:gd name="T4" fmla="*/ 5 w 95"/>
                  <a:gd name="T5" fmla="*/ 0 h 17"/>
                  <a:gd name="T6" fmla="*/ 5 w 95"/>
                  <a:gd name="T7" fmla="*/ 2 h 17"/>
                  <a:gd name="T8" fmla="*/ 0 w 95"/>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7">
                    <a:moveTo>
                      <a:pt x="14" y="17"/>
                    </a:moveTo>
                    <a:lnTo>
                      <a:pt x="0" y="0"/>
                    </a:lnTo>
                    <a:lnTo>
                      <a:pt x="95" y="0"/>
                    </a:lnTo>
                    <a:lnTo>
                      <a:pt x="95" y="17"/>
                    </a:lnTo>
                    <a:lnTo>
                      <a:pt x="14" y="17"/>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0" name="Freeform 46873"/>
              <p:cNvSpPr>
                <a:spLocks/>
              </p:cNvSpPr>
              <p:nvPr/>
            </p:nvSpPr>
            <p:spPr bwMode="auto">
              <a:xfrm>
                <a:off x="2091" y="2227"/>
                <a:ext cx="54" cy="9"/>
              </a:xfrm>
              <a:custGeom>
                <a:avLst/>
                <a:gdLst>
                  <a:gd name="T0" fmla="*/ 1 w 108"/>
                  <a:gd name="T1" fmla="*/ 2 h 17"/>
                  <a:gd name="T2" fmla="*/ 0 w 108"/>
                  <a:gd name="T3" fmla="*/ 0 h 17"/>
                  <a:gd name="T4" fmla="*/ 7 w 108"/>
                  <a:gd name="T5" fmla="*/ 0 h 17"/>
                  <a:gd name="T6" fmla="*/ 7 w 108"/>
                  <a:gd name="T7" fmla="*/ 1 h 17"/>
                  <a:gd name="T8" fmla="*/ 7 w 108"/>
                  <a:gd name="T9" fmla="*/ 2 h 17"/>
                  <a:gd name="T10" fmla="*/ 1 w 108"/>
                  <a:gd name="T11" fmla="*/ 2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7">
                    <a:moveTo>
                      <a:pt x="13" y="17"/>
                    </a:moveTo>
                    <a:lnTo>
                      <a:pt x="0" y="0"/>
                    </a:lnTo>
                    <a:lnTo>
                      <a:pt x="105" y="0"/>
                    </a:lnTo>
                    <a:lnTo>
                      <a:pt x="108" y="2"/>
                    </a:lnTo>
                    <a:lnTo>
                      <a:pt x="108" y="17"/>
                    </a:lnTo>
                    <a:lnTo>
                      <a:pt x="13" y="17"/>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1" name="Freeform 46874"/>
              <p:cNvSpPr>
                <a:spLocks/>
              </p:cNvSpPr>
              <p:nvPr/>
            </p:nvSpPr>
            <p:spPr bwMode="auto">
              <a:xfrm>
                <a:off x="2084" y="2219"/>
                <a:ext cx="60" cy="8"/>
              </a:xfrm>
              <a:custGeom>
                <a:avLst/>
                <a:gdLst>
                  <a:gd name="T0" fmla="*/ 1 w 119"/>
                  <a:gd name="T1" fmla="*/ 1 h 18"/>
                  <a:gd name="T2" fmla="*/ 0 w 119"/>
                  <a:gd name="T3" fmla="*/ 0 h 18"/>
                  <a:gd name="T4" fmla="*/ 7 w 119"/>
                  <a:gd name="T5" fmla="*/ 0 h 18"/>
                  <a:gd name="T6" fmla="*/ 8 w 119"/>
                  <a:gd name="T7" fmla="*/ 1 h 18"/>
                  <a:gd name="T8" fmla="*/ 1 w 119"/>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8">
                    <a:moveTo>
                      <a:pt x="14" y="18"/>
                    </a:moveTo>
                    <a:lnTo>
                      <a:pt x="0" y="0"/>
                    </a:lnTo>
                    <a:lnTo>
                      <a:pt x="107" y="0"/>
                    </a:lnTo>
                    <a:lnTo>
                      <a:pt x="119" y="18"/>
                    </a:lnTo>
                    <a:lnTo>
                      <a:pt x="14" y="18"/>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2" name="Freeform 46875"/>
              <p:cNvSpPr>
                <a:spLocks/>
              </p:cNvSpPr>
              <p:nvPr/>
            </p:nvSpPr>
            <p:spPr bwMode="auto">
              <a:xfrm>
                <a:off x="2077" y="2210"/>
                <a:ext cx="61" cy="9"/>
              </a:xfrm>
              <a:custGeom>
                <a:avLst/>
                <a:gdLst>
                  <a:gd name="T0" fmla="*/ 1 w 121"/>
                  <a:gd name="T1" fmla="*/ 2 h 17"/>
                  <a:gd name="T2" fmla="*/ 0 w 121"/>
                  <a:gd name="T3" fmla="*/ 0 h 17"/>
                  <a:gd name="T4" fmla="*/ 7 w 121"/>
                  <a:gd name="T5" fmla="*/ 0 h 17"/>
                  <a:gd name="T6" fmla="*/ 8 w 121"/>
                  <a:gd name="T7" fmla="*/ 2 h 17"/>
                  <a:gd name="T8" fmla="*/ 1 w 12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7">
                    <a:moveTo>
                      <a:pt x="14" y="17"/>
                    </a:moveTo>
                    <a:lnTo>
                      <a:pt x="0" y="0"/>
                    </a:lnTo>
                    <a:lnTo>
                      <a:pt x="107" y="0"/>
                    </a:lnTo>
                    <a:lnTo>
                      <a:pt x="121" y="17"/>
                    </a:lnTo>
                    <a:lnTo>
                      <a:pt x="14" y="17"/>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3" name="Freeform 46876"/>
              <p:cNvSpPr>
                <a:spLocks/>
              </p:cNvSpPr>
              <p:nvPr/>
            </p:nvSpPr>
            <p:spPr bwMode="auto">
              <a:xfrm>
                <a:off x="2071" y="2201"/>
                <a:ext cx="60" cy="9"/>
              </a:xfrm>
              <a:custGeom>
                <a:avLst/>
                <a:gdLst>
                  <a:gd name="T0" fmla="*/ 1 w 119"/>
                  <a:gd name="T1" fmla="*/ 2 h 17"/>
                  <a:gd name="T2" fmla="*/ 0 w 119"/>
                  <a:gd name="T3" fmla="*/ 0 h 17"/>
                  <a:gd name="T4" fmla="*/ 7 w 119"/>
                  <a:gd name="T5" fmla="*/ 0 h 17"/>
                  <a:gd name="T6" fmla="*/ 8 w 119"/>
                  <a:gd name="T7" fmla="*/ 2 h 17"/>
                  <a:gd name="T8" fmla="*/ 1 w 119"/>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7">
                    <a:moveTo>
                      <a:pt x="12" y="17"/>
                    </a:moveTo>
                    <a:lnTo>
                      <a:pt x="0" y="0"/>
                    </a:lnTo>
                    <a:lnTo>
                      <a:pt x="106" y="0"/>
                    </a:lnTo>
                    <a:lnTo>
                      <a:pt x="119" y="17"/>
                    </a:lnTo>
                    <a:lnTo>
                      <a:pt x="12" y="17"/>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4" name="Freeform 46877"/>
              <p:cNvSpPr>
                <a:spLocks/>
              </p:cNvSpPr>
              <p:nvPr/>
            </p:nvSpPr>
            <p:spPr bwMode="auto">
              <a:xfrm>
                <a:off x="2064" y="2193"/>
                <a:ext cx="60" cy="8"/>
              </a:xfrm>
              <a:custGeom>
                <a:avLst/>
                <a:gdLst>
                  <a:gd name="T0" fmla="*/ 1 w 120"/>
                  <a:gd name="T1" fmla="*/ 1 h 17"/>
                  <a:gd name="T2" fmla="*/ 0 w 120"/>
                  <a:gd name="T3" fmla="*/ 0 h 17"/>
                  <a:gd name="T4" fmla="*/ 7 w 120"/>
                  <a:gd name="T5" fmla="*/ 0 h 17"/>
                  <a:gd name="T6" fmla="*/ 8 w 120"/>
                  <a:gd name="T7" fmla="*/ 1 h 17"/>
                  <a:gd name="T8" fmla="*/ 1 w 120"/>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4" y="17"/>
                    </a:moveTo>
                    <a:lnTo>
                      <a:pt x="0" y="0"/>
                    </a:lnTo>
                    <a:lnTo>
                      <a:pt x="106" y="0"/>
                    </a:lnTo>
                    <a:lnTo>
                      <a:pt x="120" y="17"/>
                    </a:lnTo>
                    <a:lnTo>
                      <a:pt x="14" y="17"/>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5" name="Freeform 46878"/>
              <p:cNvSpPr>
                <a:spLocks/>
              </p:cNvSpPr>
              <p:nvPr/>
            </p:nvSpPr>
            <p:spPr bwMode="auto">
              <a:xfrm>
                <a:off x="2063" y="2184"/>
                <a:ext cx="54" cy="9"/>
              </a:xfrm>
              <a:custGeom>
                <a:avLst/>
                <a:gdLst>
                  <a:gd name="T0" fmla="*/ 1 w 107"/>
                  <a:gd name="T1" fmla="*/ 2 h 18"/>
                  <a:gd name="T2" fmla="*/ 0 w 107"/>
                  <a:gd name="T3" fmla="*/ 1 h 18"/>
                  <a:gd name="T4" fmla="*/ 0 w 107"/>
                  <a:gd name="T5" fmla="*/ 0 h 18"/>
                  <a:gd name="T6" fmla="*/ 6 w 107"/>
                  <a:gd name="T7" fmla="*/ 0 h 18"/>
                  <a:gd name="T8" fmla="*/ 7 w 107"/>
                  <a:gd name="T9" fmla="*/ 2 h 18"/>
                  <a:gd name="T10" fmla="*/ 1 w 10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8">
                    <a:moveTo>
                      <a:pt x="1" y="18"/>
                    </a:moveTo>
                    <a:lnTo>
                      <a:pt x="0" y="16"/>
                    </a:lnTo>
                    <a:lnTo>
                      <a:pt x="0" y="0"/>
                    </a:lnTo>
                    <a:lnTo>
                      <a:pt x="94" y="0"/>
                    </a:lnTo>
                    <a:lnTo>
                      <a:pt x="107" y="18"/>
                    </a:lnTo>
                    <a:lnTo>
                      <a:pt x="1" y="18"/>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6" name="Freeform 46879"/>
              <p:cNvSpPr>
                <a:spLocks/>
              </p:cNvSpPr>
              <p:nvPr/>
            </p:nvSpPr>
            <p:spPr bwMode="auto">
              <a:xfrm>
                <a:off x="2063" y="2176"/>
                <a:ext cx="48" cy="8"/>
              </a:xfrm>
              <a:custGeom>
                <a:avLst/>
                <a:gdLst>
                  <a:gd name="T0" fmla="*/ 0 w 94"/>
                  <a:gd name="T1" fmla="*/ 1 h 17"/>
                  <a:gd name="T2" fmla="*/ 0 w 94"/>
                  <a:gd name="T3" fmla="*/ 0 h 17"/>
                  <a:gd name="T4" fmla="*/ 6 w 94"/>
                  <a:gd name="T5" fmla="*/ 0 h 17"/>
                  <a:gd name="T6" fmla="*/ 7 w 94"/>
                  <a:gd name="T7" fmla="*/ 1 h 17"/>
                  <a:gd name="T8" fmla="*/ 0 w 94"/>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7">
                    <a:moveTo>
                      <a:pt x="0" y="17"/>
                    </a:moveTo>
                    <a:lnTo>
                      <a:pt x="0" y="0"/>
                    </a:lnTo>
                    <a:lnTo>
                      <a:pt x="81" y="0"/>
                    </a:lnTo>
                    <a:lnTo>
                      <a:pt x="94" y="17"/>
                    </a:lnTo>
                    <a:lnTo>
                      <a:pt x="0" y="17"/>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7" name="Freeform 46880"/>
              <p:cNvSpPr>
                <a:spLocks/>
              </p:cNvSpPr>
              <p:nvPr/>
            </p:nvSpPr>
            <p:spPr bwMode="auto">
              <a:xfrm>
                <a:off x="2063" y="2167"/>
                <a:ext cx="41" cy="9"/>
              </a:xfrm>
              <a:custGeom>
                <a:avLst/>
                <a:gdLst>
                  <a:gd name="T0" fmla="*/ 0 w 81"/>
                  <a:gd name="T1" fmla="*/ 2 h 17"/>
                  <a:gd name="T2" fmla="*/ 0 w 81"/>
                  <a:gd name="T3" fmla="*/ 0 h 17"/>
                  <a:gd name="T4" fmla="*/ 5 w 81"/>
                  <a:gd name="T5" fmla="*/ 0 h 17"/>
                  <a:gd name="T6" fmla="*/ 6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0" y="17"/>
                    </a:moveTo>
                    <a:lnTo>
                      <a:pt x="0" y="0"/>
                    </a:lnTo>
                    <a:lnTo>
                      <a:pt x="67" y="0"/>
                    </a:lnTo>
                    <a:lnTo>
                      <a:pt x="81" y="17"/>
                    </a:lnTo>
                    <a:lnTo>
                      <a:pt x="0" y="17"/>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8" name="Freeform 46881"/>
              <p:cNvSpPr>
                <a:spLocks/>
              </p:cNvSpPr>
              <p:nvPr/>
            </p:nvSpPr>
            <p:spPr bwMode="auto">
              <a:xfrm>
                <a:off x="2063" y="2158"/>
                <a:ext cx="34" cy="9"/>
              </a:xfrm>
              <a:custGeom>
                <a:avLst/>
                <a:gdLst>
                  <a:gd name="T0" fmla="*/ 0 w 67"/>
                  <a:gd name="T1" fmla="*/ 2 h 18"/>
                  <a:gd name="T2" fmla="*/ 0 w 67"/>
                  <a:gd name="T3" fmla="*/ 0 h 18"/>
                  <a:gd name="T4" fmla="*/ 4 w 67"/>
                  <a:gd name="T5" fmla="*/ 0 h 18"/>
                  <a:gd name="T6" fmla="*/ 5 w 67"/>
                  <a:gd name="T7" fmla="*/ 2 h 18"/>
                  <a:gd name="T8" fmla="*/ 0 w 67"/>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0" y="18"/>
                    </a:moveTo>
                    <a:lnTo>
                      <a:pt x="0" y="0"/>
                    </a:lnTo>
                    <a:lnTo>
                      <a:pt x="53" y="0"/>
                    </a:lnTo>
                    <a:lnTo>
                      <a:pt x="67" y="18"/>
                    </a:lnTo>
                    <a:lnTo>
                      <a:pt x="0" y="18"/>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49" name="Freeform 46882"/>
              <p:cNvSpPr>
                <a:spLocks/>
              </p:cNvSpPr>
              <p:nvPr/>
            </p:nvSpPr>
            <p:spPr bwMode="auto">
              <a:xfrm>
                <a:off x="2063" y="2150"/>
                <a:ext cx="27" cy="8"/>
              </a:xfrm>
              <a:custGeom>
                <a:avLst/>
                <a:gdLst>
                  <a:gd name="T0" fmla="*/ 0 w 53"/>
                  <a:gd name="T1" fmla="*/ 1 h 17"/>
                  <a:gd name="T2" fmla="*/ 0 w 53"/>
                  <a:gd name="T3" fmla="*/ 0 h 17"/>
                  <a:gd name="T4" fmla="*/ 3 w 53"/>
                  <a:gd name="T5" fmla="*/ 0 h 17"/>
                  <a:gd name="T6" fmla="*/ 4 w 53"/>
                  <a:gd name="T7" fmla="*/ 1 h 17"/>
                  <a:gd name="T8" fmla="*/ 0 w 53"/>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0" y="0"/>
                    </a:lnTo>
                    <a:lnTo>
                      <a:pt x="40" y="0"/>
                    </a:lnTo>
                    <a:lnTo>
                      <a:pt x="53" y="17"/>
                    </a:lnTo>
                    <a:lnTo>
                      <a:pt x="0" y="17"/>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50" name="Freeform 46883"/>
              <p:cNvSpPr>
                <a:spLocks/>
              </p:cNvSpPr>
              <p:nvPr/>
            </p:nvSpPr>
            <p:spPr bwMode="auto">
              <a:xfrm>
                <a:off x="2063" y="2141"/>
                <a:ext cx="20" cy="9"/>
              </a:xfrm>
              <a:custGeom>
                <a:avLst/>
                <a:gdLst>
                  <a:gd name="T0" fmla="*/ 0 w 40"/>
                  <a:gd name="T1" fmla="*/ 2 h 17"/>
                  <a:gd name="T2" fmla="*/ 0 w 40"/>
                  <a:gd name="T3" fmla="*/ 0 h 17"/>
                  <a:gd name="T4" fmla="*/ 2 w 40"/>
                  <a:gd name="T5" fmla="*/ 0 h 17"/>
                  <a:gd name="T6" fmla="*/ 3 w 40"/>
                  <a:gd name="T7" fmla="*/ 2 h 17"/>
                  <a:gd name="T8" fmla="*/ 0 w 4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7">
                    <a:moveTo>
                      <a:pt x="0" y="17"/>
                    </a:moveTo>
                    <a:lnTo>
                      <a:pt x="0" y="0"/>
                    </a:lnTo>
                    <a:lnTo>
                      <a:pt x="27" y="0"/>
                    </a:lnTo>
                    <a:lnTo>
                      <a:pt x="40" y="17"/>
                    </a:lnTo>
                    <a:lnTo>
                      <a:pt x="0" y="17"/>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51" name="Freeform 46884"/>
              <p:cNvSpPr>
                <a:spLocks/>
              </p:cNvSpPr>
              <p:nvPr/>
            </p:nvSpPr>
            <p:spPr bwMode="auto">
              <a:xfrm>
                <a:off x="2063" y="2132"/>
                <a:ext cx="14" cy="9"/>
              </a:xfrm>
              <a:custGeom>
                <a:avLst/>
                <a:gdLst>
                  <a:gd name="T0" fmla="*/ 0 w 27"/>
                  <a:gd name="T1" fmla="*/ 2 h 17"/>
                  <a:gd name="T2" fmla="*/ 0 w 27"/>
                  <a:gd name="T3" fmla="*/ 0 h 17"/>
                  <a:gd name="T4" fmla="*/ 1 w 27"/>
                  <a:gd name="T5" fmla="*/ 0 h 17"/>
                  <a:gd name="T6" fmla="*/ 2 w 27"/>
                  <a:gd name="T7" fmla="*/ 2 h 17"/>
                  <a:gd name="T8" fmla="*/ 0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0" y="17"/>
                    </a:moveTo>
                    <a:lnTo>
                      <a:pt x="0" y="0"/>
                    </a:lnTo>
                    <a:lnTo>
                      <a:pt x="13" y="0"/>
                    </a:lnTo>
                    <a:lnTo>
                      <a:pt x="27" y="17"/>
                    </a:lnTo>
                    <a:lnTo>
                      <a:pt x="0" y="17"/>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52" name="Freeform 46885"/>
              <p:cNvSpPr>
                <a:spLocks/>
              </p:cNvSpPr>
              <p:nvPr/>
            </p:nvSpPr>
            <p:spPr bwMode="auto">
              <a:xfrm>
                <a:off x="2063" y="2124"/>
                <a:ext cx="7" cy="8"/>
              </a:xfrm>
              <a:custGeom>
                <a:avLst/>
                <a:gdLst>
                  <a:gd name="T0" fmla="*/ 0 w 13"/>
                  <a:gd name="T1" fmla="*/ 1 h 18"/>
                  <a:gd name="T2" fmla="*/ 0 w 13"/>
                  <a:gd name="T3" fmla="*/ 0 h 18"/>
                  <a:gd name="T4" fmla="*/ 1 w 13"/>
                  <a:gd name="T5" fmla="*/ 1 h 18"/>
                  <a:gd name="T6" fmla="*/ 0 w 13"/>
                  <a:gd name="T7" fmla="*/ 1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8">
                    <a:moveTo>
                      <a:pt x="0" y="18"/>
                    </a:moveTo>
                    <a:lnTo>
                      <a:pt x="0" y="0"/>
                    </a:lnTo>
                    <a:lnTo>
                      <a:pt x="13" y="18"/>
                    </a:lnTo>
                    <a:lnTo>
                      <a:pt x="0" y="18"/>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53" name="Freeform 46886"/>
              <p:cNvSpPr>
                <a:spLocks/>
              </p:cNvSpPr>
              <p:nvPr/>
            </p:nvSpPr>
            <p:spPr bwMode="auto">
              <a:xfrm>
                <a:off x="2063" y="2124"/>
                <a:ext cx="82" cy="172"/>
              </a:xfrm>
              <a:custGeom>
                <a:avLst/>
                <a:gdLst>
                  <a:gd name="T0" fmla="*/ 11 w 163"/>
                  <a:gd name="T1" fmla="*/ 21 h 346"/>
                  <a:gd name="T2" fmla="*/ 11 w 163"/>
                  <a:gd name="T3" fmla="*/ 13 h 346"/>
                  <a:gd name="T4" fmla="*/ 0 w 163"/>
                  <a:gd name="T5" fmla="*/ 0 h 346"/>
                  <a:gd name="T6" fmla="*/ 0 w 163"/>
                  <a:gd name="T7" fmla="*/ 8 h 346"/>
                  <a:gd name="T8" fmla="*/ 11 w 163"/>
                  <a:gd name="T9" fmla="*/ 21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346">
                    <a:moveTo>
                      <a:pt x="163" y="346"/>
                    </a:moveTo>
                    <a:lnTo>
                      <a:pt x="163" y="210"/>
                    </a:lnTo>
                    <a:lnTo>
                      <a:pt x="0" y="0"/>
                    </a:lnTo>
                    <a:lnTo>
                      <a:pt x="0" y="137"/>
                    </a:lnTo>
                    <a:lnTo>
                      <a:pt x="163" y="346"/>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954" name="Rectangle 46887"/>
              <p:cNvSpPr>
                <a:spLocks noChangeArrowheads="1"/>
              </p:cNvSpPr>
              <p:nvPr/>
            </p:nvSpPr>
            <p:spPr bwMode="auto">
              <a:xfrm>
                <a:off x="2146" y="2230"/>
                <a:ext cx="186" cy="68"/>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55" name="Rectangle 46888"/>
              <p:cNvSpPr>
                <a:spLocks noChangeArrowheads="1"/>
              </p:cNvSpPr>
              <p:nvPr/>
            </p:nvSpPr>
            <p:spPr bwMode="auto">
              <a:xfrm>
                <a:off x="2146" y="2230"/>
                <a:ext cx="186" cy="68"/>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56" name="Freeform 46889"/>
              <p:cNvSpPr>
                <a:spLocks/>
              </p:cNvSpPr>
              <p:nvPr/>
            </p:nvSpPr>
            <p:spPr bwMode="auto">
              <a:xfrm>
                <a:off x="1974" y="2223"/>
                <a:ext cx="188" cy="5"/>
              </a:xfrm>
              <a:custGeom>
                <a:avLst/>
                <a:gdLst>
                  <a:gd name="T0" fmla="*/ 0 w 376"/>
                  <a:gd name="T1" fmla="*/ 0 h 10"/>
                  <a:gd name="T2" fmla="*/ 1 w 376"/>
                  <a:gd name="T3" fmla="*/ 1 h 10"/>
                  <a:gd name="T4" fmla="*/ 24 w 376"/>
                  <a:gd name="T5" fmla="*/ 1 h 10"/>
                  <a:gd name="T6" fmla="*/ 23 w 376"/>
                  <a:gd name="T7" fmla="*/ 0 h 10"/>
                  <a:gd name="T8" fmla="*/ 0 w 376"/>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0" y="0"/>
                    </a:moveTo>
                    <a:lnTo>
                      <a:pt x="7" y="10"/>
                    </a:lnTo>
                    <a:lnTo>
                      <a:pt x="376" y="10"/>
                    </a:lnTo>
                    <a:lnTo>
                      <a:pt x="368"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57" name="Freeform 46890"/>
              <p:cNvSpPr>
                <a:spLocks/>
              </p:cNvSpPr>
              <p:nvPr/>
            </p:nvSpPr>
            <p:spPr bwMode="auto">
              <a:xfrm>
                <a:off x="1971" y="2218"/>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8" y="10"/>
                    </a:moveTo>
                    <a:lnTo>
                      <a:pt x="0" y="0"/>
                    </a:lnTo>
                    <a:lnTo>
                      <a:pt x="368" y="0"/>
                    </a:lnTo>
                    <a:lnTo>
                      <a:pt x="376" y="10"/>
                    </a:lnTo>
                    <a:lnTo>
                      <a:pt x="8" y="10"/>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58" name="Freeform 46891"/>
              <p:cNvSpPr>
                <a:spLocks/>
              </p:cNvSpPr>
              <p:nvPr/>
            </p:nvSpPr>
            <p:spPr bwMode="auto">
              <a:xfrm>
                <a:off x="1966" y="2213"/>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59" name="Freeform 46892"/>
              <p:cNvSpPr>
                <a:spLocks/>
              </p:cNvSpPr>
              <p:nvPr/>
            </p:nvSpPr>
            <p:spPr bwMode="auto">
              <a:xfrm>
                <a:off x="1963" y="2208"/>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7" y="0"/>
                    </a:lnTo>
                    <a:lnTo>
                      <a:pt x="375" y="10"/>
                    </a:lnTo>
                    <a:lnTo>
                      <a:pt x="8" y="1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0" name="Freeform 46893"/>
              <p:cNvSpPr>
                <a:spLocks/>
              </p:cNvSpPr>
              <p:nvPr/>
            </p:nvSpPr>
            <p:spPr bwMode="auto">
              <a:xfrm>
                <a:off x="1958" y="2202"/>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1" name="Freeform 46894"/>
              <p:cNvSpPr>
                <a:spLocks/>
              </p:cNvSpPr>
              <p:nvPr/>
            </p:nvSpPr>
            <p:spPr bwMode="auto">
              <a:xfrm>
                <a:off x="1954" y="2197"/>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8" y="10"/>
                    </a:moveTo>
                    <a:lnTo>
                      <a:pt x="0" y="0"/>
                    </a:lnTo>
                    <a:lnTo>
                      <a:pt x="368" y="0"/>
                    </a:lnTo>
                    <a:lnTo>
                      <a:pt x="376" y="10"/>
                    </a:lnTo>
                    <a:lnTo>
                      <a:pt x="8" y="1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2" name="Freeform 46895"/>
              <p:cNvSpPr>
                <a:spLocks/>
              </p:cNvSpPr>
              <p:nvPr/>
            </p:nvSpPr>
            <p:spPr bwMode="auto">
              <a:xfrm>
                <a:off x="1950" y="2192"/>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8" y="0"/>
                    </a:lnTo>
                    <a:lnTo>
                      <a:pt x="376" y="11"/>
                    </a:lnTo>
                    <a:lnTo>
                      <a:pt x="8" y="11"/>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3" name="Freeform 46896"/>
              <p:cNvSpPr>
                <a:spLocks/>
              </p:cNvSpPr>
              <p:nvPr/>
            </p:nvSpPr>
            <p:spPr bwMode="auto">
              <a:xfrm>
                <a:off x="1946" y="2187"/>
                <a:ext cx="188" cy="5"/>
              </a:xfrm>
              <a:custGeom>
                <a:avLst/>
                <a:gdLst>
                  <a:gd name="T0" fmla="*/ 0 w 377"/>
                  <a:gd name="T1" fmla="*/ 1 h 10"/>
                  <a:gd name="T2" fmla="*/ 0 w 377"/>
                  <a:gd name="T3" fmla="*/ 0 h 10"/>
                  <a:gd name="T4" fmla="*/ 23 w 377"/>
                  <a:gd name="T5" fmla="*/ 0 h 10"/>
                  <a:gd name="T6" fmla="*/ 23 w 377"/>
                  <a:gd name="T7" fmla="*/ 1 h 10"/>
                  <a:gd name="T8" fmla="*/ 0 w 377"/>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9" y="10"/>
                    </a:moveTo>
                    <a:lnTo>
                      <a:pt x="0" y="0"/>
                    </a:lnTo>
                    <a:lnTo>
                      <a:pt x="369" y="0"/>
                    </a:lnTo>
                    <a:lnTo>
                      <a:pt x="377" y="10"/>
                    </a:lnTo>
                    <a:lnTo>
                      <a:pt x="9" y="10"/>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4" name="Freeform 46897"/>
              <p:cNvSpPr>
                <a:spLocks/>
              </p:cNvSpPr>
              <p:nvPr/>
            </p:nvSpPr>
            <p:spPr bwMode="auto">
              <a:xfrm>
                <a:off x="1941" y="2181"/>
                <a:ext cx="189" cy="6"/>
              </a:xfrm>
              <a:custGeom>
                <a:avLst/>
                <a:gdLst>
                  <a:gd name="T0" fmla="*/ 1 w 377"/>
                  <a:gd name="T1" fmla="*/ 1 h 11"/>
                  <a:gd name="T2" fmla="*/ 0 w 377"/>
                  <a:gd name="T3" fmla="*/ 0 h 11"/>
                  <a:gd name="T4" fmla="*/ 23 w 377"/>
                  <a:gd name="T5" fmla="*/ 0 h 11"/>
                  <a:gd name="T6" fmla="*/ 24 w 377"/>
                  <a:gd name="T7" fmla="*/ 1 h 11"/>
                  <a:gd name="T8" fmla="*/ 1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8" y="11"/>
                    </a:moveTo>
                    <a:lnTo>
                      <a:pt x="0" y="0"/>
                    </a:lnTo>
                    <a:lnTo>
                      <a:pt x="368" y="0"/>
                    </a:lnTo>
                    <a:lnTo>
                      <a:pt x="377" y="11"/>
                    </a:lnTo>
                    <a:lnTo>
                      <a:pt x="8" y="11"/>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5" name="Freeform 46898"/>
              <p:cNvSpPr>
                <a:spLocks/>
              </p:cNvSpPr>
              <p:nvPr/>
            </p:nvSpPr>
            <p:spPr bwMode="auto">
              <a:xfrm>
                <a:off x="1938" y="2176"/>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6" y="0"/>
                    </a:lnTo>
                    <a:lnTo>
                      <a:pt x="376" y="11"/>
                    </a:lnTo>
                    <a:lnTo>
                      <a:pt x="8" y="11"/>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6" name="Freeform 46899"/>
              <p:cNvSpPr>
                <a:spLocks/>
              </p:cNvSpPr>
              <p:nvPr/>
            </p:nvSpPr>
            <p:spPr bwMode="auto">
              <a:xfrm>
                <a:off x="1933" y="2171"/>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9" y="10"/>
                    </a:moveTo>
                    <a:lnTo>
                      <a:pt x="0" y="0"/>
                    </a:lnTo>
                    <a:lnTo>
                      <a:pt x="368" y="0"/>
                    </a:lnTo>
                    <a:lnTo>
                      <a:pt x="375" y="10"/>
                    </a:lnTo>
                    <a:lnTo>
                      <a:pt x="9" y="10"/>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7" name="Freeform 46900"/>
              <p:cNvSpPr>
                <a:spLocks/>
              </p:cNvSpPr>
              <p:nvPr/>
            </p:nvSpPr>
            <p:spPr bwMode="auto">
              <a:xfrm>
                <a:off x="1929" y="2165"/>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8" name="Freeform 46901"/>
              <p:cNvSpPr>
                <a:spLocks/>
              </p:cNvSpPr>
              <p:nvPr/>
            </p:nvSpPr>
            <p:spPr bwMode="auto">
              <a:xfrm>
                <a:off x="1925" y="2160"/>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69" name="Freeform 46902"/>
              <p:cNvSpPr>
                <a:spLocks/>
              </p:cNvSpPr>
              <p:nvPr/>
            </p:nvSpPr>
            <p:spPr bwMode="auto">
              <a:xfrm>
                <a:off x="1921" y="2155"/>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70" name="Freeform 46903"/>
              <p:cNvSpPr>
                <a:spLocks/>
              </p:cNvSpPr>
              <p:nvPr/>
            </p:nvSpPr>
            <p:spPr bwMode="auto">
              <a:xfrm>
                <a:off x="1917" y="2150"/>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71" name="Freeform 46904"/>
              <p:cNvSpPr>
                <a:spLocks/>
              </p:cNvSpPr>
              <p:nvPr/>
            </p:nvSpPr>
            <p:spPr bwMode="auto">
              <a:xfrm>
                <a:off x="1913" y="2144"/>
                <a:ext cx="188" cy="6"/>
              </a:xfrm>
              <a:custGeom>
                <a:avLst/>
                <a:gdLst>
                  <a:gd name="T0" fmla="*/ 0 w 377"/>
                  <a:gd name="T1" fmla="*/ 1 h 11"/>
                  <a:gd name="T2" fmla="*/ 0 w 377"/>
                  <a:gd name="T3" fmla="*/ 0 h 11"/>
                  <a:gd name="T4" fmla="*/ 23 w 377"/>
                  <a:gd name="T5" fmla="*/ 0 h 11"/>
                  <a:gd name="T6" fmla="*/ 23 w 377"/>
                  <a:gd name="T7" fmla="*/ 1 h 11"/>
                  <a:gd name="T8" fmla="*/ 0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9" y="11"/>
                    </a:moveTo>
                    <a:lnTo>
                      <a:pt x="0" y="0"/>
                    </a:lnTo>
                    <a:lnTo>
                      <a:pt x="368" y="0"/>
                    </a:lnTo>
                    <a:lnTo>
                      <a:pt x="377" y="11"/>
                    </a:lnTo>
                    <a:lnTo>
                      <a:pt x="9" y="11"/>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72" name="Freeform 46905"/>
              <p:cNvSpPr>
                <a:spLocks/>
              </p:cNvSpPr>
              <p:nvPr/>
            </p:nvSpPr>
            <p:spPr bwMode="auto">
              <a:xfrm>
                <a:off x="1909" y="2139"/>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6" y="0"/>
                    </a:lnTo>
                    <a:lnTo>
                      <a:pt x="375" y="10"/>
                    </a:lnTo>
                    <a:lnTo>
                      <a:pt x="7" y="10"/>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73" name="Freeform 46906"/>
              <p:cNvSpPr>
                <a:spLocks/>
              </p:cNvSpPr>
              <p:nvPr/>
            </p:nvSpPr>
            <p:spPr bwMode="auto">
              <a:xfrm>
                <a:off x="1905" y="2134"/>
                <a:ext cx="187" cy="5"/>
              </a:xfrm>
              <a:custGeom>
                <a:avLst/>
                <a:gdLst>
                  <a:gd name="T0" fmla="*/ 0 w 375"/>
                  <a:gd name="T1" fmla="*/ 0 h 11"/>
                  <a:gd name="T2" fmla="*/ 0 w 375"/>
                  <a:gd name="T3" fmla="*/ 0 h 11"/>
                  <a:gd name="T4" fmla="*/ 22 w 375"/>
                  <a:gd name="T5" fmla="*/ 0 h 11"/>
                  <a:gd name="T6" fmla="*/ 23 w 375"/>
                  <a:gd name="T7" fmla="*/ 0 h 11"/>
                  <a:gd name="T8" fmla="*/ 0 w 37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74" name="Freeform 46907"/>
              <p:cNvSpPr>
                <a:spLocks/>
              </p:cNvSpPr>
              <p:nvPr/>
            </p:nvSpPr>
            <p:spPr bwMode="auto">
              <a:xfrm>
                <a:off x="1900" y="2128"/>
                <a:ext cx="188" cy="6"/>
              </a:xfrm>
              <a:custGeom>
                <a:avLst/>
                <a:gdLst>
                  <a:gd name="T0" fmla="*/ 1 w 375"/>
                  <a:gd name="T1" fmla="*/ 1 h 11"/>
                  <a:gd name="T2" fmla="*/ 0 w 375"/>
                  <a:gd name="T3" fmla="*/ 0 h 11"/>
                  <a:gd name="T4" fmla="*/ 23 w 375"/>
                  <a:gd name="T5" fmla="*/ 0 h 11"/>
                  <a:gd name="T6" fmla="*/ 24 w 375"/>
                  <a:gd name="T7" fmla="*/ 1 h 11"/>
                  <a:gd name="T8" fmla="*/ 1 w 375"/>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7" y="0"/>
                    </a:lnTo>
                    <a:lnTo>
                      <a:pt x="375" y="11"/>
                    </a:lnTo>
                    <a:lnTo>
                      <a:pt x="9" y="11"/>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75" name="Freeform 46908"/>
              <p:cNvSpPr>
                <a:spLocks/>
              </p:cNvSpPr>
              <p:nvPr/>
            </p:nvSpPr>
            <p:spPr bwMode="auto">
              <a:xfrm>
                <a:off x="1897" y="2123"/>
                <a:ext cx="186" cy="5"/>
              </a:xfrm>
              <a:custGeom>
                <a:avLst/>
                <a:gdLst>
                  <a:gd name="T0" fmla="*/ 0 w 374"/>
                  <a:gd name="T1" fmla="*/ 1 h 10"/>
                  <a:gd name="T2" fmla="*/ 0 w 374"/>
                  <a:gd name="T3" fmla="*/ 0 h 10"/>
                  <a:gd name="T4" fmla="*/ 22 w 374"/>
                  <a:gd name="T5" fmla="*/ 0 h 10"/>
                  <a:gd name="T6" fmla="*/ 23 w 374"/>
                  <a:gd name="T7" fmla="*/ 1 h 10"/>
                  <a:gd name="T8" fmla="*/ 0 w 374"/>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10">
                    <a:moveTo>
                      <a:pt x="7" y="10"/>
                    </a:moveTo>
                    <a:lnTo>
                      <a:pt x="0" y="0"/>
                    </a:lnTo>
                    <a:lnTo>
                      <a:pt x="366" y="0"/>
                    </a:lnTo>
                    <a:lnTo>
                      <a:pt x="374" y="10"/>
                    </a:lnTo>
                    <a:lnTo>
                      <a:pt x="7" y="10"/>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76" name="Freeform 46909"/>
              <p:cNvSpPr>
                <a:spLocks/>
              </p:cNvSpPr>
              <p:nvPr/>
            </p:nvSpPr>
            <p:spPr bwMode="auto">
              <a:xfrm>
                <a:off x="1897" y="2123"/>
                <a:ext cx="265" cy="105"/>
              </a:xfrm>
              <a:custGeom>
                <a:avLst/>
                <a:gdLst>
                  <a:gd name="T0" fmla="*/ 10 w 532"/>
                  <a:gd name="T1" fmla="*/ 14 h 210"/>
                  <a:gd name="T2" fmla="*/ 33 w 532"/>
                  <a:gd name="T3" fmla="*/ 14 h 210"/>
                  <a:gd name="T4" fmla="*/ 22 w 532"/>
                  <a:gd name="T5" fmla="*/ 0 h 210"/>
                  <a:gd name="T6" fmla="*/ 0 w 532"/>
                  <a:gd name="T7" fmla="*/ 0 h 210"/>
                  <a:gd name="T8" fmla="*/ 10 w 532"/>
                  <a:gd name="T9" fmla="*/ 14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2" h="210">
                    <a:moveTo>
                      <a:pt x="163" y="210"/>
                    </a:moveTo>
                    <a:lnTo>
                      <a:pt x="532" y="210"/>
                    </a:lnTo>
                    <a:lnTo>
                      <a:pt x="366" y="0"/>
                    </a:lnTo>
                    <a:lnTo>
                      <a:pt x="0" y="0"/>
                    </a:lnTo>
                    <a:lnTo>
                      <a:pt x="163" y="21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977" name="Freeform 46910"/>
              <p:cNvSpPr>
                <a:spLocks/>
              </p:cNvSpPr>
              <p:nvPr/>
            </p:nvSpPr>
            <p:spPr bwMode="auto">
              <a:xfrm>
                <a:off x="1971" y="2287"/>
                <a:ext cx="7" cy="9"/>
              </a:xfrm>
              <a:custGeom>
                <a:avLst/>
                <a:gdLst>
                  <a:gd name="T0" fmla="*/ 0 w 14"/>
                  <a:gd name="T1" fmla="*/ 0 h 17"/>
                  <a:gd name="T2" fmla="*/ 1 w 14"/>
                  <a:gd name="T3" fmla="*/ 2 h 17"/>
                  <a:gd name="T4" fmla="*/ 1 w 14"/>
                  <a:gd name="T5" fmla="*/ 0 h 17"/>
                  <a:gd name="T6" fmla="*/ 0 w 14"/>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7">
                    <a:moveTo>
                      <a:pt x="0" y="0"/>
                    </a:moveTo>
                    <a:lnTo>
                      <a:pt x="14" y="17"/>
                    </a:lnTo>
                    <a:lnTo>
                      <a:pt x="14" y="0"/>
                    </a:lnTo>
                    <a:lnTo>
                      <a:pt x="0" y="0"/>
                    </a:lnTo>
                    <a:close/>
                  </a:path>
                </a:pathLst>
              </a:custGeom>
              <a:solidFill>
                <a:srgbClr val="7F7F7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78" name="Freeform 46911"/>
              <p:cNvSpPr>
                <a:spLocks/>
              </p:cNvSpPr>
              <p:nvPr/>
            </p:nvSpPr>
            <p:spPr bwMode="auto">
              <a:xfrm>
                <a:off x="1964" y="2278"/>
                <a:ext cx="14" cy="9"/>
              </a:xfrm>
              <a:custGeom>
                <a:avLst/>
                <a:gdLst>
                  <a:gd name="T0" fmla="*/ 1 w 27"/>
                  <a:gd name="T1" fmla="*/ 2 h 17"/>
                  <a:gd name="T2" fmla="*/ 0 w 27"/>
                  <a:gd name="T3" fmla="*/ 0 h 17"/>
                  <a:gd name="T4" fmla="*/ 2 w 27"/>
                  <a:gd name="T5" fmla="*/ 0 h 17"/>
                  <a:gd name="T6" fmla="*/ 2 w 27"/>
                  <a:gd name="T7" fmla="*/ 2 h 17"/>
                  <a:gd name="T8" fmla="*/ 1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13" y="17"/>
                    </a:moveTo>
                    <a:lnTo>
                      <a:pt x="0" y="0"/>
                    </a:lnTo>
                    <a:lnTo>
                      <a:pt x="27" y="0"/>
                    </a:lnTo>
                    <a:lnTo>
                      <a:pt x="27" y="17"/>
                    </a:lnTo>
                    <a:lnTo>
                      <a:pt x="13" y="17"/>
                    </a:lnTo>
                    <a:close/>
                  </a:path>
                </a:pathLst>
              </a:custGeom>
              <a:solidFill>
                <a:srgbClr val="84848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79" name="Freeform 46912"/>
              <p:cNvSpPr>
                <a:spLocks/>
              </p:cNvSpPr>
              <p:nvPr/>
            </p:nvSpPr>
            <p:spPr bwMode="auto">
              <a:xfrm>
                <a:off x="1958" y="2270"/>
                <a:ext cx="20" cy="8"/>
              </a:xfrm>
              <a:custGeom>
                <a:avLst/>
                <a:gdLst>
                  <a:gd name="T0" fmla="*/ 0 w 41"/>
                  <a:gd name="T1" fmla="*/ 1 h 17"/>
                  <a:gd name="T2" fmla="*/ 0 w 41"/>
                  <a:gd name="T3" fmla="*/ 0 h 17"/>
                  <a:gd name="T4" fmla="*/ 2 w 41"/>
                  <a:gd name="T5" fmla="*/ 0 h 17"/>
                  <a:gd name="T6" fmla="*/ 2 w 41"/>
                  <a:gd name="T7" fmla="*/ 1 h 17"/>
                  <a:gd name="T8" fmla="*/ 0 w 41"/>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7">
                    <a:moveTo>
                      <a:pt x="14" y="17"/>
                    </a:moveTo>
                    <a:lnTo>
                      <a:pt x="0" y="0"/>
                    </a:lnTo>
                    <a:lnTo>
                      <a:pt x="41" y="0"/>
                    </a:lnTo>
                    <a:lnTo>
                      <a:pt x="41" y="17"/>
                    </a:lnTo>
                    <a:lnTo>
                      <a:pt x="14" y="17"/>
                    </a:lnTo>
                    <a:close/>
                  </a:path>
                </a:pathLst>
              </a:custGeom>
              <a:solidFill>
                <a:srgbClr val="89898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0" name="Freeform 46913"/>
              <p:cNvSpPr>
                <a:spLocks/>
              </p:cNvSpPr>
              <p:nvPr/>
            </p:nvSpPr>
            <p:spPr bwMode="auto">
              <a:xfrm>
                <a:off x="1951" y="2261"/>
                <a:ext cx="27" cy="9"/>
              </a:xfrm>
              <a:custGeom>
                <a:avLst/>
                <a:gdLst>
                  <a:gd name="T0" fmla="*/ 1 w 53"/>
                  <a:gd name="T1" fmla="*/ 2 h 18"/>
                  <a:gd name="T2" fmla="*/ 0 w 53"/>
                  <a:gd name="T3" fmla="*/ 0 h 18"/>
                  <a:gd name="T4" fmla="*/ 4 w 53"/>
                  <a:gd name="T5" fmla="*/ 0 h 18"/>
                  <a:gd name="T6" fmla="*/ 4 w 53"/>
                  <a:gd name="T7" fmla="*/ 2 h 18"/>
                  <a:gd name="T8" fmla="*/ 1 w 53"/>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8">
                    <a:moveTo>
                      <a:pt x="12" y="18"/>
                    </a:moveTo>
                    <a:lnTo>
                      <a:pt x="0" y="0"/>
                    </a:lnTo>
                    <a:lnTo>
                      <a:pt x="53" y="0"/>
                    </a:lnTo>
                    <a:lnTo>
                      <a:pt x="53" y="18"/>
                    </a:lnTo>
                    <a:lnTo>
                      <a:pt x="12" y="18"/>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1" name="Freeform 46914"/>
              <p:cNvSpPr>
                <a:spLocks/>
              </p:cNvSpPr>
              <p:nvPr/>
            </p:nvSpPr>
            <p:spPr bwMode="auto">
              <a:xfrm>
                <a:off x="1944" y="2253"/>
                <a:ext cx="34" cy="8"/>
              </a:xfrm>
              <a:custGeom>
                <a:avLst/>
                <a:gdLst>
                  <a:gd name="T0" fmla="*/ 1 w 67"/>
                  <a:gd name="T1" fmla="*/ 1 h 17"/>
                  <a:gd name="T2" fmla="*/ 0 w 67"/>
                  <a:gd name="T3" fmla="*/ 0 h 17"/>
                  <a:gd name="T4" fmla="*/ 5 w 67"/>
                  <a:gd name="T5" fmla="*/ 0 h 17"/>
                  <a:gd name="T6" fmla="*/ 5 w 67"/>
                  <a:gd name="T7" fmla="*/ 1 h 17"/>
                  <a:gd name="T8" fmla="*/ 1 w 67"/>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7">
                    <a:moveTo>
                      <a:pt x="14" y="17"/>
                    </a:moveTo>
                    <a:lnTo>
                      <a:pt x="0" y="0"/>
                    </a:lnTo>
                    <a:lnTo>
                      <a:pt x="67" y="0"/>
                    </a:lnTo>
                    <a:lnTo>
                      <a:pt x="67" y="17"/>
                    </a:lnTo>
                    <a:lnTo>
                      <a:pt x="14" y="17"/>
                    </a:lnTo>
                    <a:close/>
                  </a:path>
                </a:pathLst>
              </a:custGeom>
              <a:solidFill>
                <a:srgbClr val="94949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2" name="Freeform 46915"/>
              <p:cNvSpPr>
                <a:spLocks/>
              </p:cNvSpPr>
              <p:nvPr/>
            </p:nvSpPr>
            <p:spPr bwMode="auto">
              <a:xfrm>
                <a:off x="1938" y="2244"/>
                <a:ext cx="40" cy="9"/>
              </a:xfrm>
              <a:custGeom>
                <a:avLst/>
                <a:gdLst>
                  <a:gd name="T0" fmla="*/ 0 w 81"/>
                  <a:gd name="T1" fmla="*/ 2 h 17"/>
                  <a:gd name="T2" fmla="*/ 0 w 81"/>
                  <a:gd name="T3" fmla="*/ 0 h 17"/>
                  <a:gd name="T4" fmla="*/ 5 w 81"/>
                  <a:gd name="T5" fmla="*/ 0 h 17"/>
                  <a:gd name="T6" fmla="*/ 5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14" y="17"/>
                    </a:moveTo>
                    <a:lnTo>
                      <a:pt x="0" y="0"/>
                    </a:lnTo>
                    <a:lnTo>
                      <a:pt x="81" y="0"/>
                    </a:lnTo>
                    <a:lnTo>
                      <a:pt x="81" y="17"/>
                    </a:lnTo>
                    <a:lnTo>
                      <a:pt x="14" y="17"/>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3" name="Freeform 46916"/>
              <p:cNvSpPr>
                <a:spLocks/>
              </p:cNvSpPr>
              <p:nvPr/>
            </p:nvSpPr>
            <p:spPr bwMode="auto">
              <a:xfrm>
                <a:off x="1931" y="2235"/>
                <a:ext cx="47" cy="9"/>
              </a:xfrm>
              <a:custGeom>
                <a:avLst/>
                <a:gdLst>
                  <a:gd name="T0" fmla="*/ 1 w 94"/>
                  <a:gd name="T1" fmla="*/ 2 h 17"/>
                  <a:gd name="T2" fmla="*/ 0 w 94"/>
                  <a:gd name="T3" fmla="*/ 0 h 17"/>
                  <a:gd name="T4" fmla="*/ 6 w 94"/>
                  <a:gd name="T5" fmla="*/ 0 h 17"/>
                  <a:gd name="T6" fmla="*/ 6 w 94"/>
                  <a:gd name="T7" fmla="*/ 2 h 17"/>
                  <a:gd name="T8" fmla="*/ 1 w 94"/>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7">
                    <a:moveTo>
                      <a:pt x="13" y="17"/>
                    </a:moveTo>
                    <a:lnTo>
                      <a:pt x="0" y="0"/>
                    </a:lnTo>
                    <a:lnTo>
                      <a:pt x="94" y="0"/>
                    </a:lnTo>
                    <a:lnTo>
                      <a:pt x="94" y="17"/>
                    </a:lnTo>
                    <a:lnTo>
                      <a:pt x="13" y="17"/>
                    </a:lnTo>
                    <a:close/>
                  </a:path>
                </a:pathLst>
              </a:custGeom>
              <a:solidFill>
                <a:srgbClr val="9F9F9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4" name="Freeform 46917"/>
              <p:cNvSpPr>
                <a:spLocks/>
              </p:cNvSpPr>
              <p:nvPr/>
            </p:nvSpPr>
            <p:spPr bwMode="auto">
              <a:xfrm>
                <a:off x="1924" y="2227"/>
                <a:ext cx="54" cy="8"/>
              </a:xfrm>
              <a:custGeom>
                <a:avLst/>
                <a:gdLst>
                  <a:gd name="T0" fmla="*/ 1 w 108"/>
                  <a:gd name="T1" fmla="*/ 1 h 18"/>
                  <a:gd name="T2" fmla="*/ 0 w 108"/>
                  <a:gd name="T3" fmla="*/ 0 h 18"/>
                  <a:gd name="T4" fmla="*/ 7 w 108"/>
                  <a:gd name="T5" fmla="*/ 0 h 18"/>
                  <a:gd name="T6" fmla="*/ 7 w 108"/>
                  <a:gd name="T7" fmla="*/ 0 h 18"/>
                  <a:gd name="T8" fmla="*/ 7 w 108"/>
                  <a:gd name="T9" fmla="*/ 1 h 18"/>
                  <a:gd name="T10" fmla="*/ 1 w 108"/>
                  <a:gd name="T11" fmla="*/ 1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8">
                    <a:moveTo>
                      <a:pt x="14" y="18"/>
                    </a:moveTo>
                    <a:lnTo>
                      <a:pt x="0" y="0"/>
                    </a:lnTo>
                    <a:lnTo>
                      <a:pt x="106" y="0"/>
                    </a:lnTo>
                    <a:lnTo>
                      <a:pt x="108" y="3"/>
                    </a:lnTo>
                    <a:lnTo>
                      <a:pt x="108" y="18"/>
                    </a:lnTo>
                    <a:lnTo>
                      <a:pt x="14" y="18"/>
                    </a:lnTo>
                    <a:close/>
                  </a:path>
                </a:pathLst>
              </a:custGeom>
              <a:solidFill>
                <a:srgbClr val="A4A4A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5" name="Freeform 46918"/>
              <p:cNvSpPr>
                <a:spLocks/>
              </p:cNvSpPr>
              <p:nvPr/>
            </p:nvSpPr>
            <p:spPr bwMode="auto">
              <a:xfrm>
                <a:off x="1917" y="2218"/>
                <a:ext cx="60" cy="9"/>
              </a:xfrm>
              <a:custGeom>
                <a:avLst/>
                <a:gdLst>
                  <a:gd name="T0" fmla="*/ 1 w 120"/>
                  <a:gd name="T1" fmla="*/ 2 h 17"/>
                  <a:gd name="T2" fmla="*/ 0 w 120"/>
                  <a:gd name="T3" fmla="*/ 0 h 17"/>
                  <a:gd name="T4" fmla="*/ 7 w 120"/>
                  <a:gd name="T5" fmla="*/ 0 h 17"/>
                  <a:gd name="T6" fmla="*/ 8 w 120"/>
                  <a:gd name="T7" fmla="*/ 2 h 17"/>
                  <a:gd name="T8" fmla="*/ 1 w 12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4" y="17"/>
                    </a:moveTo>
                    <a:lnTo>
                      <a:pt x="0" y="0"/>
                    </a:lnTo>
                    <a:lnTo>
                      <a:pt x="107" y="0"/>
                    </a:lnTo>
                    <a:lnTo>
                      <a:pt x="120" y="17"/>
                    </a:lnTo>
                    <a:lnTo>
                      <a:pt x="14" y="17"/>
                    </a:lnTo>
                    <a:close/>
                  </a:path>
                </a:pathLst>
              </a:custGeom>
              <a:solidFill>
                <a:srgbClr val="A9A9A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6" name="Freeform 46919"/>
              <p:cNvSpPr>
                <a:spLocks/>
              </p:cNvSpPr>
              <p:nvPr/>
            </p:nvSpPr>
            <p:spPr bwMode="auto">
              <a:xfrm>
                <a:off x="1910" y="2209"/>
                <a:ext cx="61" cy="9"/>
              </a:xfrm>
              <a:custGeom>
                <a:avLst/>
                <a:gdLst>
                  <a:gd name="T0" fmla="*/ 1 w 121"/>
                  <a:gd name="T1" fmla="*/ 2 h 17"/>
                  <a:gd name="T2" fmla="*/ 0 w 121"/>
                  <a:gd name="T3" fmla="*/ 0 h 17"/>
                  <a:gd name="T4" fmla="*/ 7 w 121"/>
                  <a:gd name="T5" fmla="*/ 0 h 17"/>
                  <a:gd name="T6" fmla="*/ 8 w 121"/>
                  <a:gd name="T7" fmla="*/ 2 h 17"/>
                  <a:gd name="T8" fmla="*/ 1 w 12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7">
                    <a:moveTo>
                      <a:pt x="14" y="17"/>
                    </a:moveTo>
                    <a:lnTo>
                      <a:pt x="0" y="0"/>
                    </a:lnTo>
                    <a:lnTo>
                      <a:pt x="108" y="0"/>
                    </a:lnTo>
                    <a:lnTo>
                      <a:pt x="121" y="17"/>
                    </a:lnTo>
                    <a:lnTo>
                      <a:pt x="14" y="17"/>
                    </a:lnTo>
                    <a:close/>
                  </a:path>
                </a:pathLst>
              </a:custGeom>
              <a:solidFill>
                <a:srgbClr val="AFAFA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7" name="Freeform 46920"/>
              <p:cNvSpPr>
                <a:spLocks/>
              </p:cNvSpPr>
              <p:nvPr/>
            </p:nvSpPr>
            <p:spPr bwMode="auto">
              <a:xfrm>
                <a:off x="1904" y="2201"/>
                <a:ext cx="60" cy="8"/>
              </a:xfrm>
              <a:custGeom>
                <a:avLst/>
                <a:gdLst>
                  <a:gd name="T0" fmla="*/ 1 w 120"/>
                  <a:gd name="T1" fmla="*/ 1 h 17"/>
                  <a:gd name="T2" fmla="*/ 0 w 120"/>
                  <a:gd name="T3" fmla="*/ 0 h 17"/>
                  <a:gd name="T4" fmla="*/ 7 w 120"/>
                  <a:gd name="T5" fmla="*/ 0 h 17"/>
                  <a:gd name="T6" fmla="*/ 8 w 120"/>
                  <a:gd name="T7" fmla="*/ 1 h 17"/>
                  <a:gd name="T8" fmla="*/ 1 w 120"/>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2" y="17"/>
                    </a:moveTo>
                    <a:lnTo>
                      <a:pt x="0" y="0"/>
                    </a:lnTo>
                    <a:lnTo>
                      <a:pt x="106" y="0"/>
                    </a:lnTo>
                    <a:lnTo>
                      <a:pt x="120" y="17"/>
                    </a:lnTo>
                    <a:lnTo>
                      <a:pt x="12" y="17"/>
                    </a:ln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8" name="Freeform 46921"/>
              <p:cNvSpPr>
                <a:spLocks/>
              </p:cNvSpPr>
              <p:nvPr/>
            </p:nvSpPr>
            <p:spPr bwMode="auto">
              <a:xfrm>
                <a:off x="1897" y="2192"/>
                <a:ext cx="60" cy="9"/>
              </a:xfrm>
              <a:custGeom>
                <a:avLst/>
                <a:gdLst>
                  <a:gd name="T0" fmla="*/ 1 w 120"/>
                  <a:gd name="T1" fmla="*/ 2 h 18"/>
                  <a:gd name="T2" fmla="*/ 0 w 120"/>
                  <a:gd name="T3" fmla="*/ 0 h 18"/>
                  <a:gd name="T4" fmla="*/ 7 w 120"/>
                  <a:gd name="T5" fmla="*/ 0 h 18"/>
                  <a:gd name="T6" fmla="*/ 8 w 120"/>
                  <a:gd name="T7" fmla="*/ 2 h 18"/>
                  <a:gd name="T8" fmla="*/ 1 w 120"/>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8">
                    <a:moveTo>
                      <a:pt x="14" y="18"/>
                    </a:moveTo>
                    <a:lnTo>
                      <a:pt x="0" y="0"/>
                    </a:lnTo>
                    <a:lnTo>
                      <a:pt x="106" y="0"/>
                    </a:lnTo>
                    <a:lnTo>
                      <a:pt x="120" y="18"/>
                    </a:lnTo>
                    <a:lnTo>
                      <a:pt x="14" y="18"/>
                    </a:lnTo>
                    <a:close/>
                  </a:path>
                </a:pathLst>
              </a:custGeom>
              <a:solidFill>
                <a:srgbClr val="BABAB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89" name="Freeform 46922"/>
              <p:cNvSpPr>
                <a:spLocks/>
              </p:cNvSpPr>
              <p:nvPr/>
            </p:nvSpPr>
            <p:spPr bwMode="auto">
              <a:xfrm>
                <a:off x="1897" y="2184"/>
                <a:ext cx="53" cy="8"/>
              </a:xfrm>
              <a:custGeom>
                <a:avLst/>
                <a:gdLst>
                  <a:gd name="T0" fmla="*/ 0 w 107"/>
                  <a:gd name="T1" fmla="*/ 1 h 17"/>
                  <a:gd name="T2" fmla="*/ 0 w 107"/>
                  <a:gd name="T3" fmla="*/ 1 h 17"/>
                  <a:gd name="T4" fmla="*/ 0 w 107"/>
                  <a:gd name="T5" fmla="*/ 0 h 17"/>
                  <a:gd name="T6" fmla="*/ 5 w 107"/>
                  <a:gd name="T7" fmla="*/ 0 h 17"/>
                  <a:gd name="T8" fmla="*/ 6 w 107"/>
                  <a:gd name="T9" fmla="*/ 1 h 17"/>
                  <a:gd name="T10" fmla="*/ 0 w 107"/>
                  <a:gd name="T11" fmla="*/ 1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7">
                    <a:moveTo>
                      <a:pt x="1" y="17"/>
                    </a:moveTo>
                    <a:lnTo>
                      <a:pt x="0" y="16"/>
                    </a:lnTo>
                    <a:lnTo>
                      <a:pt x="0" y="0"/>
                    </a:lnTo>
                    <a:lnTo>
                      <a:pt x="95" y="0"/>
                    </a:lnTo>
                    <a:lnTo>
                      <a:pt x="107" y="17"/>
                    </a:lnTo>
                    <a:lnTo>
                      <a:pt x="1" y="17"/>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90" name="Freeform 46923"/>
              <p:cNvSpPr>
                <a:spLocks/>
              </p:cNvSpPr>
              <p:nvPr/>
            </p:nvSpPr>
            <p:spPr bwMode="auto">
              <a:xfrm>
                <a:off x="1897" y="2175"/>
                <a:ext cx="47" cy="9"/>
              </a:xfrm>
              <a:custGeom>
                <a:avLst/>
                <a:gdLst>
                  <a:gd name="T0" fmla="*/ 0 w 95"/>
                  <a:gd name="T1" fmla="*/ 2 h 17"/>
                  <a:gd name="T2" fmla="*/ 0 w 95"/>
                  <a:gd name="T3" fmla="*/ 0 h 17"/>
                  <a:gd name="T4" fmla="*/ 5 w 95"/>
                  <a:gd name="T5" fmla="*/ 0 h 17"/>
                  <a:gd name="T6" fmla="*/ 5 w 95"/>
                  <a:gd name="T7" fmla="*/ 2 h 17"/>
                  <a:gd name="T8" fmla="*/ 0 w 95"/>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7">
                    <a:moveTo>
                      <a:pt x="0" y="17"/>
                    </a:moveTo>
                    <a:lnTo>
                      <a:pt x="0" y="0"/>
                    </a:lnTo>
                    <a:lnTo>
                      <a:pt x="81" y="0"/>
                    </a:lnTo>
                    <a:lnTo>
                      <a:pt x="95" y="17"/>
                    </a:lnTo>
                    <a:lnTo>
                      <a:pt x="0" y="17"/>
                    </a:lnTo>
                    <a:close/>
                  </a:path>
                </a:pathLst>
              </a:custGeom>
              <a:solidFill>
                <a:srgbClr val="C4C4C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91" name="Freeform 46924"/>
              <p:cNvSpPr>
                <a:spLocks/>
              </p:cNvSpPr>
              <p:nvPr/>
            </p:nvSpPr>
            <p:spPr bwMode="auto">
              <a:xfrm>
                <a:off x="1897" y="2166"/>
                <a:ext cx="40" cy="9"/>
              </a:xfrm>
              <a:custGeom>
                <a:avLst/>
                <a:gdLst>
                  <a:gd name="T0" fmla="*/ 0 w 81"/>
                  <a:gd name="T1" fmla="*/ 2 h 17"/>
                  <a:gd name="T2" fmla="*/ 0 w 81"/>
                  <a:gd name="T3" fmla="*/ 0 h 17"/>
                  <a:gd name="T4" fmla="*/ 4 w 81"/>
                  <a:gd name="T5" fmla="*/ 0 h 17"/>
                  <a:gd name="T6" fmla="*/ 5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0" y="17"/>
                    </a:moveTo>
                    <a:lnTo>
                      <a:pt x="0" y="0"/>
                    </a:lnTo>
                    <a:lnTo>
                      <a:pt x="67" y="0"/>
                    </a:lnTo>
                    <a:lnTo>
                      <a:pt x="81" y="17"/>
                    </a:lnTo>
                    <a:lnTo>
                      <a:pt x="0" y="17"/>
                    </a:lnTo>
                    <a:close/>
                  </a:path>
                </a:pathLst>
              </a:custGeom>
              <a:solidFill>
                <a:srgbClr val="CACAC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92" name="Freeform 46925"/>
              <p:cNvSpPr>
                <a:spLocks/>
              </p:cNvSpPr>
              <p:nvPr/>
            </p:nvSpPr>
            <p:spPr bwMode="auto">
              <a:xfrm>
                <a:off x="1897" y="2158"/>
                <a:ext cx="33" cy="8"/>
              </a:xfrm>
              <a:custGeom>
                <a:avLst/>
                <a:gdLst>
                  <a:gd name="T0" fmla="*/ 0 w 67"/>
                  <a:gd name="T1" fmla="*/ 1 h 18"/>
                  <a:gd name="T2" fmla="*/ 0 w 67"/>
                  <a:gd name="T3" fmla="*/ 0 h 18"/>
                  <a:gd name="T4" fmla="*/ 3 w 67"/>
                  <a:gd name="T5" fmla="*/ 0 h 18"/>
                  <a:gd name="T6" fmla="*/ 4 w 67"/>
                  <a:gd name="T7" fmla="*/ 1 h 18"/>
                  <a:gd name="T8" fmla="*/ 0 w 67"/>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0" y="18"/>
                    </a:moveTo>
                    <a:lnTo>
                      <a:pt x="0" y="0"/>
                    </a:lnTo>
                    <a:lnTo>
                      <a:pt x="54" y="0"/>
                    </a:lnTo>
                    <a:lnTo>
                      <a:pt x="67" y="18"/>
                    </a:lnTo>
                    <a:lnTo>
                      <a:pt x="0" y="18"/>
                    </a:lnTo>
                    <a:close/>
                  </a:path>
                </a:pathLst>
              </a:custGeom>
              <a:solidFill>
                <a:srgbClr val="CF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93" name="Freeform 46926"/>
              <p:cNvSpPr>
                <a:spLocks/>
              </p:cNvSpPr>
              <p:nvPr/>
            </p:nvSpPr>
            <p:spPr bwMode="auto">
              <a:xfrm>
                <a:off x="1897" y="2149"/>
                <a:ext cx="26" cy="9"/>
              </a:xfrm>
              <a:custGeom>
                <a:avLst/>
                <a:gdLst>
                  <a:gd name="T0" fmla="*/ 0 w 54"/>
                  <a:gd name="T1" fmla="*/ 2 h 17"/>
                  <a:gd name="T2" fmla="*/ 0 w 54"/>
                  <a:gd name="T3" fmla="*/ 0 h 17"/>
                  <a:gd name="T4" fmla="*/ 2 w 54"/>
                  <a:gd name="T5" fmla="*/ 0 h 17"/>
                  <a:gd name="T6" fmla="*/ 3 w 54"/>
                  <a:gd name="T7" fmla="*/ 2 h 17"/>
                  <a:gd name="T8" fmla="*/ 0 w 54"/>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7">
                    <a:moveTo>
                      <a:pt x="0" y="17"/>
                    </a:moveTo>
                    <a:lnTo>
                      <a:pt x="0" y="0"/>
                    </a:lnTo>
                    <a:lnTo>
                      <a:pt x="40" y="0"/>
                    </a:lnTo>
                    <a:lnTo>
                      <a:pt x="54" y="17"/>
                    </a:lnTo>
                    <a:lnTo>
                      <a:pt x="0" y="17"/>
                    </a:lnTo>
                    <a:close/>
                  </a:path>
                </a:pathLst>
              </a:custGeom>
              <a:solidFill>
                <a:srgbClr val="D4D4D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94" name="Freeform 46927"/>
              <p:cNvSpPr>
                <a:spLocks/>
              </p:cNvSpPr>
              <p:nvPr/>
            </p:nvSpPr>
            <p:spPr bwMode="auto">
              <a:xfrm>
                <a:off x="1897" y="2140"/>
                <a:ext cx="19" cy="9"/>
              </a:xfrm>
              <a:custGeom>
                <a:avLst/>
                <a:gdLst>
                  <a:gd name="T0" fmla="*/ 0 w 40"/>
                  <a:gd name="T1" fmla="*/ 2 h 17"/>
                  <a:gd name="T2" fmla="*/ 0 w 40"/>
                  <a:gd name="T3" fmla="*/ 0 h 17"/>
                  <a:gd name="T4" fmla="*/ 1 w 40"/>
                  <a:gd name="T5" fmla="*/ 0 h 17"/>
                  <a:gd name="T6" fmla="*/ 2 w 40"/>
                  <a:gd name="T7" fmla="*/ 2 h 17"/>
                  <a:gd name="T8" fmla="*/ 0 w 4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7">
                    <a:moveTo>
                      <a:pt x="0" y="17"/>
                    </a:moveTo>
                    <a:lnTo>
                      <a:pt x="0" y="0"/>
                    </a:lnTo>
                    <a:lnTo>
                      <a:pt x="27" y="0"/>
                    </a:lnTo>
                    <a:lnTo>
                      <a:pt x="40" y="17"/>
                    </a:lnTo>
                    <a:lnTo>
                      <a:pt x="0" y="17"/>
                    </a:lnTo>
                    <a:close/>
                  </a:path>
                </a:pathLst>
              </a:custGeom>
              <a:solidFill>
                <a:srgbClr val="DADAD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95" name="Freeform 46928"/>
              <p:cNvSpPr>
                <a:spLocks/>
              </p:cNvSpPr>
              <p:nvPr/>
            </p:nvSpPr>
            <p:spPr bwMode="auto">
              <a:xfrm>
                <a:off x="1897" y="2132"/>
                <a:ext cx="13" cy="8"/>
              </a:xfrm>
              <a:custGeom>
                <a:avLst/>
                <a:gdLst>
                  <a:gd name="T0" fmla="*/ 0 w 27"/>
                  <a:gd name="T1" fmla="*/ 1 h 18"/>
                  <a:gd name="T2" fmla="*/ 0 w 27"/>
                  <a:gd name="T3" fmla="*/ 0 h 18"/>
                  <a:gd name="T4" fmla="*/ 0 w 27"/>
                  <a:gd name="T5" fmla="*/ 0 h 18"/>
                  <a:gd name="T6" fmla="*/ 1 w 27"/>
                  <a:gd name="T7" fmla="*/ 1 h 18"/>
                  <a:gd name="T8" fmla="*/ 0 w 27"/>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8">
                    <a:moveTo>
                      <a:pt x="0" y="18"/>
                    </a:moveTo>
                    <a:lnTo>
                      <a:pt x="0" y="0"/>
                    </a:lnTo>
                    <a:lnTo>
                      <a:pt x="14" y="0"/>
                    </a:lnTo>
                    <a:lnTo>
                      <a:pt x="27" y="18"/>
                    </a:lnTo>
                    <a:lnTo>
                      <a:pt x="0" y="18"/>
                    </a:lnTo>
                    <a:close/>
                  </a:path>
                </a:pathLst>
              </a:custGeom>
              <a:solidFill>
                <a:srgbClr val="DFDFD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96" name="Freeform 46929"/>
              <p:cNvSpPr>
                <a:spLocks/>
              </p:cNvSpPr>
              <p:nvPr/>
            </p:nvSpPr>
            <p:spPr bwMode="auto">
              <a:xfrm>
                <a:off x="1897" y="2123"/>
                <a:ext cx="6" cy="9"/>
              </a:xfrm>
              <a:custGeom>
                <a:avLst/>
                <a:gdLst>
                  <a:gd name="T0" fmla="*/ 0 w 14"/>
                  <a:gd name="T1" fmla="*/ 2 h 17"/>
                  <a:gd name="T2" fmla="*/ 0 w 14"/>
                  <a:gd name="T3" fmla="*/ 0 h 17"/>
                  <a:gd name="T4" fmla="*/ 0 w 14"/>
                  <a:gd name="T5" fmla="*/ 2 h 17"/>
                  <a:gd name="T6" fmla="*/ 0 w 14"/>
                  <a:gd name="T7" fmla="*/ 2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7">
                    <a:moveTo>
                      <a:pt x="0" y="17"/>
                    </a:moveTo>
                    <a:lnTo>
                      <a:pt x="0" y="0"/>
                    </a:lnTo>
                    <a:lnTo>
                      <a:pt x="14" y="17"/>
                    </a:lnTo>
                    <a:lnTo>
                      <a:pt x="0" y="17"/>
                    </a:lnTo>
                    <a:close/>
                  </a:path>
                </a:pathLst>
              </a:custGeom>
              <a:solidFill>
                <a:srgbClr val="E5E5E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ja-JP" altLang="en-US"/>
              </a:p>
            </p:txBody>
          </p:sp>
          <p:sp>
            <p:nvSpPr>
              <p:cNvPr id="997" name="Freeform 46930"/>
              <p:cNvSpPr>
                <a:spLocks/>
              </p:cNvSpPr>
              <p:nvPr/>
            </p:nvSpPr>
            <p:spPr bwMode="auto">
              <a:xfrm>
                <a:off x="1897" y="2123"/>
                <a:ext cx="81" cy="173"/>
              </a:xfrm>
              <a:custGeom>
                <a:avLst/>
                <a:gdLst>
                  <a:gd name="T0" fmla="*/ 10 w 163"/>
                  <a:gd name="T1" fmla="*/ 22 h 345"/>
                  <a:gd name="T2" fmla="*/ 10 w 163"/>
                  <a:gd name="T3" fmla="*/ 14 h 345"/>
                  <a:gd name="T4" fmla="*/ 0 w 163"/>
                  <a:gd name="T5" fmla="*/ 0 h 345"/>
                  <a:gd name="T6" fmla="*/ 0 w 163"/>
                  <a:gd name="T7" fmla="*/ 9 h 345"/>
                  <a:gd name="T8" fmla="*/ 10 w 163"/>
                  <a:gd name="T9" fmla="*/ 22 h 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345">
                    <a:moveTo>
                      <a:pt x="163" y="345"/>
                    </a:moveTo>
                    <a:lnTo>
                      <a:pt x="163" y="210"/>
                    </a:lnTo>
                    <a:lnTo>
                      <a:pt x="0" y="0"/>
                    </a:lnTo>
                    <a:lnTo>
                      <a:pt x="0" y="137"/>
                    </a:lnTo>
                    <a:lnTo>
                      <a:pt x="163" y="345"/>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ja-JP" altLang="en-US"/>
              </a:p>
            </p:txBody>
          </p:sp>
          <p:sp>
            <p:nvSpPr>
              <p:cNvPr id="998" name="Rectangle 46931"/>
              <p:cNvSpPr>
                <a:spLocks noChangeArrowheads="1"/>
              </p:cNvSpPr>
              <p:nvPr/>
            </p:nvSpPr>
            <p:spPr bwMode="auto">
              <a:xfrm>
                <a:off x="1979" y="2229"/>
                <a:ext cx="187" cy="6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99" name="Rectangle 46932"/>
              <p:cNvSpPr>
                <a:spLocks noChangeArrowheads="1"/>
              </p:cNvSpPr>
              <p:nvPr/>
            </p:nvSpPr>
            <p:spPr bwMode="auto">
              <a:xfrm>
                <a:off x="1979" y="2229"/>
                <a:ext cx="187" cy="6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00" name="Rectangle 46933"/>
              <p:cNvSpPr>
                <a:spLocks noChangeArrowheads="1"/>
              </p:cNvSpPr>
              <p:nvPr/>
            </p:nvSpPr>
            <p:spPr bwMode="auto">
              <a:xfrm>
                <a:off x="1994" y="2241"/>
                <a:ext cx="325" cy="2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01" name="Rectangle 46934"/>
              <p:cNvSpPr>
                <a:spLocks noChangeArrowheads="1"/>
              </p:cNvSpPr>
              <p:nvPr/>
            </p:nvSpPr>
            <p:spPr bwMode="auto">
              <a:xfrm>
                <a:off x="1994" y="2241"/>
                <a:ext cx="325" cy="28"/>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002" name="Line 46935"/>
            <p:cNvSpPr>
              <a:spLocks noChangeShapeType="1"/>
            </p:cNvSpPr>
            <p:nvPr/>
          </p:nvSpPr>
          <p:spPr bwMode="auto">
            <a:xfrm>
              <a:off x="8305800" y="5562600"/>
              <a:ext cx="0" cy="3810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pic>
          <p:nvPicPr>
            <p:cNvPr id="100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9625" y="904875"/>
              <a:ext cx="130492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4" name="Picture 4790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0938" y="904875"/>
              <a:ext cx="130492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5" name="Picture 4790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904875"/>
              <a:ext cx="130492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6" name="Picture 4790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4925" y="2147888"/>
              <a:ext cx="130492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7" name="Picture 4790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5400" y="2147888"/>
              <a:ext cx="130492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8" name="Picture 4790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4463" y="2130425"/>
              <a:ext cx="130492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9" name="Picture 4790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1538" y="2166938"/>
              <a:ext cx="130492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65475" y="3616325"/>
              <a:ext cx="1073150"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1" name="Picture 4790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3250" y="3584575"/>
              <a:ext cx="1073150"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 name="Picture 479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3584575"/>
              <a:ext cx="1073150"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3" name="Picture 479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517900"/>
              <a:ext cx="1304925"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3360398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ent Placeholder 64"/>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lang="en-US" altLang="ja-JP"/>
              <a:t>Channel Access Network Flow</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34</a:t>
            </a:fld>
            <a:endParaRPr lang="en-US"/>
          </a:p>
        </p:txBody>
      </p:sp>
      <p:sp>
        <p:nvSpPr>
          <p:cNvPr id="34" name="Rectangle 4"/>
          <p:cNvSpPr>
            <a:spLocks noChangeArrowheads="1"/>
          </p:cNvSpPr>
          <p:nvPr/>
        </p:nvSpPr>
        <p:spPr bwMode="auto">
          <a:xfrm>
            <a:off x="1476375" y="1557338"/>
            <a:ext cx="1800225" cy="863600"/>
          </a:xfrm>
          <a:prstGeom prst="rect">
            <a:avLst/>
          </a:prstGeom>
          <a:solidFill>
            <a:srgbClr val="BBE0E3"/>
          </a:solidFill>
          <a:ln w="25400">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CA Client</a:t>
            </a:r>
            <a:endParaRPr kumimoji="0" lang="de-CH" sz="2400" b="1" i="0" u="none" strike="noStrike" kern="0" cap="none" spc="0" normalizeH="0" baseline="0" noProof="0" dirty="0">
              <a:ln>
                <a:noFill/>
              </a:ln>
              <a:solidFill>
                <a:sysClr val="windowText" lastClr="000000"/>
              </a:solidFill>
              <a:effectLst/>
              <a:uLnTx/>
              <a:uFillTx/>
            </a:endParaRPr>
          </a:p>
        </p:txBody>
      </p:sp>
      <p:sp>
        <p:nvSpPr>
          <p:cNvPr id="35" name="Rectangle 7"/>
          <p:cNvSpPr>
            <a:spLocks noChangeArrowheads="1"/>
          </p:cNvSpPr>
          <p:nvPr/>
        </p:nvSpPr>
        <p:spPr bwMode="auto">
          <a:xfrm>
            <a:off x="755650"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1</a:t>
            </a:r>
            <a:endParaRPr kumimoji="0" lang="de-CH" sz="2400" b="1" i="0" u="none" strike="noStrike" kern="0" cap="none" spc="0" normalizeH="0" baseline="0" noProof="0">
              <a:ln>
                <a:noFill/>
              </a:ln>
              <a:solidFill>
                <a:sysClr val="windowText" lastClr="000000"/>
              </a:solidFill>
              <a:effectLst/>
              <a:uLnTx/>
              <a:uFillTx/>
            </a:endParaRPr>
          </a:p>
        </p:txBody>
      </p:sp>
      <p:sp>
        <p:nvSpPr>
          <p:cNvPr id="36" name="Rectangle 9"/>
          <p:cNvSpPr>
            <a:spLocks noChangeArrowheads="1"/>
          </p:cNvSpPr>
          <p:nvPr/>
        </p:nvSpPr>
        <p:spPr bwMode="auto">
          <a:xfrm>
            <a:off x="2987675"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2</a:t>
            </a:r>
            <a:endParaRPr kumimoji="0" lang="de-CH" sz="2400" b="1" i="0" u="none" strike="noStrike" kern="0" cap="none" spc="0" normalizeH="0" baseline="0" noProof="0">
              <a:ln>
                <a:noFill/>
              </a:ln>
              <a:solidFill>
                <a:sysClr val="windowText" lastClr="000000"/>
              </a:solidFill>
              <a:effectLst/>
              <a:uLnTx/>
              <a:uFillTx/>
            </a:endParaRPr>
          </a:p>
        </p:txBody>
      </p:sp>
      <p:sp>
        <p:nvSpPr>
          <p:cNvPr id="37" name="Rectangle 10"/>
          <p:cNvSpPr>
            <a:spLocks noChangeArrowheads="1"/>
          </p:cNvSpPr>
          <p:nvPr/>
        </p:nvSpPr>
        <p:spPr bwMode="auto">
          <a:xfrm>
            <a:off x="5292725"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3</a:t>
            </a:r>
            <a:endParaRPr kumimoji="0" lang="de-CH" sz="2400" b="1" i="0" u="none" strike="noStrike" kern="0" cap="none" spc="0" normalizeH="0" baseline="0" noProof="0">
              <a:ln>
                <a:noFill/>
              </a:ln>
              <a:solidFill>
                <a:sysClr val="windowText" lastClr="000000"/>
              </a:solidFill>
              <a:effectLst/>
              <a:uLnTx/>
              <a:uFillTx/>
            </a:endParaRPr>
          </a:p>
        </p:txBody>
      </p:sp>
      <p:grpSp>
        <p:nvGrpSpPr>
          <p:cNvPr id="38" name="Group 18"/>
          <p:cNvGrpSpPr>
            <a:grpSpLocks/>
          </p:cNvGrpSpPr>
          <p:nvPr/>
        </p:nvGrpSpPr>
        <p:grpSpPr bwMode="auto">
          <a:xfrm>
            <a:off x="1187450" y="2420938"/>
            <a:ext cx="7632700" cy="2160587"/>
            <a:chOff x="748" y="1525"/>
            <a:chExt cx="4808" cy="1361"/>
          </a:xfrm>
        </p:grpSpPr>
        <p:sp>
          <p:nvSpPr>
            <p:cNvPr id="39" name="Line 11"/>
            <p:cNvSpPr>
              <a:spLocks noChangeShapeType="1"/>
            </p:cNvSpPr>
            <p:nvPr/>
          </p:nvSpPr>
          <p:spPr bwMode="auto">
            <a:xfrm>
              <a:off x="748" y="2341"/>
              <a:ext cx="4808" cy="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Line 12"/>
            <p:cNvSpPr>
              <a:spLocks noChangeShapeType="1"/>
            </p:cNvSpPr>
            <p:nvPr/>
          </p:nvSpPr>
          <p:spPr bwMode="auto">
            <a:xfrm>
              <a:off x="975" y="2341"/>
              <a:ext cx="0" cy="545"/>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Line 13"/>
            <p:cNvSpPr>
              <a:spLocks noChangeShapeType="1"/>
            </p:cNvSpPr>
            <p:nvPr/>
          </p:nvSpPr>
          <p:spPr bwMode="auto">
            <a:xfrm>
              <a:off x="2200" y="2341"/>
              <a:ext cx="0" cy="545"/>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Line 14"/>
            <p:cNvSpPr>
              <a:spLocks noChangeShapeType="1"/>
            </p:cNvSpPr>
            <p:nvPr/>
          </p:nvSpPr>
          <p:spPr bwMode="auto">
            <a:xfrm>
              <a:off x="3651" y="2341"/>
              <a:ext cx="0" cy="545"/>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15"/>
            <p:cNvSpPr>
              <a:spLocks noChangeShapeType="1"/>
            </p:cNvSpPr>
            <p:nvPr/>
          </p:nvSpPr>
          <p:spPr bwMode="auto">
            <a:xfrm>
              <a:off x="1383" y="1525"/>
              <a:ext cx="0" cy="817"/>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44" name="Text Box 17"/>
          <p:cNvSpPr txBox="1">
            <a:spLocks noChangeArrowheads="1"/>
          </p:cNvSpPr>
          <p:nvPr/>
        </p:nvSpPr>
        <p:spPr bwMode="auto">
          <a:xfrm>
            <a:off x="6372225" y="3284538"/>
            <a:ext cx="1387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Network</a:t>
            </a:r>
            <a:endParaRPr kumimoji="0" lang="de-CH" sz="2400" b="1"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grpSp>
        <p:nvGrpSpPr>
          <p:cNvPr id="45" name="Group 41"/>
          <p:cNvGrpSpPr>
            <a:grpSpLocks/>
          </p:cNvGrpSpPr>
          <p:nvPr/>
        </p:nvGrpSpPr>
        <p:grpSpPr bwMode="auto">
          <a:xfrm>
            <a:off x="2195513" y="2420938"/>
            <a:ext cx="1296987" cy="2160587"/>
            <a:chOff x="2018" y="890"/>
            <a:chExt cx="817" cy="1361"/>
          </a:xfrm>
        </p:grpSpPr>
        <p:sp>
          <p:nvSpPr>
            <p:cNvPr id="46" name="Line 20"/>
            <p:cNvSpPr>
              <a:spLocks noChangeShapeType="1"/>
            </p:cNvSpPr>
            <p:nvPr/>
          </p:nvSpPr>
          <p:spPr bwMode="auto">
            <a:xfrm>
              <a:off x="2018" y="1706"/>
              <a:ext cx="817" cy="0"/>
            </a:xfrm>
            <a:prstGeom prst="line">
              <a:avLst/>
            </a:prstGeom>
            <a:noFill/>
            <a:ln w="38100">
              <a:solidFill>
                <a:srgbClr val="333399"/>
              </a:solidFill>
              <a:round/>
              <a:headEnd type="none" w="lg" len="lg"/>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7" name="Line 22"/>
            <p:cNvSpPr>
              <a:spLocks noChangeShapeType="1"/>
            </p:cNvSpPr>
            <p:nvPr/>
          </p:nvSpPr>
          <p:spPr bwMode="auto">
            <a:xfrm>
              <a:off x="2835" y="1706"/>
              <a:ext cx="0" cy="545"/>
            </a:xfrm>
            <a:prstGeom prst="line">
              <a:avLst/>
            </a:prstGeom>
            <a:noFill/>
            <a:ln w="38100">
              <a:solidFill>
                <a:srgbClr val="333399"/>
              </a:solidFill>
              <a:round/>
              <a:headEnd type="triangle" w="lg" len="lg"/>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8" name="Line 24"/>
            <p:cNvSpPr>
              <a:spLocks noChangeShapeType="1"/>
            </p:cNvSpPr>
            <p:nvPr/>
          </p:nvSpPr>
          <p:spPr bwMode="auto">
            <a:xfrm>
              <a:off x="2018" y="890"/>
              <a:ext cx="0" cy="817"/>
            </a:xfrm>
            <a:prstGeom prst="line">
              <a:avLst/>
            </a:prstGeom>
            <a:noFill/>
            <a:ln w="38100">
              <a:solidFill>
                <a:srgbClr val="333399"/>
              </a:solidFill>
              <a:round/>
              <a:headEnd type="triangle" w="lg" len="lg"/>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grpSp>
        <p:nvGrpSpPr>
          <p:cNvPr id="49" name="Group 26"/>
          <p:cNvGrpSpPr>
            <a:grpSpLocks/>
          </p:cNvGrpSpPr>
          <p:nvPr/>
        </p:nvGrpSpPr>
        <p:grpSpPr bwMode="auto">
          <a:xfrm>
            <a:off x="1187450" y="2420938"/>
            <a:ext cx="7632700" cy="2160587"/>
            <a:chOff x="748" y="1525"/>
            <a:chExt cx="4808" cy="1361"/>
          </a:xfrm>
        </p:grpSpPr>
        <p:sp>
          <p:nvSpPr>
            <p:cNvPr id="50" name="Line 27"/>
            <p:cNvSpPr>
              <a:spLocks noChangeShapeType="1"/>
            </p:cNvSpPr>
            <p:nvPr/>
          </p:nvSpPr>
          <p:spPr bwMode="auto">
            <a:xfrm>
              <a:off x="748" y="2341"/>
              <a:ext cx="4808" cy="0"/>
            </a:xfrm>
            <a:prstGeom prst="line">
              <a:avLst/>
            </a:prstGeom>
            <a:noFill/>
            <a:ln w="38100">
              <a:solidFill>
                <a:srgbClr val="99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Line 28"/>
            <p:cNvSpPr>
              <a:spLocks noChangeShapeType="1"/>
            </p:cNvSpPr>
            <p:nvPr/>
          </p:nvSpPr>
          <p:spPr bwMode="auto">
            <a:xfrm>
              <a:off x="975" y="2341"/>
              <a:ext cx="0" cy="545"/>
            </a:xfrm>
            <a:prstGeom prst="line">
              <a:avLst/>
            </a:prstGeom>
            <a:noFill/>
            <a:ln w="38100">
              <a:solidFill>
                <a:srgbClr val="99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Line 29"/>
            <p:cNvSpPr>
              <a:spLocks noChangeShapeType="1"/>
            </p:cNvSpPr>
            <p:nvPr/>
          </p:nvSpPr>
          <p:spPr bwMode="auto">
            <a:xfrm>
              <a:off x="2200" y="2341"/>
              <a:ext cx="0" cy="545"/>
            </a:xfrm>
            <a:prstGeom prst="line">
              <a:avLst/>
            </a:prstGeom>
            <a:noFill/>
            <a:ln w="38100">
              <a:solidFill>
                <a:srgbClr val="99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Line 30"/>
            <p:cNvSpPr>
              <a:spLocks noChangeShapeType="1"/>
            </p:cNvSpPr>
            <p:nvPr/>
          </p:nvSpPr>
          <p:spPr bwMode="auto">
            <a:xfrm>
              <a:off x="3651" y="2341"/>
              <a:ext cx="0" cy="545"/>
            </a:xfrm>
            <a:prstGeom prst="line">
              <a:avLst/>
            </a:prstGeom>
            <a:noFill/>
            <a:ln w="38100">
              <a:solidFill>
                <a:srgbClr val="99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Line 31"/>
            <p:cNvSpPr>
              <a:spLocks noChangeShapeType="1"/>
            </p:cNvSpPr>
            <p:nvPr/>
          </p:nvSpPr>
          <p:spPr bwMode="auto">
            <a:xfrm>
              <a:off x="1383" y="1525"/>
              <a:ext cx="0" cy="817"/>
            </a:xfrm>
            <a:prstGeom prst="line">
              <a:avLst/>
            </a:prstGeom>
            <a:noFill/>
            <a:ln w="38100">
              <a:solidFill>
                <a:srgbClr val="99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grpSp>
        <p:nvGrpSpPr>
          <p:cNvPr id="55" name="Group 40"/>
          <p:cNvGrpSpPr>
            <a:grpSpLocks/>
          </p:cNvGrpSpPr>
          <p:nvPr/>
        </p:nvGrpSpPr>
        <p:grpSpPr bwMode="auto">
          <a:xfrm>
            <a:off x="2195513" y="2420938"/>
            <a:ext cx="1296987" cy="2160587"/>
            <a:chOff x="3107" y="890"/>
            <a:chExt cx="817" cy="1361"/>
          </a:xfrm>
        </p:grpSpPr>
        <p:sp>
          <p:nvSpPr>
            <p:cNvPr id="56" name="Line 37"/>
            <p:cNvSpPr>
              <a:spLocks noChangeShapeType="1"/>
            </p:cNvSpPr>
            <p:nvPr/>
          </p:nvSpPr>
          <p:spPr bwMode="auto">
            <a:xfrm>
              <a:off x="3107" y="1706"/>
              <a:ext cx="817" cy="0"/>
            </a:xfrm>
            <a:prstGeom prst="line">
              <a:avLst/>
            </a:prstGeom>
            <a:noFill/>
            <a:ln w="3810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7" name="Line 38"/>
            <p:cNvSpPr>
              <a:spLocks noChangeShapeType="1"/>
            </p:cNvSpPr>
            <p:nvPr/>
          </p:nvSpPr>
          <p:spPr bwMode="auto">
            <a:xfrm>
              <a:off x="3924" y="1706"/>
              <a:ext cx="0" cy="545"/>
            </a:xfrm>
            <a:prstGeom prst="line">
              <a:avLst/>
            </a:prstGeom>
            <a:noFill/>
            <a:ln w="38100">
              <a:solidFill>
                <a:srgbClr val="008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8" name="Line 39"/>
            <p:cNvSpPr>
              <a:spLocks noChangeShapeType="1"/>
            </p:cNvSpPr>
            <p:nvPr/>
          </p:nvSpPr>
          <p:spPr bwMode="auto">
            <a:xfrm>
              <a:off x="3107" y="890"/>
              <a:ext cx="0" cy="817"/>
            </a:xfrm>
            <a:prstGeom prst="line">
              <a:avLst/>
            </a:prstGeom>
            <a:noFill/>
            <a:ln w="38100">
              <a:solidFill>
                <a:srgbClr val="008000"/>
              </a:solidFill>
              <a:round/>
              <a:headEnd type="triangle" w="lg" len="lg"/>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59" name="Text Box 42"/>
          <p:cNvSpPr txBox="1">
            <a:spLocks noChangeArrowheads="1"/>
          </p:cNvSpPr>
          <p:nvPr/>
        </p:nvSpPr>
        <p:spPr bwMode="auto">
          <a:xfrm>
            <a:off x="3635375" y="1196975"/>
            <a:ext cx="4752975" cy="422275"/>
          </a:xfrm>
          <a:prstGeom prst="rect">
            <a:avLst/>
          </a:prstGeom>
          <a:noFill/>
          <a:ln w="25400">
            <a:solidFill>
              <a:srgbClr val="99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1. Query: Broadcast</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0" name="Text Box 43"/>
          <p:cNvSpPr txBox="1">
            <a:spLocks noChangeArrowheads="1"/>
          </p:cNvSpPr>
          <p:nvPr/>
        </p:nvSpPr>
        <p:spPr bwMode="auto">
          <a:xfrm>
            <a:off x="3635375" y="1701800"/>
            <a:ext cx="4752975" cy="422275"/>
          </a:xfrm>
          <a:prstGeom prst="rect">
            <a:avLst/>
          </a:prstGeom>
          <a:noFill/>
          <a:ln w="25400">
            <a:solidFill>
              <a:srgbClr val="3333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2. Answer: direct connection                 </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1" name="Text Box 44"/>
          <p:cNvSpPr txBox="1">
            <a:spLocks noChangeArrowheads="1"/>
          </p:cNvSpPr>
          <p:nvPr/>
        </p:nvSpPr>
        <p:spPr bwMode="auto">
          <a:xfrm>
            <a:off x="3635375" y="2205038"/>
            <a:ext cx="4752975" cy="727075"/>
          </a:xfrm>
          <a:prstGeom prst="rect">
            <a:avLst/>
          </a:prstGeom>
          <a:noFill/>
          <a:ln w="25400">
            <a:solidFill>
              <a:srgbClr val="008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3. All further queries and answers work directly (Point-To-Point)</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315703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anim calcmode="lin" valueType="num">
                                      <p:cBhvr additive="base">
                                        <p:cTn id="9" dur="500" fill="hold"/>
                                        <p:tgtEl>
                                          <p:spTgt spid="59"/>
                                        </p:tgtEl>
                                        <p:attrNameLst>
                                          <p:attrName>ppt_x</p:attrName>
                                        </p:attrNameLst>
                                      </p:cBhvr>
                                      <p:tavLst>
                                        <p:tav tm="0">
                                          <p:val>
                                            <p:strVal val="1+#ppt_w/2"/>
                                          </p:val>
                                        </p:tav>
                                        <p:tav tm="100000">
                                          <p:val>
                                            <p:strVal val="#ppt_x"/>
                                          </p:val>
                                        </p:tav>
                                      </p:tavLst>
                                    </p:anim>
                                    <p:anim calcmode="lin" valueType="num">
                                      <p:cBhvr additive="base">
                                        <p:cTn id="10"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2" presetClass="entr" presetSubtype="2"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1+#ppt_w/2"/>
                                          </p:val>
                                        </p:tav>
                                        <p:tav tm="100000">
                                          <p:val>
                                            <p:strVal val="#ppt_x"/>
                                          </p:val>
                                        </p:tav>
                                      </p:tavLst>
                                    </p:anim>
                                    <p:anim calcmode="lin" valueType="num">
                                      <p:cBhvr additive="base">
                                        <p:cTn id="18" dur="500" fill="hold"/>
                                        <p:tgtEl>
                                          <p:spTgt spid="60"/>
                                        </p:tgtEl>
                                        <p:attrNameLst>
                                          <p:attrName>ppt_y</p:attrName>
                                        </p:attrNameLst>
                                      </p:cBhvr>
                                      <p:tavLst>
                                        <p:tav tm="0">
                                          <p:val>
                                            <p:strVal val="#ppt_y"/>
                                          </p:val>
                                        </p:tav>
                                        <p:tav tm="100000">
                                          <p:val>
                                            <p:strVal val="#ppt_y"/>
                                          </p:val>
                                        </p:tav>
                                      </p:tavLst>
                                    </p:anim>
                                  </p:childTnLst>
                                </p:cTn>
                              </p:par>
                              <p:par>
                                <p:cTn id="19" presetID="1" presetClass="exit" presetSubtype="0" fill="hold" nodeType="withEffect">
                                  <p:stCondLst>
                                    <p:cond delay="0"/>
                                  </p:stCondLst>
                                  <p:childTnLst>
                                    <p:set>
                                      <p:cBhvr>
                                        <p:cTn id="20" dur="1" fill="hold">
                                          <p:stCondLst>
                                            <p:cond delay="0"/>
                                          </p:stCondLst>
                                        </p:cTn>
                                        <p:tgtEl>
                                          <p:spTgt spid="4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5"/>
                                        </p:tgtEl>
                                        <p:attrNameLst>
                                          <p:attrName>style.visibility</p:attrName>
                                        </p:attrNameLst>
                                      </p:cBhvr>
                                      <p:to>
                                        <p:strVal val="hidden"/>
                                      </p:to>
                                    </p:set>
                                  </p:childTnLst>
                                </p:cTn>
                              </p:par>
                              <p:par>
                                <p:cTn id="27" presetID="2" presetClass="entr" presetSubtype="2"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1+#ppt_w/2"/>
                                          </p:val>
                                        </p:tav>
                                        <p:tav tm="100000">
                                          <p:val>
                                            <p:strVal val="#ppt_x"/>
                                          </p:val>
                                        </p:tav>
                                      </p:tavLst>
                                    </p:anim>
                                    <p:anim calcmode="lin" valueType="num">
                                      <p:cBhvr additive="base">
                                        <p:cTn id="3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Parts of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35</a:t>
            </a:fld>
            <a:endParaRPr lang="en-US"/>
          </a:p>
        </p:txBody>
      </p:sp>
      <p:sp>
        <p:nvSpPr>
          <p:cNvPr id="45" name="Rectangle 6"/>
          <p:cNvSpPr>
            <a:spLocks noChangeArrowheads="1"/>
          </p:cNvSpPr>
          <p:nvPr/>
        </p:nvSpPr>
        <p:spPr bwMode="auto">
          <a:xfrm>
            <a:off x="1060450" y="1168400"/>
            <a:ext cx="1350963" cy="1295400"/>
          </a:xfrm>
          <a:prstGeom prst="rect">
            <a:avLst/>
          </a:prstGeom>
          <a:solidFill>
            <a:srgbClr val="0000FF"/>
          </a:solidFill>
          <a:ln w="635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6" name="Rectangle 7"/>
          <p:cNvSpPr>
            <a:spLocks noChangeArrowheads="1"/>
          </p:cNvSpPr>
          <p:nvPr/>
        </p:nvSpPr>
        <p:spPr bwMode="auto">
          <a:xfrm>
            <a:off x="2895600" y="1168400"/>
            <a:ext cx="1420813" cy="1300163"/>
          </a:xfrm>
          <a:prstGeom prst="rect">
            <a:avLst/>
          </a:prstGeom>
          <a:solidFill>
            <a:srgbClr val="FFFF00"/>
          </a:solidFill>
          <a:ln w="635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7" name="Rectangle 8"/>
          <p:cNvSpPr>
            <a:spLocks noChangeArrowheads="1"/>
          </p:cNvSpPr>
          <p:nvPr/>
        </p:nvSpPr>
        <p:spPr bwMode="auto">
          <a:xfrm>
            <a:off x="2667000" y="3397250"/>
            <a:ext cx="1444625" cy="1427163"/>
          </a:xfrm>
          <a:prstGeom prst="rect">
            <a:avLst/>
          </a:prstGeom>
          <a:solidFill>
            <a:srgbClr val="00FF00"/>
          </a:solidFill>
          <a:ln w="635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8" name="Rectangle 9"/>
          <p:cNvSpPr>
            <a:spLocks noChangeArrowheads="1"/>
          </p:cNvSpPr>
          <p:nvPr/>
        </p:nvSpPr>
        <p:spPr bwMode="auto">
          <a:xfrm>
            <a:off x="4572000" y="3397250"/>
            <a:ext cx="1368425" cy="1397000"/>
          </a:xfrm>
          <a:prstGeom prst="rect">
            <a:avLst/>
          </a:prstGeom>
          <a:solidFill>
            <a:srgbClr val="FF0000"/>
          </a:solidFill>
          <a:ln w="635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9" name="Line 10"/>
          <p:cNvSpPr>
            <a:spLocks noChangeShapeType="1"/>
          </p:cNvSpPr>
          <p:nvPr/>
        </p:nvSpPr>
        <p:spPr bwMode="auto">
          <a:xfrm>
            <a:off x="1060450" y="2898775"/>
            <a:ext cx="5140325" cy="4763"/>
          </a:xfrm>
          <a:prstGeom prst="line">
            <a:avLst/>
          </a:prstGeom>
          <a:noFill/>
          <a:ln w="1270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0" name="Line 11"/>
          <p:cNvSpPr>
            <a:spLocks noChangeShapeType="1"/>
          </p:cNvSpPr>
          <p:nvPr/>
        </p:nvSpPr>
        <p:spPr bwMode="auto">
          <a:xfrm>
            <a:off x="1882775" y="2468563"/>
            <a:ext cx="3175" cy="434975"/>
          </a:xfrm>
          <a:prstGeom prst="line">
            <a:avLst/>
          </a:prstGeom>
          <a:noFill/>
          <a:ln w="635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Line 12"/>
          <p:cNvSpPr>
            <a:spLocks noChangeShapeType="1"/>
          </p:cNvSpPr>
          <p:nvPr/>
        </p:nvSpPr>
        <p:spPr bwMode="auto">
          <a:xfrm>
            <a:off x="3722688" y="2468563"/>
            <a:ext cx="3175" cy="434975"/>
          </a:xfrm>
          <a:prstGeom prst="line">
            <a:avLst/>
          </a:prstGeom>
          <a:noFill/>
          <a:ln w="635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Line 13"/>
          <p:cNvSpPr>
            <a:spLocks noChangeShapeType="1"/>
          </p:cNvSpPr>
          <p:nvPr/>
        </p:nvSpPr>
        <p:spPr bwMode="auto">
          <a:xfrm>
            <a:off x="3502025" y="2962275"/>
            <a:ext cx="6350" cy="436563"/>
          </a:xfrm>
          <a:prstGeom prst="line">
            <a:avLst/>
          </a:prstGeom>
          <a:noFill/>
          <a:ln w="635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Line 14"/>
          <p:cNvSpPr>
            <a:spLocks noChangeShapeType="1"/>
          </p:cNvSpPr>
          <p:nvPr/>
        </p:nvSpPr>
        <p:spPr bwMode="auto">
          <a:xfrm>
            <a:off x="5391150" y="2963863"/>
            <a:ext cx="3175" cy="434975"/>
          </a:xfrm>
          <a:prstGeom prst="line">
            <a:avLst/>
          </a:prstGeom>
          <a:noFill/>
          <a:ln w="635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54" name="Group 1"/>
          <p:cNvGrpSpPr>
            <a:grpSpLocks/>
          </p:cNvGrpSpPr>
          <p:nvPr/>
        </p:nvGrpSpPr>
        <p:grpSpPr bwMode="auto">
          <a:xfrm>
            <a:off x="152400" y="1239838"/>
            <a:ext cx="847725" cy="4781550"/>
            <a:chOff x="152400" y="1239738"/>
            <a:chExt cx="847725" cy="4781550"/>
          </a:xfrm>
        </p:grpSpPr>
        <p:sp>
          <p:nvSpPr>
            <p:cNvPr id="55" name="AutoShape 16"/>
            <p:cNvSpPr>
              <a:spLocks noChangeArrowheads="1"/>
            </p:cNvSpPr>
            <p:nvPr/>
          </p:nvSpPr>
          <p:spPr bwMode="auto">
            <a:xfrm>
              <a:off x="152400" y="1239738"/>
              <a:ext cx="847725" cy="4781550"/>
            </a:xfrm>
            <a:prstGeom prst="downArrow">
              <a:avLst>
                <a:gd name="adj1" fmla="val 50000"/>
                <a:gd name="adj2" fmla="val 141011"/>
              </a:avLst>
            </a:prstGeom>
            <a:solidFill>
              <a:srgbClr val="003366"/>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6" name="Text Box 17"/>
            <p:cNvSpPr txBox="1">
              <a:spLocks noChangeArrowheads="1"/>
            </p:cNvSpPr>
            <p:nvPr/>
          </p:nvSpPr>
          <p:spPr bwMode="auto">
            <a:xfrm rot="-5400000">
              <a:off x="-1295048" y="2803426"/>
              <a:ext cx="3571875"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3200" b="1" i="0" u="none" strike="noStrike" kern="0" cap="none" spc="0" normalizeH="0" baseline="0" noProof="0">
                  <a:ln>
                    <a:noFill/>
                  </a:ln>
                  <a:solidFill>
                    <a:srgbClr val="FFFFFF"/>
                  </a:solidFill>
                  <a:effectLst/>
                  <a:uLnTx/>
                  <a:uFillTx/>
                  <a:latin typeface="Arial" charset="0"/>
                  <a:ea typeface="ＭＳ Ｐゴシック" charset="0"/>
                  <a:cs typeface="Arial" charset="0"/>
                </a:rPr>
                <a:t>Output</a:t>
              </a:r>
            </a:p>
          </p:txBody>
        </p:sp>
      </p:grpSp>
      <p:sp>
        <p:nvSpPr>
          <p:cNvPr id="57" name="AutoShape 19"/>
          <p:cNvSpPr>
            <a:spLocks noChangeArrowheads="1"/>
          </p:cNvSpPr>
          <p:nvPr/>
        </p:nvSpPr>
        <p:spPr bwMode="auto">
          <a:xfrm rot="10800000">
            <a:off x="6200775" y="1095375"/>
            <a:ext cx="847725" cy="4781550"/>
          </a:xfrm>
          <a:prstGeom prst="downArrow">
            <a:avLst>
              <a:gd name="adj1" fmla="val 50000"/>
              <a:gd name="adj2" fmla="val 141011"/>
            </a:avLst>
          </a:prstGeom>
          <a:solidFill>
            <a:srgbClr val="0033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8" name="Text Box 20"/>
          <p:cNvSpPr txBox="1">
            <a:spLocks noChangeArrowheads="1"/>
          </p:cNvSpPr>
          <p:nvPr/>
        </p:nvSpPr>
        <p:spPr bwMode="auto">
          <a:xfrm rot="5400000">
            <a:off x="5969000" y="2895600"/>
            <a:ext cx="1885950" cy="1079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CH" sz="3200" b="1" i="0" u="none" strike="noStrike" kern="0" cap="none" spc="0" normalizeH="0" baseline="0" noProof="0">
                <a:ln>
                  <a:noFill/>
                </a:ln>
                <a:solidFill>
                  <a:srgbClr val="FFFFFF"/>
                </a:solidFill>
                <a:effectLst/>
                <a:uLnTx/>
                <a:uFillTx/>
                <a:latin typeface="Arial" charset="0"/>
                <a:ea typeface="ＭＳ Ｐゴシック" charset="0"/>
                <a:cs typeface="Arial" charset="0"/>
              </a:rPr>
              <a:t>          Input</a:t>
            </a:r>
          </a:p>
        </p:txBody>
      </p:sp>
      <p:pic>
        <p:nvPicPr>
          <p:cNvPr id="59" name="Picture 25" descr="VME-I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3716338"/>
            <a:ext cx="776287"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Picture 26" descr="laptop"/>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100388" y="1447800"/>
            <a:ext cx="1011237"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Picture 28" descr="Oscillosco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475" y="3708400"/>
            <a:ext cx="66357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29" descr="picotux"/>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0450" y="4498975"/>
            <a:ext cx="352425" cy="20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30" descr="PC-Gehaeus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388" y="3789363"/>
            <a:ext cx="452437" cy="91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5" name="Group 42"/>
          <p:cNvGrpSpPr>
            <a:grpSpLocks/>
          </p:cNvGrpSpPr>
          <p:nvPr/>
        </p:nvGrpSpPr>
        <p:grpSpPr bwMode="auto">
          <a:xfrm>
            <a:off x="1547813" y="4797425"/>
            <a:ext cx="4479925" cy="1223963"/>
            <a:chOff x="668" y="3168"/>
            <a:chExt cx="3197" cy="995"/>
          </a:xfrm>
        </p:grpSpPr>
        <p:pic>
          <p:nvPicPr>
            <p:cNvPr id="66" name="Picture 24" descr="hardware-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3406"/>
              <a:ext cx="985" cy="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 name="Line 32"/>
            <p:cNvSpPr>
              <a:spLocks noChangeShapeType="1"/>
            </p:cNvSpPr>
            <p:nvPr/>
          </p:nvSpPr>
          <p:spPr bwMode="auto">
            <a:xfrm flipH="1">
              <a:off x="1680" y="3168"/>
              <a:ext cx="210" cy="96"/>
            </a:xfrm>
            <a:prstGeom prst="line">
              <a:avLst/>
            </a:prstGeom>
            <a:noFill/>
            <a:ln w="63500">
              <a:solidFill>
                <a:srgbClr val="CC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8" name="Line 33"/>
            <p:cNvSpPr>
              <a:spLocks noChangeShapeType="1"/>
            </p:cNvSpPr>
            <p:nvPr/>
          </p:nvSpPr>
          <p:spPr bwMode="auto">
            <a:xfrm>
              <a:off x="3312" y="3168"/>
              <a:ext cx="86" cy="240"/>
            </a:xfrm>
            <a:prstGeom prst="line">
              <a:avLst/>
            </a:prstGeom>
            <a:noFill/>
            <a:ln w="63500">
              <a:solidFill>
                <a:srgbClr val="CC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9" name="Line 34"/>
            <p:cNvSpPr>
              <a:spLocks noChangeShapeType="1"/>
            </p:cNvSpPr>
            <p:nvPr/>
          </p:nvSpPr>
          <p:spPr bwMode="auto">
            <a:xfrm flipH="1">
              <a:off x="1776" y="3168"/>
              <a:ext cx="1296" cy="192"/>
            </a:xfrm>
            <a:prstGeom prst="line">
              <a:avLst/>
            </a:prstGeom>
            <a:noFill/>
            <a:ln w="63500">
              <a:solidFill>
                <a:srgbClr val="CC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70" name="Line 35"/>
            <p:cNvSpPr>
              <a:spLocks noChangeShapeType="1"/>
            </p:cNvSpPr>
            <p:nvPr/>
          </p:nvSpPr>
          <p:spPr bwMode="auto">
            <a:xfrm>
              <a:off x="2016" y="3168"/>
              <a:ext cx="182" cy="240"/>
            </a:xfrm>
            <a:prstGeom prst="line">
              <a:avLst/>
            </a:prstGeom>
            <a:noFill/>
            <a:ln w="63500">
              <a:solidFill>
                <a:srgbClr val="CC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71" name="Picture 23" descr="robote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0" y="3264"/>
              <a:ext cx="846" cy="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 name="Picture 22" descr="Superbe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 y="3264"/>
              <a:ext cx="1198" cy="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3" name="Text Box 36"/>
          <p:cNvSpPr txBox="1">
            <a:spLocks noChangeArrowheads="1"/>
          </p:cNvSpPr>
          <p:nvPr/>
        </p:nvSpPr>
        <p:spPr bwMode="auto">
          <a:xfrm>
            <a:off x="2981325" y="3406775"/>
            <a:ext cx="935038"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CA Server</a:t>
            </a:r>
          </a:p>
        </p:txBody>
      </p:sp>
      <p:sp>
        <p:nvSpPr>
          <p:cNvPr id="74" name="Text Box 37"/>
          <p:cNvSpPr txBox="1">
            <a:spLocks noChangeArrowheads="1"/>
          </p:cNvSpPr>
          <p:nvPr/>
        </p:nvSpPr>
        <p:spPr bwMode="auto">
          <a:xfrm>
            <a:off x="5187950" y="3408363"/>
            <a:ext cx="365125" cy="2460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00"/>
                </a:solidFill>
                <a:effectLst/>
                <a:uLnTx/>
                <a:uFillTx/>
                <a:latin typeface="Arial" charset="0"/>
                <a:ea typeface="ＭＳ Ｐゴシック" charset="0"/>
                <a:cs typeface="Arial" charset="0"/>
              </a:rPr>
              <a:t>IOC</a:t>
            </a:r>
          </a:p>
        </p:txBody>
      </p:sp>
      <p:sp>
        <p:nvSpPr>
          <p:cNvPr id="75" name="Text Box 38"/>
          <p:cNvSpPr txBox="1">
            <a:spLocks noChangeArrowheads="1"/>
          </p:cNvSpPr>
          <p:nvPr/>
        </p:nvSpPr>
        <p:spPr bwMode="auto">
          <a:xfrm>
            <a:off x="1162050" y="2205038"/>
            <a:ext cx="11049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BBE0E3"/>
                </a:solidFill>
                <a:effectLst/>
                <a:uLnTx/>
                <a:uFillTx/>
                <a:latin typeface="Arial" charset="0"/>
                <a:ea typeface="ＭＳ Ｐゴシック" charset="0"/>
                <a:cs typeface="Arial" charset="0"/>
              </a:rPr>
              <a:t>Control Room</a:t>
            </a:r>
          </a:p>
        </p:txBody>
      </p:sp>
      <p:sp>
        <p:nvSpPr>
          <p:cNvPr id="76" name="Text Box 39"/>
          <p:cNvSpPr txBox="1">
            <a:spLocks noChangeArrowheads="1"/>
          </p:cNvSpPr>
          <p:nvPr/>
        </p:nvSpPr>
        <p:spPr bwMode="auto">
          <a:xfrm>
            <a:off x="1355725" y="1196975"/>
            <a:ext cx="747713"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BBE0E3"/>
                </a:solidFill>
                <a:effectLst/>
                <a:uLnTx/>
                <a:uFillTx/>
                <a:latin typeface="Arial" charset="0"/>
                <a:ea typeface="ＭＳ Ｐゴシック" charset="0"/>
                <a:cs typeface="Arial" charset="0"/>
              </a:rPr>
              <a:t>CA Client</a:t>
            </a:r>
          </a:p>
        </p:txBody>
      </p:sp>
      <p:sp>
        <p:nvSpPr>
          <p:cNvPr id="77" name="Text Box 40"/>
          <p:cNvSpPr txBox="1">
            <a:spLocks noChangeArrowheads="1"/>
          </p:cNvSpPr>
          <p:nvPr/>
        </p:nvSpPr>
        <p:spPr bwMode="auto">
          <a:xfrm>
            <a:off x="3243263" y="1196975"/>
            <a:ext cx="747712"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 Client</a:t>
            </a:r>
          </a:p>
        </p:txBody>
      </p:sp>
      <p:sp>
        <p:nvSpPr>
          <p:cNvPr id="78" name="Text Box 41"/>
          <p:cNvSpPr txBox="1">
            <a:spLocks noChangeArrowheads="1"/>
          </p:cNvSpPr>
          <p:nvPr/>
        </p:nvSpPr>
        <p:spPr bwMode="auto">
          <a:xfrm>
            <a:off x="4716463" y="3408363"/>
            <a:ext cx="933450" cy="2460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CA Server</a:t>
            </a:r>
          </a:p>
        </p:txBody>
      </p:sp>
      <p:sp>
        <p:nvSpPr>
          <p:cNvPr id="79" name="AutoShape 43"/>
          <p:cNvSpPr>
            <a:spLocks noChangeArrowheads="1"/>
          </p:cNvSpPr>
          <p:nvPr/>
        </p:nvSpPr>
        <p:spPr bwMode="auto">
          <a:xfrm>
            <a:off x="7048500" y="3600450"/>
            <a:ext cx="1982788" cy="1630363"/>
          </a:xfrm>
          <a:prstGeom prst="wedgeRoundRectCallout">
            <a:avLst>
              <a:gd name="adj1" fmla="val -95315"/>
              <a:gd name="adj2" fmla="val 4139"/>
              <a:gd name="adj3" fmla="val 16667"/>
            </a:avLst>
          </a:prstGeom>
          <a:solidFill>
            <a:srgbClr val="BBE0E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ysClr val="windowText" lastClr="000000"/>
                </a:solidFill>
                <a:effectLst/>
                <a:uLnTx/>
                <a:uFillTx/>
              </a:rPr>
              <a:t>Server Programs:</a:t>
            </a: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(user programs)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Realtime Control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333399"/>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333399"/>
                </a:solidFill>
                <a:effectLst/>
                <a:uLnTx/>
                <a:uFillTx/>
              </a:rPr>
              <a:t>Records</a:t>
            </a:r>
          </a:p>
        </p:txBody>
      </p:sp>
      <p:sp>
        <p:nvSpPr>
          <p:cNvPr id="80" name="AutoShape 44"/>
          <p:cNvSpPr>
            <a:spLocks noChangeArrowheads="1"/>
          </p:cNvSpPr>
          <p:nvPr/>
        </p:nvSpPr>
        <p:spPr bwMode="auto">
          <a:xfrm>
            <a:off x="7162800" y="1095375"/>
            <a:ext cx="1868488" cy="1385888"/>
          </a:xfrm>
          <a:prstGeom prst="wedgeRoundRectCallout">
            <a:avLst>
              <a:gd name="adj1" fmla="val -188231"/>
              <a:gd name="adj2" fmla="val 15139"/>
              <a:gd name="adj3" fmla="val 16667"/>
            </a:avLst>
          </a:prstGeom>
          <a:solidFill>
            <a:srgbClr val="BBE0E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Client Programs: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Alarm, </a:t>
            </a:r>
            <a:r>
              <a:rPr kumimoji="0" lang="en-US" sz="1600" b="0" i="0" u="none" strike="noStrike" kern="0" cap="none" spc="0" normalizeH="0" baseline="0" noProof="0" dirty="0" err="1">
                <a:ln>
                  <a:noFill/>
                </a:ln>
                <a:solidFill>
                  <a:sysClr val="windowText" lastClr="000000"/>
                </a:solidFill>
                <a:effectLst/>
                <a:uLnTx/>
                <a:uFillTx/>
              </a:rPr>
              <a:t>Striptool</a:t>
            </a:r>
            <a:r>
              <a:rPr kumimoji="0" lang="en-US" sz="1600" b="0" i="0" u="none" strike="noStrike" kern="0" cap="none" spc="0" normalizeH="0" baseline="0" noProof="0" dirty="0">
                <a:ln>
                  <a:noFill/>
                </a:ln>
                <a:solidFill>
                  <a:sysClr val="windowText" lastClr="000000"/>
                </a:solidFill>
                <a:effectLst/>
                <a:uLnTx/>
                <a:uFillTx/>
              </a:rPr>
              <a:t>, CS-Studio,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many more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(user programs)</a:t>
            </a:r>
          </a:p>
        </p:txBody>
      </p:sp>
      <p:sp>
        <p:nvSpPr>
          <p:cNvPr id="81" name="AutoShape 46"/>
          <p:cNvSpPr>
            <a:spLocks noChangeArrowheads="1"/>
          </p:cNvSpPr>
          <p:nvPr/>
        </p:nvSpPr>
        <p:spPr bwMode="auto">
          <a:xfrm>
            <a:off x="7162800" y="2587625"/>
            <a:ext cx="1868488" cy="820738"/>
          </a:xfrm>
          <a:prstGeom prst="wedgeRoundRectCallout">
            <a:avLst>
              <a:gd name="adj1" fmla="val -108792"/>
              <a:gd name="adj2" fmla="val -14218"/>
              <a:gd name="adj3" fmla="val 16667"/>
            </a:avLst>
          </a:prstGeom>
          <a:solidFill>
            <a:srgbClr val="BBE0E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Channel Access:</a:t>
            </a:r>
            <a:endParaRPr kumimoji="0" lang="en-US" sz="16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(UDP/TCP)</a:t>
            </a:r>
          </a:p>
        </p:txBody>
      </p:sp>
      <p:sp>
        <p:nvSpPr>
          <p:cNvPr id="82" name="AutoShape 49"/>
          <p:cNvSpPr>
            <a:spLocks noChangeArrowheads="1"/>
          </p:cNvSpPr>
          <p:nvPr/>
        </p:nvSpPr>
        <p:spPr bwMode="auto">
          <a:xfrm rot="21420943">
            <a:off x="6596063" y="5454650"/>
            <a:ext cx="2300287" cy="1033463"/>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21600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Hardware: </a:t>
            </a:r>
            <a:r>
              <a:rPr kumimoji="0" lang="en-US" sz="1600" b="0" i="0" u="none" strike="noStrike" kern="0" cap="none" spc="0" normalizeH="0" baseline="0" noProof="0" dirty="0">
                <a:ln>
                  <a:noFill/>
                </a:ln>
                <a:solidFill>
                  <a:sysClr val="windowText" lastClr="000000"/>
                </a:solidFill>
                <a:effectLst/>
                <a:uLnTx/>
                <a:uFillTx/>
              </a:rPr>
              <a:t>maybe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controllers and PLCs</a:t>
            </a:r>
          </a:p>
        </p:txBody>
      </p:sp>
      <p:pic>
        <p:nvPicPr>
          <p:cNvPr id="83" name="Picture 30" descr="PC-Gehaeus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1300" y="3832225"/>
            <a:ext cx="452438" cy="91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4" name="Picture 83"/>
          <p:cNvPicPr>
            <a:picLocks noChangeAspect="1"/>
          </p:cNvPicPr>
          <p:nvPr/>
        </p:nvPicPr>
        <p:blipFill>
          <a:blip r:embed="rId10"/>
          <a:stretch>
            <a:fillRect/>
          </a:stretch>
        </p:blipFill>
        <p:spPr>
          <a:xfrm>
            <a:off x="1162050" y="1447800"/>
            <a:ext cx="1104900" cy="701353"/>
          </a:xfrm>
          <a:prstGeom prst="rect">
            <a:avLst/>
          </a:prstGeom>
        </p:spPr>
      </p:pic>
    </p:spTree>
    <p:extLst>
      <p:ext uri="{BB962C8B-B14F-4D97-AF65-F5344CB8AC3E}">
        <p14:creationId xmlns:p14="http://schemas.microsoft.com/office/powerpoint/2010/main" val="339461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linds(vertical)">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9">
                                            <p:bg/>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9">
                                            <p:txEl>
                                              <p:pRg st="0" end="0"/>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9">
                                            <p:txEl>
                                              <p:pRg st="1" end="1"/>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9">
                                            <p:txEl>
                                              <p:pRg st="3" end="3"/>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9">
                                            <p:txEl>
                                              <p:pRg st="5" end="5"/>
                                            </p:txEl>
                                          </p:spTgt>
                                        </p:tgtEl>
                                        <p:attrNameLst>
                                          <p:attrName>style.visibility</p:attrName>
                                        </p:attrNameLst>
                                      </p:cBhvr>
                                      <p:to>
                                        <p:strVal val="visible"/>
                                      </p:to>
                                    </p:set>
                                  </p:childTnLst>
                                </p:cTn>
                              </p:par>
                              <p:par>
                                <p:cTn id="56" presetID="1" presetClass="exit" presetSubtype="0" fill="hold" grpId="1" nodeType="withEffect">
                                  <p:stCondLst>
                                    <p:cond delay="0"/>
                                  </p:stCondLst>
                                  <p:childTnLst>
                                    <p:set>
                                      <p:cBhvr>
                                        <p:cTn id="57" dur="1" fill="hold">
                                          <p:stCondLst>
                                            <p:cond delay="0"/>
                                          </p:stCondLst>
                                        </p:cTn>
                                        <p:tgtEl>
                                          <p:spTgt spid="78"/>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P spid="78" grpId="1"/>
      <p:bldP spid="79" grpId="0" build="allAtOnce" animBg="1"/>
      <p:bldP spid="80" grpId="0" animBg="1"/>
      <p:bldP spid="81" grpId="0" animBg="1"/>
      <p:bldP spid="8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Close Look at a Measured Value</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36</a:t>
            </a:fld>
            <a:endParaRPr lang="en-US"/>
          </a:p>
        </p:txBody>
      </p:sp>
      <p:sp>
        <p:nvSpPr>
          <p:cNvPr id="15" name="Text Box 3"/>
          <p:cNvSpPr txBox="1">
            <a:spLocks noChangeArrowheads="1"/>
          </p:cNvSpPr>
          <p:nvPr/>
        </p:nvSpPr>
        <p:spPr bwMode="auto">
          <a:xfrm>
            <a:off x="6194425" y="1235075"/>
            <a:ext cx="2209800" cy="648512"/>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399"/>
                </a:solidFill>
                <a:effectLst/>
                <a:uLnTx/>
                <a:uFillTx/>
                <a:latin typeface="Arial" charset="0"/>
                <a:ea typeface="ＭＳ Ｐゴシック" charset="0"/>
                <a:cs typeface="Arial" charset="0"/>
              </a:rPr>
              <a:t>295.5</a:t>
            </a:r>
            <a:endParaRPr kumimoji="0" lang="en-US" sz="2400" b="0"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16" name="Text Box 4"/>
          <p:cNvSpPr txBox="1">
            <a:spLocks noChangeArrowheads="1"/>
          </p:cNvSpPr>
          <p:nvPr/>
        </p:nvSpPr>
        <p:spPr bwMode="auto">
          <a:xfrm>
            <a:off x="250825" y="1844675"/>
            <a:ext cx="8610600" cy="45720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 name="Text Box 5"/>
          <p:cNvSpPr txBox="1">
            <a:spLocks noChangeArrowheads="1"/>
          </p:cNvSpPr>
          <p:nvPr/>
        </p:nvSpPr>
        <p:spPr bwMode="auto">
          <a:xfrm>
            <a:off x="250825" y="2378075"/>
            <a:ext cx="8610600" cy="45720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time stamp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17.2.2005 14:21:16</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8" name="Text Box 6"/>
          <p:cNvSpPr txBox="1">
            <a:spLocks noChangeArrowheads="1"/>
          </p:cNvSpPr>
          <p:nvPr/>
        </p:nvSpPr>
        <p:spPr bwMode="auto">
          <a:xfrm>
            <a:off x="250825" y="2911475"/>
            <a:ext cx="8610600" cy="45720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severity (alarm state)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NO_ALARM</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9" name="Text Box 7"/>
          <p:cNvSpPr txBox="1">
            <a:spLocks noChangeArrowheads="1"/>
          </p:cNvSpPr>
          <p:nvPr/>
        </p:nvSpPr>
        <p:spPr bwMode="auto">
          <a:xfrm>
            <a:off x="250825" y="3444875"/>
            <a:ext cx="8610600"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technical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400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0" name="Text Box 8"/>
          <p:cNvSpPr txBox="1">
            <a:spLocks noChangeArrowheads="1"/>
          </p:cNvSpPr>
          <p:nvPr/>
        </p:nvSpPr>
        <p:spPr bwMode="auto">
          <a:xfrm>
            <a:off x="250825" y="3978275"/>
            <a:ext cx="8610600"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graphical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370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1" name="Text Box 10"/>
          <p:cNvSpPr txBox="1">
            <a:spLocks noChangeArrowheads="1"/>
          </p:cNvSpPr>
          <p:nvPr/>
        </p:nvSpPr>
        <p:spPr bwMode="auto">
          <a:xfrm>
            <a:off x="395288" y="5029200"/>
            <a:ext cx="8496300" cy="106401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rPr>
              <a:t>A measured value is an object with multiple related information</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rPr>
              <a:t>that have different data types.</a:t>
            </a:r>
            <a:r>
              <a:rPr kumimoji="0" lang="en-US" sz="2100" b="1" i="0" u="none" strike="noStrike" kern="0" cap="none" spc="0" normalizeH="0" noProof="0" dirty="0">
                <a:ln>
                  <a:noFill/>
                </a:ln>
                <a:solidFill>
                  <a:srgbClr val="333399"/>
                </a:solidFill>
                <a:effectLst/>
                <a:uLnTx/>
                <a:uFillTx/>
                <a:latin typeface="Arial" charset="0"/>
                <a:ea typeface="ＭＳ Ｐゴシック" charset="0"/>
                <a:cs typeface="Arial" charset="0"/>
              </a:rPr>
              <a:t> </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noProof="0" dirty="0">
                <a:ln>
                  <a:noFill/>
                </a:ln>
                <a:solidFill>
                  <a:srgbClr val="333399"/>
                </a:solidFill>
                <a:effectLst/>
                <a:uLnTx/>
                <a:uFillTx/>
                <a:latin typeface="Arial" charset="0"/>
                <a:ea typeface="ＭＳ Ｐゴシック" charset="0"/>
                <a:cs typeface="Arial" charset="0"/>
              </a:rPr>
              <a:t>One object is called an EPICS record</a:t>
            </a:r>
            <a:endPar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22" name="Text Box 12"/>
          <p:cNvSpPr txBox="1">
            <a:spLocks noChangeArrowheads="1"/>
          </p:cNvSpPr>
          <p:nvPr/>
        </p:nvSpPr>
        <p:spPr bwMode="auto">
          <a:xfrm>
            <a:off x="250825" y="4511675"/>
            <a:ext cx="8686800" cy="463846"/>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with a description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Beam current in SR"</a:t>
            </a:r>
          </a:p>
        </p:txBody>
      </p:sp>
      <p:sp>
        <p:nvSpPr>
          <p:cNvPr id="23" name="Text Box 13"/>
          <p:cNvSpPr txBox="1">
            <a:spLocks noChangeArrowheads="1"/>
          </p:cNvSpPr>
          <p:nvPr/>
        </p:nvSpPr>
        <p:spPr bwMode="auto">
          <a:xfrm>
            <a:off x="403225" y="1311275"/>
            <a:ext cx="5321300" cy="45720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Value with a data type</a:t>
            </a:r>
          </a:p>
        </p:txBody>
      </p:sp>
    </p:spTree>
    <p:extLst>
      <p:ext uri="{BB962C8B-B14F-4D97-AF65-F5344CB8AC3E}">
        <p14:creationId xmlns:p14="http://schemas.microsoft.com/office/powerpoint/2010/main" val="1438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0-#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utoUpdateAnimBg="0"/>
      <p:bldP spid="17" grpId="0" autoUpdateAnimBg="0"/>
      <p:bldP spid="18" grpId="0" autoUpdateAnimBg="0"/>
      <p:bldP spid="19" grpId="0" autoUpdateAnimBg="0"/>
      <p:bldP spid="20" grpId="0" autoUpdateAnimBg="0"/>
      <p:bldP spid="21" grpId="0"/>
      <p:bldP spid="22" grpId="0" autoUpdateAnimBg="0"/>
      <p:bldP spid="2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Make a Record from a Measured Value</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37</a:t>
            </a:fld>
            <a:endParaRPr lang="en-US"/>
          </a:p>
        </p:txBody>
      </p:sp>
      <p:sp>
        <p:nvSpPr>
          <p:cNvPr id="30" name="Rectangle 28"/>
          <p:cNvSpPr>
            <a:spLocks noChangeArrowheads="1"/>
          </p:cNvSpPr>
          <p:nvPr/>
        </p:nvSpPr>
        <p:spPr bwMode="auto">
          <a:xfrm>
            <a:off x="461963" y="1131888"/>
            <a:ext cx="8208962" cy="4056062"/>
          </a:xfrm>
          <a:prstGeom prst="rect">
            <a:avLst/>
          </a:prstGeom>
          <a:solidFill>
            <a:srgbClr val="CCFFCC"/>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b"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ysClr val="windowText" lastClr="000000"/>
                </a:solidFill>
                <a:effectLst/>
                <a:uLnTx/>
                <a:uFillTx/>
              </a:rPr>
              <a:t>	Configured by developer</a:t>
            </a:r>
            <a:endParaRPr kumimoji="0" lang="en-US" sz="1400" b="0" i="1" u="none" strike="noStrike" kern="0" cap="none" spc="0" normalizeH="0" baseline="0" noProof="0" dirty="0">
              <a:ln>
                <a:noFill/>
              </a:ln>
              <a:solidFill>
                <a:sysClr val="windowText" lastClr="000000"/>
              </a:solidFill>
              <a:effectLst/>
              <a:uLnTx/>
              <a:uFillTx/>
            </a:endParaRPr>
          </a:p>
        </p:txBody>
      </p:sp>
      <p:sp>
        <p:nvSpPr>
          <p:cNvPr id="31" name="Rectangle 4"/>
          <p:cNvSpPr>
            <a:spLocks noChangeArrowheads="1"/>
          </p:cNvSpPr>
          <p:nvPr/>
        </p:nvSpPr>
        <p:spPr bwMode="auto">
          <a:xfrm>
            <a:off x="461963" y="5232400"/>
            <a:ext cx="8208962" cy="860425"/>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VAL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SEVR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TIME</a:t>
            </a:r>
          </a:p>
        </p:txBody>
      </p:sp>
      <p:sp>
        <p:nvSpPr>
          <p:cNvPr id="32" name="Text Box 5"/>
          <p:cNvSpPr txBox="1">
            <a:spLocks noChangeArrowheads="1"/>
          </p:cNvSpPr>
          <p:nvPr/>
        </p:nvSpPr>
        <p:spPr bwMode="auto">
          <a:xfrm>
            <a:off x="5440363" y="1524000"/>
            <a:ext cx="2209800"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Arial" charset="0"/>
                <a:ea typeface="ＭＳ Ｐゴシック" charset="0"/>
                <a:cs typeface="Arial" charset="0"/>
              </a:rPr>
              <a:t>295.5</a:t>
            </a:r>
            <a:endParaRPr kumimoji="0" lang="en-US" sz="2400" b="0"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33" name="Text Box 6"/>
          <p:cNvSpPr txBox="1">
            <a:spLocks noChangeArrowheads="1"/>
          </p:cNvSpPr>
          <p:nvPr/>
        </p:nvSpPr>
        <p:spPr bwMode="auto">
          <a:xfrm>
            <a:off x="2124075" y="2133600"/>
            <a:ext cx="5983288"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4" name="Text Box 7"/>
          <p:cNvSpPr txBox="1">
            <a:spLocks noChangeArrowheads="1"/>
          </p:cNvSpPr>
          <p:nvPr/>
        </p:nvSpPr>
        <p:spPr bwMode="auto">
          <a:xfrm>
            <a:off x="5219700" y="2667000"/>
            <a:ext cx="2887663"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17.2.2005 14:21:16</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5" name="Text Box 8"/>
          <p:cNvSpPr txBox="1">
            <a:spLocks noChangeArrowheads="1"/>
          </p:cNvSpPr>
          <p:nvPr/>
        </p:nvSpPr>
        <p:spPr bwMode="auto">
          <a:xfrm>
            <a:off x="6156325" y="3200400"/>
            <a:ext cx="1951038"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NO_ALARM</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6" name="Text Box 9"/>
          <p:cNvSpPr txBox="1">
            <a:spLocks noChangeArrowheads="1"/>
          </p:cNvSpPr>
          <p:nvPr/>
        </p:nvSpPr>
        <p:spPr bwMode="auto">
          <a:xfrm>
            <a:off x="900113" y="3733800"/>
            <a:ext cx="7207250"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technical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400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7" name="Text Box 10"/>
          <p:cNvSpPr txBox="1">
            <a:spLocks noChangeArrowheads="1"/>
          </p:cNvSpPr>
          <p:nvPr/>
        </p:nvSpPr>
        <p:spPr bwMode="auto">
          <a:xfrm>
            <a:off x="900113" y="4267200"/>
            <a:ext cx="7207250"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graphical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370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 name="Text Box 11"/>
          <p:cNvSpPr txBox="1">
            <a:spLocks noChangeArrowheads="1"/>
          </p:cNvSpPr>
          <p:nvPr/>
        </p:nvSpPr>
        <p:spPr bwMode="auto">
          <a:xfrm>
            <a:off x="1116013" y="4800600"/>
            <a:ext cx="7067550"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with a description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Beam current in SR"</a:t>
            </a:r>
          </a:p>
        </p:txBody>
      </p:sp>
      <p:sp>
        <p:nvSpPr>
          <p:cNvPr id="39" name="Text Box 12"/>
          <p:cNvSpPr txBox="1">
            <a:spLocks noChangeArrowheads="1"/>
          </p:cNvSpPr>
          <p:nvPr/>
        </p:nvSpPr>
        <p:spPr bwMode="auto">
          <a:xfrm>
            <a:off x="1116013" y="1600200"/>
            <a:ext cx="3638550" cy="463550"/>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 value with a data type</a:t>
            </a:r>
          </a:p>
        </p:txBody>
      </p:sp>
      <p:sp>
        <p:nvSpPr>
          <p:cNvPr id="40" name="Text Box 13"/>
          <p:cNvSpPr txBox="1">
            <a:spLocks noChangeArrowheads="1"/>
          </p:cNvSpPr>
          <p:nvPr/>
        </p:nvSpPr>
        <p:spPr bwMode="auto">
          <a:xfrm>
            <a:off x="1979613" y="1125538"/>
            <a:ext cx="62182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unique name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ARIDI-PCT:CURRENT</a:t>
            </a:r>
          </a:p>
        </p:txBody>
      </p:sp>
      <p:sp>
        <p:nvSpPr>
          <p:cNvPr id="41" name="Text Box 14"/>
          <p:cNvSpPr txBox="1">
            <a:spLocks noChangeArrowheads="1"/>
          </p:cNvSpPr>
          <p:nvPr/>
        </p:nvSpPr>
        <p:spPr bwMode="auto">
          <a:xfrm>
            <a:off x="7596188" y="1557338"/>
            <a:ext cx="438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ai</a:t>
            </a:r>
          </a:p>
        </p:txBody>
      </p:sp>
      <p:sp>
        <p:nvSpPr>
          <p:cNvPr id="42" name="Text Box 15"/>
          <p:cNvSpPr txBox="1">
            <a:spLocks noChangeArrowheads="1"/>
          </p:cNvSpPr>
          <p:nvPr/>
        </p:nvSpPr>
        <p:spPr bwMode="auto">
          <a:xfrm>
            <a:off x="1187450" y="1125538"/>
            <a:ext cx="7345363" cy="4572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ai</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ARIDI-PCT:CURRENT</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p:txBody>
      </p:sp>
      <p:sp>
        <p:nvSpPr>
          <p:cNvPr id="43" name="Text Box 16"/>
          <p:cNvSpPr txBox="1">
            <a:spLocks noChangeArrowheads="1"/>
          </p:cNvSpPr>
          <p:nvPr/>
        </p:nvSpPr>
        <p:spPr bwMode="auto">
          <a:xfrm>
            <a:off x="2411413" y="2636838"/>
            <a:ext cx="25558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time stamp</a:t>
            </a:r>
          </a:p>
        </p:txBody>
      </p:sp>
      <p:grpSp>
        <p:nvGrpSpPr>
          <p:cNvPr id="44" name="Group 17"/>
          <p:cNvGrpSpPr>
            <a:grpSpLocks/>
          </p:cNvGrpSpPr>
          <p:nvPr/>
        </p:nvGrpSpPr>
        <p:grpSpPr bwMode="auto">
          <a:xfrm>
            <a:off x="461963" y="5230813"/>
            <a:ext cx="3965575" cy="830262"/>
            <a:chOff x="291" y="3328"/>
            <a:chExt cx="2498" cy="342"/>
          </a:xfrm>
        </p:grpSpPr>
        <p:sp>
          <p:nvSpPr>
            <p:cNvPr id="45" name="Text Box 18"/>
            <p:cNvSpPr txBox="1">
              <a:spLocks noChangeArrowheads="1"/>
            </p:cNvSpPr>
            <p:nvPr/>
          </p:nvSpPr>
          <p:spPr bwMode="auto">
            <a:xfrm>
              <a:off x="291" y="3328"/>
              <a:ext cx="245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t>Read back from </a:t>
              </a:r>
              <a:b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br>
              <a: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t>hardware/driver</a:t>
              </a: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6" name="AutoShape 19"/>
            <p:cNvSpPr>
              <a:spLocks/>
            </p:cNvSpPr>
            <p:nvPr/>
          </p:nvSpPr>
          <p:spPr bwMode="auto">
            <a:xfrm>
              <a:off x="2653" y="3342"/>
              <a:ext cx="136" cy="328"/>
            </a:xfrm>
            <a:prstGeom prst="leftBrace">
              <a:avLst>
                <a:gd name="adj1" fmla="val 27758"/>
                <a:gd name="adj2" fmla="val 50000"/>
              </a:avLst>
            </a:prstGeom>
            <a:noFill/>
            <a:ln w="952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grpSp>
      <p:sp>
        <p:nvSpPr>
          <p:cNvPr id="47" name="Text Box 20"/>
          <p:cNvSpPr txBox="1">
            <a:spLocks noChangeArrowheads="1"/>
          </p:cNvSpPr>
          <p:nvPr/>
        </p:nvSpPr>
        <p:spPr bwMode="auto">
          <a:xfrm>
            <a:off x="1042988" y="3213100"/>
            <a:ext cx="406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severity (alarm status)</a:t>
            </a:r>
          </a:p>
        </p:txBody>
      </p:sp>
      <p:sp>
        <p:nvSpPr>
          <p:cNvPr id="48" name="Text Box 21"/>
          <p:cNvSpPr txBox="1">
            <a:spLocks noChangeArrowheads="1"/>
          </p:cNvSpPr>
          <p:nvPr/>
        </p:nvSpPr>
        <p:spPr bwMode="auto">
          <a:xfrm>
            <a:off x="3203575" y="1700213"/>
            <a:ext cx="25685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49" name="Text Box 22"/>
          <p:cNvSpPr txBox="1">
            <a:spLocks noChangeArrowheads="1"/>
          </p:cNvSpPr>
          <p:nvPr/>
        </p:nvSpPr>
        <p:spPr bwMode="auto">
          <a:xfrm>
            <a:off x="3203575" y="2060575"/>
            <a:ext cx="2771775"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(EGUF,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400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(EGUL,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0" name="Text Box 23"/>
          <p:cNvSpPr txBox="1">
            <a:spLocks noChangeArrowheads="1"/>
          </p:cNvSpPr>
          <p:nvPr/>
        </p:nvSpPr>
        <p:spPr bwMode="auto">
          <a:xfrm>
            <a:off x="3203575" y="2781300"/>
            <a:ext cx="2952750"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(HOPR,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370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(LOPR,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1" name="Text Box 24"/>
          <p:cNvSpPr txBox="1">
            <a:spLocks noChangeArrowheads="1"/>
          </p:cNvSpPr>
          <p:nvPr/>
        </p:nvSpPr>
        <p:spPr bwMode="auto">
          <a:xfrm>
            <a:off x="3203575" y="3500438"/>
            <a:ext cx="5092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(DESC,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Beam current in SR</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2" name="Text Box 25"/>
          <p:cNvSpPr txBox="1">
            <a:spLocks noChangeArrowheads="1"/>
          </p:cNvSpPr>
          <p:nvPr/>
        </p:nvSpPr>
        <p:spPr bwMode="auto">
          <a:xfrm>
            <a:off x="3203575" y="3860800"/>
            <a:ext cx="3529013"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field (DTYP,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HY8401</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field (INP,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#C3 S0</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53" name="Text Box 26"/>
          <p:cNvSpPr txBox="1">
            <a:spLocks noChangeArrowheads="1"/>
          </p:cNvSpPr>
          <p:nvPr/>
        </p:nvSpPr>
        <p:spPr bwMode="auto">
          <a:xfrm>
            <a:off x="3276600" y="4724400"/>
            <a:ext cx="285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Tree>
    <p:extLst>
      <p:ext uri="{BB962C8B-B14F-4D97-AF65-F5344CB8AC3E}">
        <p14:creationId xmlns:p14="http://schemas.microsoft.com/office/powerpoint/2010/main" val="206139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 calcmode="lin" valueType="num">
                                      <p:cBhvr additive="base">
                                        <p:cTn id="13"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1.38889E-6 -1.68363E-6 L 0.0125 0.52706 " pathEditMode="relative" rAng="0" ptsTypes="AA">
                                      <p:cBhvr>
                                        <p:cTn id="18" dur="2000" fill="hold"/>
                                        <p:tgtEl>
                                          <p:spTgt spid="32"/>
                                        </p:tgtEl>
                                        <p:attrNameLst>
                                          <p:attrName>ppt_x</p:attrName>
                                          <p:attrName>ppt_y</p:attrName>
                                        </p:attrNameLst>
                                      </p:cBhvr>
                                      <p:rCtr x="625" y="26341"/>
                                    </p:animMotion>
                                  </p:childTnLst>
                                </p:cTn>
                              </p:par>
                              <p:par>
                                <p:cTn id="19" presetID="2" presetClass="entr" presetSubtype="2"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1+#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40">
                                            <p:txEl>
                                              <p:pRg st="0" end="0"/>
                                            </p:txEl>
                                          </p:spTgt>
                                        </p:tgtEl>
                                      </p:cBhvr>
                                    </p:animEffect>
                                    <p:set>
                                      <p:cBhvr>
                                        <p:cTn id="27" dur="1" fill="hold">
                                          <p:stCondLst>
                                            <p:cond delay="499"/>
                                          </p:stCondLst>
                                        </p:cTn>
                                        <p:tgtEl>
                                          <p:spTgt spid="40">
                                            <p:txEl>
                                              <p:pRg st="0" end="0"/>
                                            </p:txEl>
                                          </p:spTgt>
                                        </p:tgtEl>
                                        <p:attrNameLst>
                                          <p:attrName>style.visibility</p:attrName>
                                        </p:attrNameLst>
                                      </p:cBhvr>
                                      <p:to>
                                        <p:strVal val="hidden"/>
                                      </p:to>
                                    </p:set>
                                  </p:childTnLst>
                                </p:cTn>
                              </p:par>
                              <p:par>
                                <p:cTn id="28" presetID="9" presetClass="exit" presetSubtype="0" fill="hold" grpId="0" nodeType="withEffect">
                                  <p:stCondLst>
                                    <p:cond delay="0"/>
                                  </p:stCondLst>
                                  <p:childTnLst>
                                    <p:animEffect transition="out" filter="dissolv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41"/>
                                        </p:tgtEl>
                                      </p:cBhvr>
                                    </p:animEffect>
                                    <p:set>
                                      <p:cBhvr>
                                        <p:cTn id="33" dur="1" fill="hold">
                                          <p:stCondLst>
                                            <p:cond delay="499"/>
                                          </p:stCondLst>
                                        </p:cTn>
                                        <p:tgtEl>
                                          <p:spTgt spid="41"/>
                                        </p:tgtEl>
                                        <p:attrNameLst>
                                          <p:attrName>style.visibility</p:attrName>
                                        </p:attrNameLst>
                                      </p:cBhvr>
                                      <p:to>
                                        <p:strVal val="hidden"/>
                                      </p:to>
                                    </p:set>
                                  </p:childTnLst>
                                </p:cTn>
                              </p:par>
                              <p:par>
                                <p:cTn id="34" presetID="3" presetClass="entr" presetSubtype="1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blinds(horizontal)">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grpId="0" nodeType="clickEffect">
                                  <p:stCondLst>
                                    <p:cond delay="0"/>
                                  </p:stCondLst>
                                  <p:childTnLst>
                                    <p:animEffect transition="out" filter="dissolv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par>
                                <p:cTn id="42" presetID="3" presetClass="entr" presetSubtype="1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blinds(horizontal)">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0" nodeType="clickEffect">
                                  <p:stCondLst>
                                    <p:cond delay="0"/>
                                  </p:stCondLst>
                                  <p:childTnLst>
                                    <p:animMotion origin="layout" path="M 4.16667E-6 -4.17206E-6 L 0.00763 0.4445 " pathEditMode="relative" rAng="0" ptsTypes="AA">
                                      <p:cBhvr>
                                        <p:cTn id="48" dur="2000" fill="hold"/>
                                        <p:tgtEl>
                                          <p:spTgt spid="34"/>
                                        </p:tgtEl>
                                        <p:attrNameLst>
                                          <p:attrName>ppt_x</p:attrName>
                                          <p:attrName>ppt_y</p:attrName>
                                        </p:attrNameLst>
                                      </p:cBhvr>
                                      <p:rCtr x="382" y="22225"/>
                                    </p:animMotion>
                                  </p:childTnLst>
                                </p:cTn>
                              </p:par>
                              <p:par>
                                <p:cTn id="49" presetID="9" presetClass="exit" presetSubtype="0" fill="hold" grpId="0" nodeType="withEffect">
                                  <p:stCondLst>
                                    <p:cond delay="0"/>
                                  </p:stCondLst>
                                  <p:childTnLst>
                                    <p:animEffect transition="out" filter="dissolve">
                                      <p:cBhvr>
                                        <p:cTn id="50" dur="500"/>
                                        <p:tgtEl>
                                          <p:spTgt spid="43"/>
                                        </p:tgtEl>
                                      </p:cBhvr>
                                    </p:animEffect>
                                    <p:set>
                                      <p:cBhvr>
                                        <p:cTn id="51" dur="1" fill="hold">
                                          <p:stCondLst>
                                            <p:cond delay="499"/>
                                          </p:stCondLst>
                                        </p:cTn>
                                        <p:tgtEl>
                                          <p:spTgt spid="4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8.33333E-7 -2.13691E-6 L -0.04549 0.32516 " pathEditMode="relative" rAng="0" ptsTypes="AA">
                                      <p:cBhvr>
                                        <p:cTn id="55" dur="2000" fill="hold"/>
                                        <p:tgtEl>
                                          <p:spTgt spid="35"/>
                                        </p:tgtEl>
                                        <p:attrNameLst>
                                          <p:attrName>ppt_x</p:attrName>
                                          <p:attrName>ppt_y</p:attrName>
                                        </p:attrNameLst>
                                      </p:cBhvr>
                                      <p:rCtr x="-2274" y="16258"/>
                                    </p:animMotion>
                                  </p:childTnLst>
                                </p:cTn>
                              </p:par>
                              <p:par>
                                <p:cTn id="56" presetID="9" presetClass="exit" presetSubtype="0" fill="hold" grpId="0" nodeType="withEffect">
                                  <p:stCondLst>
                                    <p:cond delay="0"/>
                                  </p:stCondLst>
                                  <p:childTnLst>
                                    <p:animEffect transition="out" filter="dissolve">
                                      <p:cBhvr>
                                        <p:cTn id="57" dur="500"/>
                                        <p:tgtEl>
                                          <p:spTgt spid="47"/>
                                        </p:tgtEl>
                                      </p:cBhvr>
                                    </p:animEffect>
                                    <p:set>
                                      <p:cBhvr>
                                        <p:cTn id="58" dur="1" fill="hold">
                                          <p:stCondLst>
                                            <p:cond delay="499"/>
                                          </p:stCondLst>
                                        </p:cTn>
                                        <p:tgtEl>
                                          <p:spTgt spid="4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grpId="0" nodeType="clickEffect">
                                  <p:stCondLst>
                                    <p:cond delay="0"/>
                                  </p:stCondLst>
                                  <p:childTnLst>
                                    <p:animEffect transition="out" filter="dissolve">
                                      <p:cBhvr>
                                        <p:cTn id="62" dur="500"/>
                                        <p:tgtEl>
                                          <p:spTgt spid="36"/>
                                        </p:tgtEl>
                                      </p:cBhvr>
                                    </p:animEffect>
                                    <p:set>
                                      <p:cBhvr>
                                        <p:cTn id="63" dur="1" fill="hold">
                                          <p:stCondLst>
                                            <p:cond delay="499"/>
                                          </p:stCondLst>
                                        </p:cTn>
                                        <p:tgtEl>
                                          <p:spTgt spid="36"/>
                                        </p:tgtEl>
                                        <p:attrNameLst>
                                          <p:attrName>style.visibility</p:attrName>
                                        </p:attrNameLst>
                                      </p:cBhvr>
                                      <p:to>
                                        <p:strVal val="hidden"/>
                                      </p:to>
                                    </p:set>
                                  </p:childTnLst>
                                </p:cTn>
                              </p:par>
                              <p:par>
                                <p:cTn id="64" presetID="3" presetClass="entr" presetSubtype="1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blinds(horizontal)">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grpId="0" nodeType="clickEffect">
                                  <p:stCondLst>
                                    <p:cond delay="0"/>
                                  </p:stCondLst>
                                  <p:childTnLst>
                                    <p:animEffect transition="out" filter="dissolve">
                                      <p:cBhvr>
                                        <p:cTn id="70" dur="500"/>
                                        <p:tgtEl>
                                          <p:spTgt spid="37"/>
                                        </p:tgtEl>
                                      </p:cBhvr>
                                    </p:animEffect>
                                    <p:set>
                                      <p:cBhvr>
                                        <p:cTn id="71" dur="1" fill="hold">
                                          <p:stCondLst>
                                            <p:cond delay="499"/>
                                          </p:stCondLst>
                                        </p:cTn>
                                        <p:tgtEl>
                                          <p:spTgt spid="37"/>
                                        </p:tgtEl>
                                        <p:attrNameLst>
                                          <p:attrName>style.visibility</p:attrName>
                                        </p:attrNameLst>
                                      </p:cBhvr>
                                      <p:to>
                                        <p:strVal val="hidden"/>
                                      </p:to>
                                    </p:set>
                                  </p:childTnLst>
                                </p:cTn>
                              </p:par>
                              <p:par>
                                <p:cTn id="72" presetID="3" presetClass="entr" presetSubtype="1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blinds(horizontal)">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xit" presetSubtype="0" fill="hold" grpId="0" nodeType="clickEffect">
                                  <p:stCondLst>
                                    <p:cond delay="0"/>
                                  </p:stCondLst>
                                  <p:childTnLst>
                                    <p:animEffect transition="out" filter="dissolve">
                                      <p:cBhvr>
                                        <p:cTn id="78" dur="500"/>
                                        <p:tgtEl>
                                          <p:spTgt spid="38"/>
                                        </p:tgtEl>
                                      </p:cBhvr>
                                    </p:animEffect>
                                    <p:set>
                                      <p:cBhvr>
                                        <p:cTn id="79" dur="1" fill="hold">
                                          <p:stCondLst>
                                            <p:cond delay="499"/>
                                          </p:stCondLst>
                                        </p:cTn>
                                        <p:tgtEl>
                                          <p:spTgt spid="38"/>
                                        </p:tgtEl>
                                        <p:attrNameLst>
                                          <p:attrName>style.visibility</p:attrName>
                                        </p:attrNameLst>
                                      </p:cBhvr>
                                      <p:to>
                                        <p:strVal val="hidden"/>
                                      </p:to>
                                    </p:set>
                                  </p:childTnLst>
                                </p:cTn>
                              </p:par>
                              <p:par>
                                <p:cTn id="80" presetID="3" presetClass="entr" presetSubtype="1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blinds(horizontal)">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blinds(horizontal)">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blinds(horizontal)">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linds(horizontal)">
                                      <p:cBhvr>
                                        <p:cTn id="97" dur="500"/>
                                        <p:tgtEl>
                                          <p:spTgt spid="44"/>
                                        </p:tgtEl>
                                      </p:cBhvr>
                                    </p:animEffect>
                                  </p:childTnLst>
                                </p:cTn>
                              </p:par>
                              <p:par>
                                <p:cTn id="98" presetID="3" presetClass="entr" presetSubtype="10" fill="hold"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blinds(horizontal)">
                                      <p:cBhvr>
                                        <p:cTn id="100" dur="500"/>
                                        <p:tgtEl>
                                          <p:spTgt spid="31"/>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blinds(horizontal)">
                                      <p:cBhvr>
                                        <p:cTn id="10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P spid="33" grpId="0"/>
      <p:bldP spid="34" grpId="0"/>
      <p:bldP spid="34" grpId="1"/>
      <p:bldP spid="35" grpId="0"/>
      <p:bldP spid="35" grpId="1"/>
      <p:bldP spid="36" grpId="0"/>
      <p:bldP spid="37" grpId="0"/>
      <p:bldP spid="38" grpId="0"/>
      <p:bldP spid="39" grpId="0"/>
      <p:bldP spid="40" grpId="0" build="allAtOnce"/>
      <p:bldP spid="40" grpId="1" build="allAtOnce"/>
      <p:bldP spid="41" grpId="0"/>
      <p:bldP spid="41" grpId="1"/>
      <p:bldP spid="42" grpId="0"/>
      <p:bldP spid="43" grpId="0"/>
      <p:bldP spid="47" grpId="0"/>
      <p:bldP spid="48" grpId="0"/>
      <p:bldP spid="49" grpId="0"/>
      <p:bldP spid="50" grpId="0"/>
      <p:bldP spid="51" grpId="0"/>
      <p:bldP spid="52" grpId="0"/>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PV name is comprised of two parts</a:t>
            </a:r>
          </a:p>
          <a:p>
            <a:pPr lvl="1"/>
            <a:r>
              <a:rPr lang="en-US" altLang="ja-JP" dirty="0"/>
              <a:t>The record name, and</a:t>
            </a:r>
          </a:p>
          <a:p>
            <a:pPr lvl="1"/>
            <a:r>
              <a:rPr lang="en-US" altLang="ja-JP" dirty="0"/>
              <a:t>the name of a field belonging to that record</a:t>
            </a:r>
          </a:p>
          <a:p>
            <a:r>
              <a:rPr lang="en-US" altLang="ja-JP" dirty="0"/>
              <a:t>For example…</a:t>
            </a:r>
          </a:p>
          <a:p>
            <a:endParaRPr lang="en-US" altLang="ja-JP" dirty="0"/>
          </a:p>
          <a:p>
            <a:endParaRPr lang="en-US" altLang="ja-JP" dirty="0"/>
          </a:p>
          <a:p>
            <a:endParaRPr lang="en-US" altLang="ja-JP" dirty="0"/>
          </a:p>
          <a:p>
            <a:r>
              <a:rPr lang="en-US" altLang="ja-JP" dirty="0"/>
              <a:t>Note that if no field name is given, Channel Access will default to using the .VAL field </a:t>
            </a:r>
            <a:br>
              <a:rPr lang="en-US" altLang="ja-JP" dirty="0"/>
            </a:br>
            <a:r>
              <a:rPr lang="en-US" altLang="ja-JP" dirty="0"/>
              <a:t>“ARIDI-PCT:CURRENT” is interpreted as “ARIDI-PCT:CURRENT.VAL”</a:t>
            </a:r>
          </a:p>
          <a:p>
            <a:r>
              <a:rPr lang="en-US" altLang="ja-JP" dirty="0"/>
              <a:t>As well as a value, a PV has other attributes, e.g.</a:t>
            </a:r>
          </a:p>
          <a:p>
            <a:pPr lvl="1"/>
            <a:r>
              <a:rPr lang="en-US" altLang="ja-JP" dirty="0"/>
              <a:t>Engineering units string, Timestamp, Alarm status and severity</a:t>
            </a:r>
          </a:p>
          <a:p>
            <a:pPr lvl="1"/>
            <a:r>
              <a:rPr lang="en-US" altLang="ja-JP" dirty="0"/>
              <a:t>Operating range (Low .. High)</a:t>
            </a:r>
          </a:p>
          <a:p>
            <a:pPr lvl="1"/>
            <a:r>
              <a:rPr lang="en-US" altLang="ja-JP" dirty="0"/>
              <a:t>Control limits (Low .. High)</a:t>
            </a:r>
          </a:p>
          <a:p>
            <a:endParaRPr lang="en-US" altLang="ja-JP" dirty="0"/>
          </a:p>
        </p:txBody>
      </p:sp>
      <p:sp>
        <p:nvSpPr>
          <p:cNvPr id="3" name="Title 2"/>
          <p:cNvSpPr>
            <a:spLocks noGrp="1"/>
          </p:cNvSpPr>
          <p:nvPr>
            <p:ph type="title"/>
          </p:nvPr>
        </p:nvSpPr>
        <p:spPr/>
        <p:txBody>
          <a:bodyPr/>
          <a:lstStyle/>
          <a:p>
            <a:r>
              <a:rPr lang="en-US" altLang="ja-JP" dirty="0"/>
              <a:t>Process Variable (PV)</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38</a:t>
            </a:fld>
            <a:endParaRPr lang="en-US"/>
          </a:p>
        </p:txBody>
      </p:sp>
      <p:sp>
        <p:nvSpPr>
          <p:cNvPr id="21" name="Text Box 4"/>
          <p:cNvSpPr txBox="1">
            <a:spLocks noChangeArrowheads="1"/>
          </p:cNvSpPr>
          <p:nvPr/>
        </p:nvSpPr>
        <p:spPr bwMode="auto">
          <a:xfrm>
            <a:off x="838200" y="3554848"/>
            <a:ext cx="13462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 record name</a:t>
            </a:r>
          </a:p>
        </p:txBody>
      </p:sp>
      <p:sp>
        <p:nvSpPr>
          <p:cNvPr id="22" name="Text Box 5"/>
          <p:cNvSpPr txBox="1">
            <a:spLocks noChangeArrowheads="1"/>
          </p:cNvSpPr>
          <p:nvPr/>
        </p:nvSpPr>
        <p:spPr bwMode="auto">
          <a:xfrm>
            <a:off x="995362" y="2591235"/>
            <a:ext cx="27717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ARIDI-PCT:CURRENT</a:t>
            </a:r>
          </a:p>
        </p:txBody>
      </p:sp>
      <p:sp>
        <p:nvSpPr>
          <p:cNvPr id="23" name="Text Box 6"/>
          <p:cNvSpPr txBox="1">
            <a:spLocks noChangeArrowheads="1"/>
          </p:cNvSpPr>
          <p:nvPr/>
        </p:nvSpPr>
        <p:spPr bwMode="auto">
          <a:xfrm>
            <a:off x="5549900" y="3581835"/>
            <a:ext cx="1169987"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field name</a:t>
            </a:r>
          </a:p>
        </p:txBody>
      </p:sp>
      <p:sp>
        <p:nvSpPr>
          <p:cNvPr id="24" name="Text Box 7"/>
          <p:cNvSpPr txBox="1">
            <a:spLocks noChangeArrowheads="1"/>
          </p:cNvSpPr>
          <p:nvPr/>
        </p:nvSpPr>
        <p:spPr bwMode="auto">
          <a:xfrm>
            <a:off x="4956175" y="2591235"/>
            <a:ext cx="7350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EGU</a:t>
            </a:r>
          </a:p>
        </p:txBody>
      </p:sp>
      <p:sp>
        <p:nvSpPr>
          <p:cNvPr id="25" name="Line 8"/>
          <p:cNvSpPr>
            <a:spLocks noChangeShapeType="1"/>
          </p:cNvSpPr>
          <p:nvPr/>
        </p:nvSpPr>
        <p:spPr bwMode="auto">
          <a:xfrm>
            <a:off x="1068387" y="2951598"/>
            <a:ext cx="2670175" cy="1587"/>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6" name="Line 9"/>
          <p:cNvSpPr>
            <a:spLocks noChangeShapeType="1"/>
          </p:cNvSpPr>
          <p:nvPr/>
        </p:nvSpPr>
        <p:spPr bwMode="auto">
          <a:xfrm flipV="1">
            <a:off x="1595437" y="2959535"/>
            <a:ext cx="387350" cy="644525"/>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7" name="Line 10"/>
          <p:cNvSpPr>
            <a:spLocks noChangeShapeType="1"/>
          </p:cNvSpPr>
          <p:nvPr/>
        </p:nvSpPr>
        <p:spPr bwMode="auto">
          <a:xfrm flipV="1">
            <a:off x="4992687" y="2959535"/>
            <a:ext cx="598488" cy="1588"/>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8" name="Line 11"/>
          <p:cNvSpPr>
            <a:spLocks noChangeShapeType="1"/>
          </p:cNvSpPr>
          <p:nvPr/>
        </p:nvSpPr>
        <p:spPr bwMode="auto">
          <a:xfrm flipH="1" flipV="1">
            <a:off x="5322887" y="2980173"/>
            <a:ext cx="454025" cy="630237"/>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9" name="Text Box 12"/>
          <p:cNvSpPr txBox="1">
            <a:spLocks noChangeArrowheads="1"/>
          </p:cNvSpPr>
          <p:nvPr/>
        </p:nvSpPr>
        <p:spPr bwMode="auto">
          <a:xfrm>
            <a:off x="3587750" y="2591235"/>
            <a:ext cx="25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30" name="Text Box 13"/>
          <p:cNvSpPr txBox="1">
            <a:spLocks noChangeArrowheads="1"/>
          </p:cNvSpPr>
          <p:nvPr/>
        </p:nvSpPr>
        <p:spPr bwMode="auto">
          <a:xfrm>
            <a:off x="2381250" y="3561198"/>
            <a:ext cx="1563687"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dot to join them</a:t>
            </a:r>
          </a:p>
        </p:txBody>
      </p:sp>
      <p:sp>
        <p:nvSpPr>
          <p:cNvPr id="31" name="Line 14"/>
          <p:cNvSpPr>
            <a:spLocks noChangeShapeType="1"/>
          </p:cNvSpPr>
          <p:nvPr/>
        </p:nvSpPr>
        <p:spPr bwMode="auto">
          <a:xfrm flipV="1">
            <a:off x="3335337" y="2959535"/>
            <a:ext cx="387350" cy="644525"/>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2" name="Text Box 15"/>
          <p:cNvSpPr txBox="1">
            <a:spLocks noChangeArrowheads="1"/>
          </p:cNvSpPr>
          <p:nvPr/>
        </p:nvSpPr>
        <p:spPr bwMode="auto">
          <a:xfrm>
            <a:off x="5605462" y="2675373"/>
            <a:ext cx="21558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Process variable name</a:t>
            </a:r>
          </a:p>
        </p:txBody>
      </p:sp>
      <p:sp>
        <p:nvSpPr>
          <p:cNvPr id="33" name="Rectangle 16"/>
          <p:cNvSpPr>
            <a:spLocks noChangeArrowheads="1"/>
          </p:cNvSpPr>
          <p:nvPr/>
        </p:nvSpPr>
        <p:spPr bwMode="auto">
          <a:xfrm>
            <a:off x="923925" y="2534085"/>
            <a:ext cx="3503612" cy="571500"/>
          </a:xfrm>
          <a:prstGeom prst="rect">
            <a:avLst/>
          </a:prstGeom>
          <a:noFill/>
          <a:ln w="19050">
            <a:solidFill>
              <a:srgbClr val="3333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4" name="Line 17"/>
          <p:cNvSpPr>
            <a:spLocks noChangeShapeType="1"/>
          </p:cNvSpPr>
          <p:nvPr/>
        </p:nvSpPr>
        <p:spPr bwMode="auto">
          <a:xfrm flipH="1" flipV="1">
            <a:off x="4427537" y="2827773"/>
            <a:ext cx="1228725" cy="6350"/>
          </a:xfrm>
          <a:prstGeom prst="line">
            <a:avLst/>
          </a:prstGeom>
          <a:noFill/>
          <a:ln w="9525">
            <a:solidFill>
              <a:srgbClr val="3333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5" name="AutoShape 20"/>
          <p:cNvSpPr>
            <a:spLocks noChangeArrowheads="1"/>
          </p:cNvSpPr>
          <p:nvPr/>
        </p:nvSpPr>
        <p:spPr bwMode="auto">
          <a:xfrm rot="21420943">
            <a:off x="5262562" y="1897498"/>
            <a:ext cx="2679700" cy="1560512"/>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that means:</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most record fields</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can be accessed</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individually</a:t>
            </a:r>
          </a:p>
        </p:txBody>
      </p:sp>
    </p:spTree>
    <p:extLst>
      <p:ext uri="{BB962C8B-B14F-4D97-AF65-F5344CB8AC3E}">
        <p14:creationId xmlns:p14="http://schemas.microsoft.com/office/powerpoint/2010/main" val="272530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0"/>
                            </p:stCondLst>
                            <p:childTnLst>
                              <p:par>
                                <p:cTn id="32" presetID="0" presetClass="path" presetSubtype="0" accel="50000" decel="50000" fill="hold" grpId="1" nodeType="afterEffect">
                                  <p:stCondLst>
                                    <p:cond delay="1000"/>
                                  </p:stCondLst>
                                  <p:childTnLst>
                                    <p:animMotion origin="layout" path="M 0.0 0.0 L -0.1408 -0.00092 " pathEditMode="relative" ptsTypes="AA">
                                      <p:cBhvr>
                                        <p:cTn id="33" dur="2000" fill="hold"/>
                                        <p:tgtEl>
                                          <p:spTgt spid="23"/>
                                        </p:tgtEl>
                                        <p:attrNameLst>
                                          <p:attrName>ppt_x</p:attrName>
                                          <p:attrName>ppt_y</p:attrName>
                                        </p:attrNameLst>
                                      </p:cBhvr>
                                    </p:animMotion>
                                  </p:childTnLst>
                                </p:cTn>
                              </p:par>
                              <p:par>
                                <p:cTn id="34" presetID="0" presetClass="path" presetSubtype="0" accel="50000" decel="50000" fill="hold" grpId="1" nodeType="withEffect">
                                  <p:stCondLst>
                                    <p:cond delay="1000"/>
                                  </p:stCondLst>
                                  <p:childTnLst>
                                    <p:animMotion origin="layout" path="M 0.0 0.0 L -0.1408 -0.00092 " pathEditMode="relative" ptsTypes="AA">
                                      <p:cBhvr>
                                        <p:cTn id="35" dur="2000" fill="hold"/>
                                        <p:tgtEl>
                                          <p:spTgt spid="24"/>
                                        </p:tgtEl>
                                        <p:attrNameLst>
                                          <p:attrName>ppt_x</p:attrName>
                                          <p:attrName>ppt_y</p:attrName>
                                        </p:attrNameLst>
                                      </p:cBhvr>
                                    </p:animMotion>
                                  </p:childTnLst>
                                </p:cTn>
                              </p:par>
                              <p:par>
                                <p:cTn id="36" presetID="0" presetClass="path" presetSubtype="0" accel="50000" decel="50000" fill="hold" grpId="1" nodeType="withEffect">
                                  <p:stCondLst>
                                    <p:cond delay="1000"/>
                                  </p:stCondLst>
                                  <p:childTnLst>
                                    <p:animMotion origin="layout" path="M 0.0 0.0 L -0.1408 -0.00092 " pathEditMode="relative" ptsTypes="AA">
                                      <p:cBhvr>
                                        <p:cTn id="37" dur="2000" fill="hold"/>
                                        <p:tgtEl>
                                          <p:spTgt spid="27"/>
                                        </p:tgtEl>
                                        <p:attrNameLst>
                                          <p:attrName>ppt_x</p:attrName>
                                          <p:attrName>ppt_y</p:attrName>
                                        </p:attrNameLst>
                                      </p:cBhvr>
                                    </p:animMotion>
                                  </p:childTnLst>
                                </p:cTn>
                              </p:par>
                              <p:par>
                                <p:cTn id="38" presetID="0" presetClass="path" presetSubtype="0" accel="50000" decel="50000" fill="hold" grpId="1" nodeType="withEffect">
                                  <p:stCondLst>
                                    <p:cond delay="1000"/>
                                  </p:stCondLst>
                                  <p:childTnLst>
                                    <p:animMotion origin="layout" path="M 0.0 0.0 L -0.1408 -0.00092 " pathEditMode="relative" ptsTypes="AA">
                                      <p:cBhvr>
                                        <p:cTn id="39" dur="2000" fill="hold"/>
                                        <p:tgtEl>
                                          <p:spTgt spid="28"/>
                                        </p:tgtEl>
                                        <p:attrNameLst>
                                          <p:attrName>ppt_x</p:attrName>
                                          <p:attrName>ppt_y</p:attrName>
                                        </p:attrNameLst>
                                      </p:cBhvr>
                                    </p:animMotion>
                                  </p:childTnLst>
                                </p:cTn>
                              </p:par>
                            </p:childTnLst>
                          </p:cTn>
                        </p:par>
                        <p:par>
                          <p:cTn id="40" fill="hold">
                            <p:stCondLst>
                              <p:cond delay="3000"/>
                            </p:stCondLst>
                            <p:childTnLst>
                              <p:par>
                                <p:cTn id="41" presetID="9" presetClass="entr" presetSubtype="0" fill="hold" grpId="0" nodeType="afterEffect">
                                  <p:stCondLst>
                                    <p:cond delay="200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par>
                                <p:cTn id="44" presetID="9" presetClass="entr" presetSubtype="0" fill="hold" grpId="0" nodeType="withEffect">
                                  <p:stCondLst>
                                    <p:cond delay="2000"/>
                                  </p:stCondLst>
                                  <p:childTnLst>
                                    <p:set>
                                      <p:cBhvr>
                                        <p:cTn id="45" dur="1" fill="hold">
                                          <p:stCondLst>
                                            <p:cond delay="0"/>
                                          </p:stCondLst>
                                        </p:cTn>
                                        <p:tgtEl>
                                          <p:spTgt spid="34"/>
                                        </p:tgtEl>
                                        <p:attrNameLst>
                                          <p:attrName>style.visibility</p:attrName>
                                        </p:attrNameLst>
                                      </p:cBhvr>
                                      <p:to>
                                        <p:strVal val="visible"/>
                                      </p:to>
                                    </p:set>
                                    <p:animEffect transition="in" filter="dissolve">
                                      <p:cBhvr>
                                        <p:cTn id="46" dur="500"/>
                                        <p:tgtEl>
                                          <p:spTgt spid="34"/>
                                        </p:tgtEl>
                                      </p:cBhvr>
                                    </p:animEffect>
                                  </p:childTnLst>
                                </p:cTn>
                              </p:par>
                              <p:par>
                                <p:cTn id="47" presetID="9" presetClass="entr" presetSubtype="0" fill="hold" grpId="0" nodeType="withEffect">
                                  <p:stCondLst>
                                    <p:cond delay="200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5"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linds(vertical)">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3" grpId="1"/>
      <p:bldP spid="24" grpId="0"/>
      <p:bldP spid="24" grpId="1"/>
      <p:bldP spid="25" grpId="0" animBg="1"/>
      <p:bldP spid="26" grpId="0" animBg="1"/>
      <p:bldP spid="27" grpId="0" animBg="1"/>
      <p:bldP spid="27" grpId="1" animBg="1"/>
      <p:bldP spid="28" grpId="0" animBg="1"/>
      <p:bldP spid="28" grpId="1" animBg="1"/>
      <p:bldP spid="29" grpId="0"/>
      <p:bldP spid="30" grpId="0"/>
      <p:bldP spid="31" grpId="0" animBg="1"/>
      <p:bldP spid="32" grpId="0"/>
      <p:bldP spid="33" grpId="0" animBg="1"/>
      <p:bldP spid="34" grpId="0" animBg="1"/>
      <p:bldP spid="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ja-JP" dirty="0"/>
              <a:t>What do Records do?</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39</a:t>
            </a:fld>
            <a:endParaRPr lang="en-US"/>
          </a:p>
        </p:txBody>
      </p:sp>
      <p:sp>
        <p:nvSpPr>
          <p:cNvPr id="13" name="Rectangle 7"/>
          <p:cNvSpPr txBox="1">
            <a:spLocks noChangeArrowheads="1"/>
          </p:cNvSpPr>
          <p:nvPr/>
        </p:nvSpPr>
        <p:spPr bwMode="auto">
          <a:xfrm>
            <a:off x="6361113" y="1206500"/>
            <a:ext cx="2027237" cy="4814888"/>
          </a:xfrm>
          <a:prstGeom prst="rect">
            <a:avLst/>
          </a:prstGeom>
          <a:noFill/>
          <a:ln w="1270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1800">
                <a:solidFill>
                  <a:schemeClr val="tx1"/>
                </a:solidFill>
                <a:latin typeface="+mn-lt"/>
                <a:cs typeface="+mn-cs"/>
              </a:defRPr>
            </a:lvl4pPr>
            <a:lvl5pPr marL="2057400" indent="-228600" algn="l" rtl="0" eaLnBrk="0" fontAlgn="base" hangingPunct="0">
              <a:spcBef>
                <a:spcPct val="20000"/>
              </a:spcBef>
              <a:spcAft>
                <a:spcPct val="0"/>
              </a:spcAft>
              <a:buChar char="»"/>
              <a:defRPr sz="1800">
                <a:solidFill>
                  <a:schemeClr val="tx1"/>
                </a:solidFill>
                <a:latin typeface="+mn-lt"/>
                <a:cs typeface="+mn-cs"/>
              </a:defRPr>
            </a:lvl5pPr>
            <a:lvl6pPr marL="2514600" indent="-228600" algn="l" rtl="0" fontAlgn="base">
              <a:spcBef>
                <a:spcPct val="20000"/>
              </a:spcBef>
              <a:spcAft>
                <a:spcPct val="0"/>
              </a:spcAft>
              <a:buChar char="»"/>
              <a:defRPr sz="1800">
                <a:solidFill>
                  <a:schemeClr val="tx1"/>
                </a:solidFill>
                <a:latin typeface="+mn-lt"/>
                <a:cs typeface="+mn-cs"/>
              </a:defRPr>
            </a:lvl6pPr>
            <a:lvl7pPr marL="2971800" indent="-228600" algn="l" rtl="0" fontAlgn="base">
              <a:spcBef>
                <a:spcPct val="20000"/>
              </a:spcBef>
              <a:spcAft>
                <a:spcPct val="0"/>
              </a:spcAft>
              <a:buChar char="»"/>
              <a:defRPr sz="1800">
                <a:solidFill>
                  <a:schemeClr val="tx1"/>
                </a:solidFill>
                <a:latin typeface="+mn-lt"/>
                <a:cs typeface="+mn-cs"/>
              </a:defRPr>
            </a:lvl7pPr>
            <a:lvl8pPr marL="3429000" indent="-228600" algn="l" rtl="0" fontAlgn="base">
              <a:spcBef>
                <a:spcPct val="20000"/>
              </a:spcBef>
              <a:spcAft>
                <a:spcPct val="0"/>
              </a:spcAft>
              <a:buChar char="»"/>
              <a:defRPr sz="1800">
                <a:solidFill>
                  <a:schemeClr val="tx1"/>
                </a:solidFill>
                <a:latin typeface="+mn-lt"/>
                <a:cs typeface="+mn-cs"/>
              </a:defRPr>
            </a:lvl8pPr>
            <a:lvl9pPr marL="3886200" indent="-228600" algn="l" rtl="0" fontAlgn="base">
              <a:spcBef>
                <a:spcPct val="20000"/>
              </a:spcBef>
              <a:spcAft>
                <a:spcPct val="0"/>
              </a:spcAft>
              <a:buChar char="»"/>
              <a:defRPr sz="1800">
                <a:solidFill>
                  <a:schemeClr val="tx1"/>
                </a:solidFill>
                <a:latin typeface="+mn-lt"/>
                <a:cs typeface="+mn-cs"/>
              </a:defRPr>
            </a:lvl9pPr>
          </a:lstStyle>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Analog in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Analog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Binary in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Binary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Calculation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Calculation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Compression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Data </a:t>
            </a: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fanout</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Event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Fanout</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Histogram</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Motor</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Multi bit binary input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Multi bit binary output </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PID control</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Pulse counter</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Pulse delay</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Scan</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Select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Sequence</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String in</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String out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Subarray</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Subroutine</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Waveform</a:t>
            </a:r>
          </a:p>
        </p:txBody>
      </p:sp>
      <p:sp>
        <p:nvSpPr>
          <p:cNvPr id="14" name="Rectangle 10"/>
          <p:cNvSpPr>
            <a:spLocks noChangeArrowheads="1"/>
          </p:cNvSpPr>
          <p:nvPr/>
        </p:nvSpPr>
        <p:spPr bwMode="auto">
          <a:xfrm>
            <a:off x="615950" y="1052513"/>
            <a:ext cx="5540375" cy="5113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Depends on</a:t>
            </a:r>
          </a:p>
          <a:p>
            <a:pPr marL="900113" marR="0" lvl="1" indent="-457200" defTabSz="91440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0" cap="none" spc="0" normalizeH="0" baseline="0" noProof="0">
                <a:ln>
                  <a:noFill/>
                </a:ln>
                <a:solidFill>
                  <a:sysClr val="windowText" lastClr="000000"/>
                </a:solidFill>
                <a:effectLst/>
                <a:uLnTx/>
                <a:uFillTx/>
                <a:ea typeface="Arial" charset="0"/>
              </a:rPr>
              <a:t>Record Type</a:t>
            </a:r>
          </a:p>
          <a:p>
            <a:pPr marL="900113" marR="0" lvl="1" indent="-457200" defTabSz="91440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0" cap="none" spc="0" normalizeH="0" baseline="0" noProof="0">
                <a:ln>
                  <a:noFill/>
                </a:ln>
                <a:solidFill>
                  <a:sysClr val="windowText" lastClr="000000"/>
                </a:solidFill>
                <a:effectLst/>
                <a:uLnTx/>
                <a:uFillTx/>
                <a:ea typeface="Arial" charset="0"/>
              </a:rPr>
              <a:t>Field values</a:t>
            </a:r>
          </a:p>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Records are active, they do things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Get data from other records or from hardware</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Perform calculations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Check values are in range and raise alarms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Put data to other records or to hardware</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Activate or disable other records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Wait for hardware signals (interrupts)</a:t>
            </a:r>
          </a:p>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record do nothing until they are </a:t>
            </a:r>
            <a:r>
              <a:rPr kumimoji="0" lang="en-US" sz="2000" b="0" i="1" u="none" strike="noStrike" kern="0" cap="none" spc="0" normalizeH="0" baseline="0" noProof="0">
                <a:ln>
                  <a:noFill/>
                </a:ln>
                <a:solidFill>
                  <a:sysClr val="windowText" lastClr="000000"/>
                </a:solidFill>
                <a:effectLst/>
                <a:uLnTx/>
                <a:uFillTx/>
              </a:rPr>
              <a:t>processed</a:t>
            </a:r>
            <a:endParaRPr kumimoji="0" lang="en-US" sz="2000" b="0" i="0" u="none" strike="noStrike" kern="0" cap="none" spc="0" normalizeH="0" baseline="0" noProof="0">
              <a:ln>
                <a:noFill/>
              </a:ln>
              <a:solidFill>
                <a:sysClr val="windowText" lastClr="000000"/>
              </a:solidFill>
              <a:effectLst/>
              <a:uLnTx/>
              <a:uFillTx/>
            </a:endParaRPr>
          </a:p>
        </p:txBody>
      </p:sp>
      <p:sp>
        <p:nvSpPr>
          <p:cNvPr id="15" name="AutoShape 11"/>
          <p:cNvSpPr>
            <a:spLocks noChangeArrowheads="1"/>
          </p:cNvSpPr>
          <p:nvPr/>
        </p:nvSpPr>
        <p:spPr bwMode="auto">
          <a:xfrm rot="21420943">
            <a:off x="7315200" y="1233488"/>
            <a:ext cx="1624013" cy="852487"/>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incomplete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list!</a:t>
            </a:r>
          </a:p>
        </p:txBody>
      </p:sp>
      <p:sp>
        <p:nvSpPr>
          <p:cNvPr id="16" name="Line 12"/>
          <p:cNvSpPr>
            <a:spLocks noChangeShapeType="1"/>
          </p:cNvSpPr>
          <p:nvPr/>
        </p:nvSpPr>
        <p:spPr bwMode="auto">
          <a:xfrm>
            <a:off x="3132138" y="1658938"/>
            <a:ext cx="3228975" cy="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837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xEl>
                                              <p:pRg st="24" end="2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5"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vertic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xEl>
                                              <p:pRg st="3" end="3"/>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4">
                                            <p:txEl>
                                              <p:pRg st="4" end="4"/>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4">
                                            <p:txEl>
                                              <p:pRg st="5" end="5"/>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4">
                                            <p:txEl>
                                              <p:pRg st="6" end="6"/>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4">
                                            <p:txEl>
                                              <p:pRg st="7" end="7"/>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4">
                                            <p:txEl>
                                              <p:pRg st="8" end="8"/>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ja-JP" dirty="0"/>
              <a:t>History of Accelerator Controls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a:t>
            </a:fld>
            <a:endParaRPr lang="en-US"/>
          </a:p>
        </p:txBody>
      </p:sp>
      <p:pic>
        <p:nvPicPr>
          <p:cNvPr id="11" name="Picture 10"/>
          <p:cNvPicPr>
            <a:picLocks noChangeAspect="1"/>
          </p:cNvPicPr>
          <p:nvPr/>
        </p:nvPicPr>
        <p:blipFill>
          <a:blip r:embed="rId2"/>
          <a:stretch>
            <a:fillRect/>
          </a:stretch>
        </p:blipFill>
        <p:spPr>
          <a:xfrm>
            <a:off x="4582316" y="3962400"/>
            <a:ext cx="4409284" cy="2798862"/>
          </a:xfrm>
          <a:prstGeom prst="rect">
            <a:avLst/>
          </a:prstGeom>
        </p:spPr>
      </p:pic>
      <p:sp>
        <p:nvSpPr>
          <p:cNvPr id="12" name="TextBox 11"/>
          <p:cNvSpPr txBox="1"/>
          <p:nvPr/>
        </p:nvSpPr>
        <p:spPr>
          <a:xfrm>
            <a:off x="4572000" y="6400800"/>
            <a:ext cx="2199152" cy="369332"/>
          </a:xfrm>
          <a:prstGeom prst="rect">
            <a:avLst/>
          </a:prstGeom>
          <a:noFill/>
        </p:spPr>
        <p:txBody>
          <a:bodyPr wrap="none" rtlCol="0">
            <a:spAutoFit/>
          </a:bodyPr>
          <a:lstStyle/>
          <a:p>
            <a:r>
              <a:rPr kumimoji="1" lang="en-US" altLang="ja-JP" dirty="0">
                <a:solidFill>
                  <a:schemeClr val="bg1"/>
                </a:solidFill>
              </a:rPr>
              <a:t>NSLS II, BNL, 2013</a:t>
            </a:r>
            <a:endParaRPr kumimoji="1" lang="ja-JP" altLang="en-US" dirty="0">
              <a:solidFill>
                <a:schemeClr val="bg1"/>
              </a:solidFill>
            </a:endParaRPr>
          </a:p>
        </p:txBody>
      </p:sp>
      <p:pic>
        <p:nvPicPr>
          <p:cNvPr id="13" name="Picture 12"/>
          <p:cNvPicPr>
            <a:picLocks noChangeAspect="1"/>
          </p:cNvPicPr>
          <p:nvPr/>
        </p:nvPicPr>
        <p:blipFill>
          <a:blip r:embed="rId3"/>
          <a:stretch>
            <a:fillRect/>
          </a:stretch>
        </p:blipFill>
        <p:spPr>
          <a:xfrm>
            <a:off x="4800601" y="1035695"/>
            <a:ext cx="4267199" cy="2875359"/>
          </a:xfrm>
          <a:prstGeom prst="rect">
            <a:avLst/>
          </a:prstGeom>
        </p:spPr>
      </p:pic>
      <p:sp>
        <p:nvSpPr>
          <p:cNvPr id="14" name="TextBox 13"/>
          <p:cNvSpPr txBox="1"/>
          <p:nvPr/>
        </p:nvSpPr>
        <p:spPr>
          <a:xfrm>
            <a:off x="4724400" y="3505200"/>
            <a:ext cx="2771725" cy="369332"/>
          </a:xfrm>
          <a:prstGeom prst="rect">
            <a:avLst/>
          </a:prstGeom>
          <a:noFill/>
        </p:spPr>
        <p:txBody>
          <a:bodyPr wrap="none" rtlCol="0">
            <a:spAutoFit/>
          </a:bodyPr>
          <a:lstStyle/>
          <a:p>
            <a:r>
              <a:rPr kumimoji="1" lang="en-US" altLang="ja-JP" dirty="0">
                <a:solidFill>
                  <a:schemeClr val="bg1"/>
                </a:solidFill>
              </a:rPr>
              <a:t>Cyclotron, TRIUMF, 1980</a:t>
            </a:r>
            <a:endParaRPr kumimoji="1" lang="ja-JP" altLang="en-US" dirty="0">
              <a:solidFill>
                <a:schemeClr val="bg1"/>
              </a:solidFill>
            </a:endParaRPr>
          </a:p>
        </p:txBody>
      </p:sp>
      <p:pic>
        <p:nvPicPr>
          <p:cNvPr id="15" name="Picture 14" descr="3239773228_174cd99560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1" y="3962400"/>
            <a:ext cx="4343400" cy="2829148"/>
          </a:xfrm>
          <a:prstGeom prst="rect">
            <a:avLst/>
          </a:prstGeom>
        </p:spPr>
      </p:pic>
      <p:sp>
        <p:nvSpPr>
          <p:cNvPr id="16" name="TextBox 15"/>
          <p:cNvSpPr txBox="1"/>
          <p:nvPr/>
        </p:nvSpPr>
        <p:spPr>
          <a:xfrm>
            <a:off x="152400" y="6400800"/>
            <a:ext cx="1967205" cy="369332"/>
          </a:xfrm>
          <a:prstGeom prst="rect">
            <a:avLst/>
          </a:prstGeom>
          <a:noFill/>
        </p:spPr>
        <p:txBody>
          <a:bodyPr wrap="none" rtlCol="0">
            <a:spAutoFit/>
          </a:bodyPr>
          <a:lstStyle/>
          <a:p>
            <a:r>
              <a:rPr kumimoji="1" lang="en-US" altLang="ja-JP">
                <a:solidFill>
                  <a:schemeClr val="bg1"/>
                </a:solidFill>
              </a:rPr>
              <a:t>RHIC, </a:t>
            </a:r>
            <a:r>
              <a:rPr kumimoji="1" lang="en-US" altLang="ja-JP" dirty="0">
                <a:solidFill>
                  <a:schemeClr val="bg1"/>
                </a:solidFill>
              </a:rPr>
              <a:t>BNL, 2002</a:t>
            </a:r>
            <a:endParaRPr kumimoji="1" lang="ja-JP" altLang="en-US" dirty="0">
              <a:solidFill>
                <a:schemeClr val="bg1"/>
              </a:solidFill>
            </a:endParaRPr>
          </a:p>
        </p:txBody>
      </p:sp>
      <p:pic>
        <p:nvPicPr>
          <p:cNvPr id="17" name="Picture 16"/>
          <p:cNvPicPr>
            <a:picLocks noChangeAspect="1"/>
          </p:cNvPicPr>
          <p:nvPr/>
        </p:nvPicPr>
        <p:blipFill>
          <a:blip r:embed="rId5"/>
          <a:stretch>
            <a:fillRect/>
          </a:stretch>
        </p:blipFill>
        <p:spPr>
          <a:xfrm>
            <a:off x="87170" y="1100678"/>
            <a:ext cx="4586479" cy="2556922"/>
          </a:xfrm>
          <a:prstGeom prst="rect">
            <a:avLst/>
          </a:prstGeom>
        </p:spPr>
      </p:pic>
      <p:sp>
        <p:nvSpPr>
          <p:cNvPr id="10" name="TextBox 9"/>
          <p:cNvSpPr txBox="1"/>
          <p:nvPr/>
        </p:nvSpPr>
        <p:spPr>
          <a:xfrm>
            <a:off x="152400" y="3276600"/>
            <a:ext cx="1904049" cy="369332"/>
          </a:xfrm>
          <a:prstGeom prst="rect">
            <a:avLst/>
          </a:prstGeom>
          <a:noFill/>
        </p:spPr>
        <p:txBody>
          <a:bodyPr wrap="none" rtlCol="0">
            <a:spAutoFit/>
          </a:bodyPr>
          <a:lstStyle/>
          <a:p>
            <a:r>
              <a:rPr kumimoji="1" lang="en-US" altLang="ja-JP" dirty="0">
                <a:solidFill>
                  <a:schemeClr val="bg1"/>
                </a:solidFill>
              </a:rPr>
              <a:t>AGS, BNL, 1966</a:t>
            </a:r>
            <a:endParaRPr kumimoji="1" lang="ja-JP" altLang="en-US" dirty="0">
              <a:solidFill>
                <a:schemeClr val="bg1"/>
              </a:solidFill>
            </a:endParaRPr>
          </a:p>
        </p:txBody>
      </p:sp>
    </p:spTree>
    <p:extLst>
      <p:ext uri="{BB962C8B-B14F-4D97-AF65-F5344CB8AC3E}">
        <p14:creationId xmlns:p14="http://schemas.microsoft.com/office/powerpoint/2010/main" val="257882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Example Record</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40</a:t>
            </a:fld>
            <a:endParaRPr lang="en-US"/>
          </a:p>
        </p:txBody>
      </p:sp>
      <p:pic>
        <p:nvPicPr>
          <p:cNvPr id="47" name="Picture 5" descr="therm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4244975"/>
            <a:ext cx="333375" cy="153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 name="Text Box 8"/>
          <p:cNvSpPr txBox="1">
            <a:spLocks noChangeArrowheads="1"/>
          </p:cNvSpPr>
          <p:nvPr/>
        </p:nvSpPr>
        <p:spPr bwMode="auto">
          <a:xfrm>
            <a:off x="152400" y="5783263"/>
            <a:ext cx="1600200" cy="3016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Value (34 °C)</a:t>
            </a:r>
          </a:p>
        </p:txBody>
      </p:sp>
      <p:pic>
        <p:nvPicPr>
          <p:cNvPr id="49" name="Picture 9" descr="laptop"/>
          <p:cNvPicPr>
            <a:picLocks noChangeAspect="1" noChangeArrowheads="1"/>
          </p:cNvPicPr>
          <p:nvPr/>
        </p:nvPicPr>
        <p:blipFill>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868863" y="1081088"/>
            <a:ext cx="852487" cy="688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 Box 11"/>
          <p:cNvSpPr txBox="1">
            <a:spLocks noChangeArrowheads="1"/>
          </p:cNvSpPr>
          <p:nvPr/>
        </p:nvSpPr>
        <p:spPr bwMode="auto">
          <a:xfrm>
            <a:off x="5721350" y="1125538"/>
            <a:ext cx="2508250" cy="2769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CA Client: CS-Studio</a:t>
            </a:r>
          </a:p>
        </p:txBody>
      </p:sp>
      <p:sp>
        <p:nvSpPr>
          <p:cNvPr id="51" name="Rectangle 13"/>
          <p:cNvSpPr>
            <a:spLocks noChangeArrowheads="1"/>
          </p:cNvSpPr>
          <p:nvPr/>
        </p:nvSpPr>
        <p:spPr bwMode="auto">
          <a:xfrm>
            <a:off x="2057400" y="2797175"/>
            <a:ext cx="6781800" cy="3287713"/>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pic>
        <p:nvPicPr>
          <p:cNvPr id="5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208463"/>
            <a:ext cx="349250" cy="157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3" name="Freeform 15"/>
          <p:cNvSpPr>
            <a:spLocks/>
          </p:cNvSpPr>
          <p:nvPr/>
        </p:nvSpPr>
        <p:spPr bwMode="auto">
          <a:xfrm>
            <a:off x="1150938" y="4727575"/>
            <a:ext cx="1042987" cy="323850"/>
          </a:xfrm>
          <a:custGeom>
            <a:avLst/>
            <a:gdLst>
              <a:gd name="T0" fmla="*/ 0 w 657"/>
              <a:gd name="T1" fmla="*/ 2147483647 h 204"/>
              <a:gd name="T2" fmla="*/ 2147483647 w 657"/>
              <a:gd name="T3" fmla="*/ 2147483647 h 204"/>
              <a:gd name="T4" fmla="*/ 2147483647 w 657"/>
              <a:gd name="T5" fmla="*/ 0 h 204"/>
              <a:gd name="T6" fmla="*/ 2147483647 w 657"/>
              <a:gd name="T7" fmla="*/ 2147483647 h 204"/>
              <a:gd name="T8" fmla="*/ 2147483647 w 657"/>
              <a:gd name="T9" fmla="*/ 2147483647 h 204"/>
              <a:gd name="T10" fmla="*/ 2147483647 w 657"/>
              <a:gd name="T11" fmla="*/ 2147483647 h 204"/>
              <a:gd name="T12" fmla="*/ 2147483647 w 657"/>
              <a:gd name="T13" fmla="*/ 2147483647 h 204"/>
              <a:gd name="T14" fmla="*/ 2147483647 w 657"/>
              <a:gd name="T15" fmla="*/ 2147483647 h 204"/>
              <a:gd name="T16" fmla="*/ 2147483647 w 657"/>
              <a:gd name="T17" fmla="*/ 2147483647 h 204"/>
              <a:gd name="T18" fmla="*/ 2147483647 w 657"/>
              <a:gd name="T19" fmla="*/ 2147483647 h 204"/>
              <a:gd name="T20" fmla="*/ 2147483647 w 657"/>
              <a:gd name="T21" fmla="*/ 2147483647 h 204"/>
              <a:gd name="T22" fmla="*/ 2147483647 w 657"/>
              <a:gd name="T23" fmla="*/ 2147483647 h 204"/>
              <a:gd name="T24" fmla="*/ 2147483647 w 657"/>
              <a:gd name="T25" fmla="*/ 2147483647 h 204"/>
              <a:gd name="T26" fmla="*/ 2147483647 w 657"/>
              <a:gd name="T27" fmla="*/ 2147483647 h 204"/>
              <a:gd name="T28" fmla="*/ 2147483647 w 657"/>
              <a:gd name="T29" fmla="*/ 2147483647 h 204"/>
              <a:gd name="T30" fmla="*/ 2147483647 w 657"/>
              <a:gd name="T31" fmla="*/ 2147483647 h 204"/>
              <a:gd name="T32" fmla="*/ 2147483647 w 657"/>
              <a:gd name="T33" fmla="*/ 2147483647 h 204"/>
              <a:gd name="T34" fmla="*/ 2147483647 w 657"/>
              <a:gd name="T35" fmla="*/ 2147483647 h 204"/>
              <a:gd name="T36" fmla="*/ 2147483647 w 657"/>
              <a:gd name="T37" fmla="*/ 2147483647 h 204"/>
              <a:gd name="T38" fmla="*/ 2147483647 w 657"/>
              <a:gd name="T39" fmla="*/ 2147483647 h 204"/>
              <a:gd name="T40" fmla="*/ 2147483647 w 657"/>
              <a:gd name="T41" fmla="*/ 2147483647 h 2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57" h="204">
                <a:moveTo>
                  <a:pt x="0" y="149"/>
                </a:moveTo>
                <a:cubicBezTo>
                  <a:pt x="15" y="128"/>
                  <a:pt x="13" y="102"/>
                  <a:pt x="27" y="82"/>
                </a:cubicBezTo>
                <a:cubicBezTo>
                  <a:pt x="54" y="45"/>
                  <a:pt x="96" y="21"/>
                  <a:pt x="136" y="0"/>
                </a:cubicBezTo>
                <a:cubicBezTo>
                  <a:pt x="145" y="2"/>
                  <a:pt x="155" y="2"/>
                  <a:pt x="163" y="7"/>
                </a:cubicBezTo>
                <a:cubicBezTo>
                  <a:pt x="172" y="14"/>
                  <a:pt x="175" y="26"/>
                  <a:pt x="183" y="34"/>
                </a:cubicBezTo>
                <a:cubicBezTo>
                  <a:pt x="202" y="54"/>
                  <a:pt x="221" y="64"/>
                  <a:pt x="237" y="88"/>
                </a:cubicBezTo>
                <a:cubicBezTo>
                  <a:pt x="250" y="141"/>
                  <a:pt x="233" y="172"/>
                  <a:pt x="183" y="190"/>
                </a:cubicBezTo>
                <a:cubicBezTo>
                  <a:pt x="141" y="163"/>
                  <a:pt x="149" y="140"/>
                  <a:pt x="163" y="95"/>
                </a:cubicBezTo>
                <a:cubicBezTo>
                  <a:pt x="165" y="88"/>
                  <a:pt x="165" y="80"/>
                  <a:pt x="169" y="75"/>
                </a:cubicBezTo>
                <a:cubicBezTo>
                  <a:pt x="181" y="60"/>
                  <a:pt x="200" y="59"/>
                  <a:pt x="217" y="55"/>
                </a:cubicBezTo>
                <a:cubicBezTo>
                  <a:pt x="253" y="30"/>
                  <a:pt x="260" y="26"/>
                  <a:pt x="305" y="34"/>
                </a:cubicBezTo>
                <a:cubicBezTo>
                  <a:pt x="334" y="49"/>
                  <a:pt x="343" y="65"/>
                  <a:pt x="366" y="88"/>
                </a:cubicBezTo>
                <a:cubicBezTo>
                  <a:pt x="379" y="126"/>
                  <a:pt x="402" y="187"/>
                  <a:pt x="352" y="204"/>
                </a:cubicBezTo>
                <a:cubicBezTo>
                  <a:pt x="348" y="197"/>
                  <a:pt x="345" y="189"/>
                  <a:pt x="339" y="183"/>
                </a:cubicBezTo>
                <a:cubicBezTo>
                  <a:pt x="333" y="177"/>
                  <a:pt x="324" y="176"/>
                  <a:pt x="319" y="170"/>
                </a:cubicBezTo>
                <a:cubicBezTo>
                  <a:pt x="316" y="166"/>
                  <a:pt x="305" y="124"/>
                  <a:pt x="305" y="122"/>
                </a:cubicBezTo>
                <a:cubicBezTo>
                  <a:pt x="312" y="73"/>
                  <a:pt x="314" y="68"/>
                  <a:pt x="352" y="41"/>
                </a:cubicBezTo>
                <a:cubicBezTo>
                  <a:pt x="457" y="47"/>
                  <a:pt x="484" y="24"/>
                  <a:pt x="508" y="109"/>
                </a:cubicBezTo>
                <a:cubicBezTo>
                  <a:pt x="500" y="194"/>
                  <a:pt x="510" y="185"/>
                  <a:pt x="427" y="156"/>
                </a:cubicBezTo>
                <a:cubicBezTo>
                  <a:pt x="405" y="94"/>
                  <a:pt x="442" y="27"/>
                  <a:pt x="502" y="7"/>
                </a:cubicBezTo>
                <a:cubicBezTo>
                  <a:pt x="578" y="12"/>
                  <a:pt x="601" y="11"/>
                  <a:pt x="657" y="41"/>
                </a:cubicBezTo>
              </a:path>
            </a:pathLst>
          </a:custGeom>
          <a:noFill/>
          <a:ln w="12700" cap="flat" cmpd="sng">
            <a:solidFill>
              <a:srgbClr val="000000"/>
            </a:solidFill>
            <a:prstDash val="solid"/>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Text Box 17"/>
          <p:cNvSpPr txBox="1">
            <a:spLocks noChangeArrowheads="1"/>
          </p:cNvSpPr>
          <p:nvPr/>
        </p:nvSpPr>
        <p:spPr bwMode="auto">
          <a:xfrm>
            <a:off x="2566988" y="5051425"/>
            <a:ext cx="895350" cy="441325"/>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Driver</a:t>
            </a:r>
          </a:p>
        </p:txBody>
      </p:sp>
      <p:sp>
        <p:nvSpPr>
          <p:cNvPr id="55" name="Text Box 18"/>
          <p:cNvSpPr txBox="1">
            <a:spLocks noChangeArrowheads="1"/>
          </p:cNvSpPr>
          <p:nvPr/>
        </p:nvSpPr>
        <p:spPr bwMode="auto">
          <a:xfrm>
            <a:off x="2838450" y="3970338"/>
            <a:ext cx="2184400" cy="441325"/>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Device Support</a:t>
            </a:r>
          </a:p>
        </p:txBody>
      </p:sp>
      <p:sp>
        <p:nvSpPr>
          <p:cNvPr id="56" name="Text Box 19"/>
          <p:cNvSpPr txBox="1">
            <a:spLocks noChangeArrowheads="1"/>
          </p:cNvSpPr>
          <p:nvPr/>
        </p:nvSpPr>
        <p:spPr bwMode="auto">
          <a:xfrm>
            <a:off x="2773363" y="2886075"/>
            <a:ext cx="2230437" cy="441325"/>
          </a:xfrm>
          <a:prstGeom prst="rect">
            <a:avLst/>
          </a:prstGeom>
          <a:solidFill>
            <a:srgbClr val="99CC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Support</a:t>
            </a:r>
          </a:p>
        </p:txBody>
      </p:sp>
      <p:sp>
        <p:nvSpPr>
          <p:cNvPr id="57" name="Text Box 20"/>
          <p:cNvSpPr txBox="1">
            <a:spLocks noChangeArrowheads="1"/>
          </p:cNvSpPr>
          <p:nvPr/>
        </p:nvSpPr>
        <p:spPr bwMode="auto">
          <a:xfrm>
            <a:off x="5649913" y="2938463"/>
            <a:ext cx="3006725" cy="1581150"/>
          </a:xfrm>
          <a:prstGeom prst="rect">
            <a:avLst/>
          </a:prstGeom>
          <a:solidFill>
            <a:srgbClr val="CCFFCC"/>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record  (</a:t>
            </a:r>
            <a:r>
              <a:rPr kumimoji="0" lang="en-US" sz="1400" b="0" i="0" u="none" strike="noStrike" kern="0" cap="none" spc="0" normalizeH="0" baseline="0" noProof="0" dirty="0" err="1">
                <a:ln>
                  <a:noFill/>
                </a:ln>
                <a:solidFill>
                  <a:srgbClr val="000000"/>
                </a:solidFill>
                <a:effectLst/>
                <a:uLnTx/>
                <a:uFillTx/>
                <a:latin typeface="Arial" charset="0"/>
                <a:ea typeface="ＭＳ Ｐゴシック" charset="0"/>
                <a:cs typeface="Arial" charset="0"/>
              </a:rPr>
              <a:t>ai</a:t>
            </a: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“MTRT1-TEMP:READ”)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(SCAN, “.1 second”)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(DTYP, “Hy8401”)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(INP, “#C3 S0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(VAL, “34”)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58" name="Line 21"/>
          <p:cNvSpPr>
            <a:spLocks noChangeShapeType="1"/>
          </p:cNvSpPr>
          <p:nvPr/>
        </p:nvSpPr>
        <p:spPr bwMode="auto">
          <a:xfrm>
            <a:off x="3963988" y="2263775"/>
            <a:ext cx="4113212" cy="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9" name="Line 22"/>
          <p:cNvSpPr>
            <a:spLocks noChangeShapeType="1"/>
          </p:cNvSpPr>
          <p:nvPr/>
        </p:nvSpPr>
        <p:spPr bwMode="auto">
          <a:xfrm flipV="1">
            <a:off x="7162800" y="2263775"/>
            <a:ext cx="0" cy="62230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0" name="Line 23"/>
          <p:cNvSpPr>
            <a:spLocks noChangeShapeType="1"/>
          </p:cNvSpPr>
          <p:nvPr/>
        </p:nvSpPr>
        <p:spPr bwMode="auto">
          <a:xfrm flipV="1">
            <a:off x="5559425" y="1641475"/>
            <a:ext cx="0" cy="62230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61" name="Group 42"/>
          <p:cNvGrpSpPr>
            <a:grpSpLocks/>
          </p:cNvGrpSpPr>
          <p:nvPr/>
        </p:nvGrpSpPr>
        <p:grpSpPr bwMode="auto">
          <a:xfrm>
            <a:off x="3454400" y="3100388"/>
            <a:ext cx="2143125" cy="2386012"/>
            <a:chOff x="2176" y="2207"/>
            <a:chExt cx="1392" cy="1503"/>
          </a:xfrm>
        </p:grpSpPr>
        <p:sp>
          <p:nvSpPr>
            <p:cNvPr id="62" name="AutoShape 24"/>
            <p:cNvSpPr>
              <a:spLocks noChangeArrowheads="1"/>
            </p:cNvSpPr>
            <p:nvPr/>
          </p:nvSpPr>
          <p:spPr bwMode="auto">
            <a:xfrm>
              <a:off x="2673" y="2329"/>
              <a:ext cx="176" cy="548"/>
            </a:xfrm>
            <a:prstGeom prst="curvedLeftArrow">
              <a:avLst>
                <a:gd name="adj1" fmla="val 62273"/>
                <a:gd name="adj2" fmla="val 124545"/>
                <a:gd name="adj3" fmla="val 33333"/>
              </a:avLst>
            </a:prstGeom>
            <a:solidFill>
              <a:srgbClr val="3333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3" name="AutoShape 25"/>
            <p:cNvSpPr>
              <a:spLocks noChangeArrowheads="1"/>
            </p:cNvSpPr>
            <p:nvPr/>
          </p:nvSpPr>
          <p:spPr bwMode="auto">
            <a:xfrm>
              <a:off x="2176" y="3054"/>
              <a:ext cx="176" cy="656"/>
            </a:xfrm>
            <a:prstGeom prst="curvedLeftArrow">
              <a:avLst>
                <a:gd name="adj1" fmla="val 74545"/>
                <a:gd name="adj2" fmla="val 149091"/>
                <a:gd name="adj3" fmla="val 33333"/>
              </a:avLst>
            </a:prstGeom>
            <a:solidFill>
              <a:srgbClr val="3333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4" name="AutoShape 27"/>
            <p:cNvSpPr>
              <a:spLocks noChangeArrowheads="1"/>
            </p:cNvSpPr>
            <p:nvPr/>
          </p:nvSpPr>
          <p:spPr bwMode="auto">
            <a:xfrm>
              <a:off x="3134" y="2207"/>
              <a:ext cx="434" cy="164"/>
            </a:xfrm>
            <a:prstGeom prst="leftArrow">
              <a:avLst>
                <a:gd name="adj1" fmla="val 50000"/>
                <a:gd name="adj2" fmla="val 66159"/>
              </a:avLst>
            </a:prstGeom>
            <a:solidFill>
              <a:srgbClr val="3333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sp>
        <p:nvSpPr>
          <p:cNvPr id="65" name="Text Box 28"/>
          <p:cNvSpPr txBox="1">
            <a:spLocks noChangeArrowheads="1"/>
          </p:cNvSpPr>
          <p:nvPr/>
        </p:nvSpPr>
        <p:spPr bwMode="auto">
          <a:xfrm>
            <a:off x="4700588" y="4775200"/>
            <a:ext cx="3970337" cy="7381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t>every 0.1 seconds the record</a:t>
            </a:r>
            <a:b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br>
            <a: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t>asks the driver for a value</a:t>
            </a:r>
          </a:p>
        </p:txBody>
      </p:sp>
      <p:grpSp>
        <p:nvGrpSpPr>
          <p:cNvPr id="66" name="Group 41"/>
          <p:cNvGrpSpPr>
            <a:grpSpLocks/>
          </p:cNvGrpSpPr>
          <p:nvPr/>
        </p:nvGrpSpPr>
        <p:grpSpPr bwMode="auto">
          <a:xfrm>
            <a:off x="2673350" y="3227388"/>
            <a:ext cx="2860675" cy="1785937"/>
            <a:chOff x="1684" y="2287"/>
            <a:chExt cx="1801" cy="1297"/>
          </a:xfrm>
        </p:grpSpPr>
        <p:sp>
          <p:nvSpPr>
            <p:cNvPr id="67" name="AutoShape 29"/>
            <p:cNvSpPr>
              <a:spLocks noChangeArrowheads="1"/>
            </p:cNvSpPr>
            <p:nvPr/>
          </p:nvSpPr>
          <p:spPr bwMode="auto">
            <a:xfrm rot="10800000">
              <a:off x="1684" y="2928"/>
              <a:ext cx="176" cy="656"/>
            </a:xfrm>
            <a:prstGeom prst="curvedLeftArrow">
              <a:avLst>
                <a:gd name="adj1" fmla="val 74545"/>
                <a:gd name="adj2" fmla="val 149091"/>
                <a:gd name="adj3" fmla="val 33333"/>
              </a:avLst>
            </a:prstGeom>
            <a:solidFill>
              <a:srgbClr val="0099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8" name="AutoShape 30"/>
            <p:cNvSpPr>
              <a:spLocks noChangeArrowheads="1"/>
            </p:cNvSpPr>
            <p:nvPr/>
          </p:nvSpPr>
          <p:spPr bwMode="auto">
            <a:xfrm rot="10800000">
              <a:off x="1956" y="2287"/>
              <a:ext cx="176" cy="534"/>
            </a:xfrm>
            <a:prstGeom prst="curvedLeftArrow">
              <a:avLst>
                <a:gd name="adj1" fmla="val 60682"/>
                <a:gd name="adj2" fmla="val 121364"/>
                <a:gd name="adj3" fmla="val 33333"/>
              </a:avLst>
            </a:prstGeom>
            <a:solidFill>
              <a:srgbClr val="0099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9" name="AutoShape 31"/>
            <p:cNvSpPr>
              <a:spLocks noChangeArrowheads="1"/>
            </p:cNvSpPr>
            <p:nvPr/>
          </p:nvSpPr>
          <p:spPr bwMode="auto">
            <a:xfrm rot="-7788081">
              <a:off x="3019" y="2595"/>
              <a:ext cx="767" cy="164"/>
            </a:xfrm>
            <a:prstGeom prst="leftArrow">
              <a:avLst>
                <a:gd name="adj1" fmla="val 50000"/>
                <a:gd name="adj2" fmla="val 116921"/>
              </a:avLst>
            </a:prstGeom>
            <a:solidFill>
              <a:srgbClr val="0099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sp>
        <p:nvSpPr>
          <p:cNvPr id="70" name="Text Box 32"/>
          <p:cNvSpPr txBox="1">
            <a:spLocks noChangeArrowheads="1"/>
          </p:cNvSpPr>
          <p:nvPr/>
        </p:nvSpPr>
        <p:spPr bwMode="auto">
          <a:xfrm>
            <a:off x="4700588" y="5595938"/>
            <a:ext cx="3662362" cy="3698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9999"/>
                </a:solidFill>
                <a:effectLst/>
                <a:uLnTx/>
                <a:uFillTx/>
                <a:latin typeface="Arial" charset="0"/>
                <a:ea typeface="ＭＳ Ｐゴシック" charset="0"/>
                <a:cs typeface="Arial" charset="0"/>
              </a:rPr>
              <a:t>and the driver reports back</a:t>
            </a:r>
          </a:p>
        </p:txBody>
      </p:sp>
      <p:sp>
        <p:nvSpPr>
          <p:cNvPr id="71" name="Text Box 33"/>
          <p:cNvSpPr txBox="1">
            <a:spLocks noChangeArrowheads="1"/>
          </p:cNvSpPr>
          <p:nvPr/>
        </p:nvSpPr>
        <p:spPr bwMode="auto">
          <a:xfrm>
            <a:off x="914400" y="1165225"/>
            <a:ext cx="3936975" cy="369332"/>
          </a:xfrm>
          <a:prstGeom prst="rect">
            <a:avLst/>
          </a:prstGeom>
          <a:solidFill>
            <a:srgbClr val="FFCC66"/>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CS-Studio sets a CA monitor</a:t>
            </a:r>
          </a:p>
        </p:txBody>
      </p:sp>
      <p:grpSp>
        <p:nvGrpSpPr>
          <p:cNvPr id="72" name="Group 43"/>
          <p:cNvGrpSpPr>
            <a:grpSpLocks/>
          </p:cNvGrpSpPr>
          <p:nvPr/>
        </p:nvGrpSpPr>
        <p:grpSpPr bwMode="auto">
          <a:xfrm>
            <a:off x="5534025" y="1489075"/>
            <a:ext cx="1847850" cy="1308100"/>
            <a:chOff x="3486" y="1192"/>
            <a:chExt cx="1164" cy="824"/>
          </a:xfrm>
        </p:grpSpPr>
        <p:sp>
          <p:nvSpPr>
            <p:cNvPr id="73" name="AutoShape 35"/>
            <p:cNvSpPr>
              <a:spLocks noChangeArrowheads="1"/>
            </p:cNvSpPr>
            <p:nvPr/>
          </p:nvSpPr>
          <p:spPr bwMode="auto">
            <a:xfrm rot="-5400000">
              <a:off x="3378" y="1340"/>
              <a:ext cx="434" cy="138"/>
            </a:xfrm>
            <a:prstGeom prst="leftArrow">
              <a:avLst>
                <a:gd name="adj1" fmla="val 50000"/>
                <a:gd name="adj2" fmla="val 78623"/>
              </a:avLst>
            </a:prstGeom>
            <a:solidFill>
              <a:srgbClr val="FF99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4" name="AutoShape 36"/>
            <p:cNvSpPr>
              <a:spLocks noChangeArrowheads="1"/>
            </p:cNvSpPr>
            <p:nvPr/>
          </p:nvSpPr>
          <p:spPr bwMode="auto">
            <a:xfrm rot="10800000">
              <a:off x="3486" y="1709"/>
              <a:ext cx="882" cy="138"/>
            </a:xfrm>
            <a:prstGeom prst="leftArrow">
              <a:avLst>
                <a:gd name="adj1" fmla="val 50000"/>
                <a:gd name="adj2" fmla="val 159783"/>
              </a:avLst>
            </a:prstGeom>
            <a:solidFill>
              <a:srgbClr val="FF99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5" name="AutoShape 37"/>
            <p:cNvSpPr>
              <a:spLocks noChangeArrowheads="1"/>
            </p:cNvSpPr>
            <p:nvPr/>
          </p:nvSpPr>
          <p:spPr bwMode="auto">
            <a:xfrm rot="-5400000">
              <a:off x="4444" y="1811"/>
              <a:ext cx="273" cy="138"/>
            </a:xfrm>
            <a:prstGeom prst="leftArrow">
              <a:avLst>
                <a:gd name="adj1" fmla="val 50000"/>
                <a:gd name="adj2" fmla="val 49457"/>
              </a:avLst>
            </a:prstGeom>
            <a:solidFill>
              <a:srgbClr val="FF99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grpSp>
        <p:nvGrpSpPr>
          <p:cNvPr id="76" name="Group 49"/>
          <p:cNvGrpSpPr>
            <a:grpSpLocks/>
          </p:cNvGrpSpPr>
          <p:nvPr/>
        </p:nvGrpSpPr>
        <p:grpSpPr bwMode="auto">
          <a:xfrm>
            <a:off x="574675" y="1776413"/>
            <a:ext cx="6588125" cy="1020762"/>
            <a:chOff x="362" y="1373"/>
            <a:chExt cx="4150" cy="643"/>
          </a:xfrm>
        </p:grpSpPr>
        <p:sp>
          <p:nvSpPr>
            <p:cNvPr id="77" name="Text Box 34"/>
            <p:cNvSpPr txBox="1">
              <a:spLocks noChangeArrowheads="1"/>
            </p:cNvSpPr>
            <p:nvPr/>
          </p:nvSpPr>
          <p:spPr bwMode="auto">
            <a:xfrm>
              <a:off x="362" y="1393"/>
              <a:ext cx="2523" cy="4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t>every time the value changes</a:t>
              </a:r>
              <a:b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br>
              <a: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t>record triggers callback</a:t>
              </a:r>
            </a:p>
          </p:txBody>
        </p:sp>
        <p:grpSp>
          <p:nvGrpSpPr>
            <p:cNvPr id="78" name="Group 44"/>
            <p:cNvGrpSpPr>
              <a:grpSpLocks/>
            </p:cNvGrpSpPr>
            <p:nvPr/>
          </p:nvGrpSpPr>
          <p:grpSpPr bwMode="auto">
            <a:xfrm>
              <a:off x="3321" y="1373"/>
              <a:ext cx="1191" cy="643"/>
              <a:chOff x="3321" y="1373"/>
              <a:chExt cx="1191" cy="643"/>
            </a:xfrm>
          </p:grpSpPr>
          <p:sp>
            <p:nvSpPr>
              <p:cNvPr id="79" name="AutoShape 38"/>
              <p:cNvSpPr>
                <a:spLocks noChangeArrowheads="1"/>
              </p:cNvSpPr>
              <p:nvPr/>
            </p:nvSpPr>
            <p:spPr bwMode="auto">
              <a:xfrm rot="5400000">
                <a:off x="4300" y="1811"/>
                <a:ext cx="273" cy="138"/>
              </a:xfrm>
              <a:prstGeom prst="leftArrow">
                <a:avLst>
                  <a:gd name="adj1" fmla="val 50000"/>
                  <a:gd name="adj2" fmla="val 49457"/>
                </a:avLst>
              </a:prstGeom>
              <a:solidFill>
                <a:srgbClr val="008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sp>
            <p:nvSpPr>
              <p:cNvPr id="80" name="AutoShape 39"/>
              <p:cNvSpPr>
                <a:spLocks noChangeArrowheads="1"/>
              </p:cNvSpPr>
              <p:nvPr/>
            </p:nvSpPr>
            <p:spPr bwMode="auto">
              <a:xfrm>
                <a:off x="3630" y="1526"/>
                <a:ext cx="882" cy="138"/>
              </a:xfrm>
              <a:prstGeom prst="leftArrow">
                <a:avLst>
                  <a:gd name="adj1" fmla="val 50000"/>
                  <a:gd name="adj2" fmla="val 159783"/>
                </a:avLst>
              </a:prstGeom>
              <a:solidFill>
                <a:srgbClr val="008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sp>
            <p:nvSpPr>
              <p:cNvPr id="81" name="AutoShape 40"/>
              <p:cNvSpPr>
                <a:spLocks noChangeArrowheads="1"/>
              </p:cNvSpPr>
              <p:nvPr/>
            </p:nvSpPr>
            <p:spPr bwMode="auto">
              <a:xfrm rot="5400000">
                <a:off x="3253" y="1441"/>
                <a:ext cx="273" cy="138"/>
              </a:xfrm>
              <a:prstGeom prst="leftArrow">
                <a:avLst>
                  <a:gd name="adj1" fmla="val 50000"/>
                  <a:gd name="adj2" fmla="val 49457"/>
                </a:avLst>
              </a:prstGeom>
              <a:solidFill>
                <a:srgbClr val="008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grpSp>
      </p:grpSp>
      <p:grpSp>
        <p:nvGrpSpPr>
          <p:cNvPr id="82" name="Group 48"/>
          <p:cNvGrpSpPr>
            <a:grpSpLocks/>
          </p:cNvGrpSpPr>
          <p:nvPr/>
        </p:nvGrpSpPr>
        <p:grpSpPr bwMode="auto">
          <a:xfrm>
            <a:off x="5595938" y="1641475"/>
            <a:ext cx="1557337" cy="1281113"/>
            <a:chOff x="3525" y="1288"/>
            <a:chExt cx="981" cy="807"/>
          </a:xfrm>
        </p:grpSpPr>
        <p:sp>
          <p:nvSpPr>
            <p:cNvPr id="83" name="Line 45"/>
            <p:cNvSpPr>
              <a:spLocks noChangeShapeType="1"/>
            </p:cNvSpPr>
            <p:nvPr/>
          </p:nvSpPr>
          <p:spPr bwMode="auto">
            <a:xfrm flipV="1">
              <a:off x="4506" y="1703"/>
              <a:ext cx="0" cy="392"/>
            </a:xfrm>
            <a:prstGeom prst="line">
              <a:avLst/>
            </a:prstGeom>
            <a:noFill/>
            <a:ln w="38100">
              <a:solidFill>
                <a:srgbClr val="FF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84" name="Line 46"/>
            <p:cNvSpPr>
              <a:spLocks noChangeShapeType="1"/>
            </p:cNvSpPr>
            <p:nvPr/>
          </p:nvSpPr>
          <p:spPr bwMode="auto">
            <a:xfrm flipV="1">
              <a:off x="3525" y="1288"/>
              <a:ext cx="0" cy="392"/>
            </a:xfrm>
            <a:prstGeom prst="line">
              <a:avLst/>
            </a:prstGeom>
            <a:noFill/>
            <a:ln w="38100">
              <a:solidFill>
                <a:srgbClr val="FF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85" name="Line 47"/>
            <p:cNvSpPr>
              <a:spLocks noChangeShapeType="1"/>
            </p:cNvSpPr>
            <p:nvPr/>
          </p:nvSpPr>
          <p:spPr bwMode="auto">
            <a:xfrm>
              <a:off x="3525" y="1703"/>
              <a:ext cx="981" cy="0"/>
            </a:xfrm>
            <a:prstGeom prst="line">
              <a:avLst/>
            </a:prstGeom>
            <a:noFill/>
            <a:ln w="38100">
              <a:solidFill>
                <a:srgbClr val="FF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86" name="Text Box 50"/>
          <p:cNvSpPr txBox="1">
            <a:spLocks noChangeArrowheads="1"/>
          </p:cNvSpPr>
          <p:nvPr/>
        </p:nvSpPr>
        <p:spPr bwMode="auto">
          <a:xfrm>
            <a:off x="2135188" y="2814638"/>
            <a:ext cx="406400" cy="3016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IOC</a:t>
            </a:r>
          </a:p>
        </p:txBody>
      </p:sp>
      <p:pic>
        <p:nvPicPr>
          <p:cNvPr id="87" name="Picture 4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94313" y="1177925"/>
            <a:ext cx="196850" cy="25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0934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0" grpId="0"/>
      <p:bldP spid="7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52"/>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lang="en-US" altLang="ja-JP" dirty="0"/>
              <a:t>EPICS Software Toolkit</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41</a:t>
            </a:fld>
            <a:endParaRPr lang="en-US"/>
          </a:p>
        </p:txBody>
      </p:sp>
      <p:grpSp>
        <p:nvGrpSpPr>
          <p:cNvPr id="41" name="Group 40"/>
          <p:cNvGrpSpPr/>
          <p:nvPr/>
        </p:nvGrpSpPr>
        <p:grpSpPr>
          <a:xfrm>
            <a:off x="152400" y="1066800"/>
            <a:ext cx="8915400" cy="5608320"/>
            <a:chOff x="274320" y="1066800"/>
            <a:chExt cx="8915400" cy="5608320"/>
          </a:xfrm>
        </p:grpSpPr>
        <p:sp>
          <p:nvSpPr>
            <p:cNvPr id="6" name="CustomShape 2"/>
            <p:cNvSpPr/>
            <p:nvPr/>
          </p:nvSpPr>
          <p:spPr>
            <a:xfrm>
              <a:off x="2268000" y="1371600"/>
              <a:ext cx="1663920" cy="929880"/>
            </a:xfrm>
            <a:prstGeom prst="flowChartProcess">
              <a:avLst/>
            </a:prstGeom>
            <a:solidFill>
              <a:srgbClr val="FFFF00"/>
            </a:solidFill>
            <a:ln w="9360">
              <a:solidFill>
                <a:srgbClr val="000000"/>
              </a:solidFill>
              <a:miter/>
            </a:ln>
          </p:spPr>
          <p:style>
            <a:lnRef idx="0">
              <a:scrgbClr r="0" g="0" b="0"/>
            </a:lnRef>
            <a:fillRef idx="0">
              <a:scrgbClr r="0" g="0" b="0"/>
            </a:fillRef>
            <a:effectRef idx="0">
              <a:scrgbClr r="0" g="0" b="0"/>
            </a:effectRef>
            <a:fontRef idx="minor"/>
          </p:style>
        </p:sp>
        <p:sp>
          <p:nvSpPr>
            <p:cNvPr id="7" name="Line 3"/>
            <p:cNvSpPr/>
            <p:nvPr/>
          </p:nvSpPr>
          <p:spPr>
            <a:xfrm flipV="1">
              <a:off x="2194560" y="2743200"/>
              <a:ext cx="0" cy="555840"/>
            </a:xfrm>
            <a:prstGeom prst="line">
              <a:avLst/>
            </a:prstGeom>
            <a:ln w="9360">
              <a:solidFill>
                <a:srgbClr val="000000"/>
              </a:solidFill>
              <a:miter/>
            </a:ln>
          </p:spPr>
        </p:sp>
        <p:sp>
          <p:nvSpPr>
            <p:cNvPr id="8" name="Line 4"/>
            <p:cNvSpPr/>
            <p:nvPr/>
          </p:nvSpPr>
          <p:spPr>
            <a:xfrm flipV="1">
              <a:off x="4572000" y="2743200"/>
              <a:ext cx="0" cy="555840"/>
            </a:xfrm>
            <a:prstGeom prst="line">
              <a:avLst/>
            </a:prstGeom>
            <a:ln w="9360">
              <a:solidFill>
                <a:srgbClr val="000000"/>
              </a:solidFill>
              <a:miter/>
            </a:ln>
          </p:spPr>
        </p:sp>
        <p:sp>
          <p:nvSpPr>
            <p:cNvPr id="9" name="CustomShape 5"/>
            <p:cNvSpPr/>
            <p:nvPr/>
          </p:nvSpPr>
          <p:spPr>
            <a:xfrm>
              <a:off x="389160" y="1371600"/>
              <a:ext cx="1663920" cy="929880"/>
            </a:xfrm>
            <a:prstGeom prst="flowChartProcess">
              <a:avLst/>
            </a:prstGeom>
            <a:solidFill>
              <a:srgbClr val="3333CC"/>
            </a:solidFill>
            <a:ln w="9360">
              <a:solidFill>
                <a:srgbClr val="000000"/>
              </a:solidFill>
              <a:miter/>
            </a:ln>
          </p:spPr>
          <p:style>
            <a:lnRef idx="0">
              <a:scrgbClr r="0" g="0" b="0"/>
            </a:lnRef>
            <a:fillRef idx="0">
              <a:scrgbClr r="0" g="0" b="0"/>
            </a:fillRef>
            <a:effectRef idx="0">
              <a:scrgbClr r="0" g="0" b="0"/>
            </a:effectRef>
            <a:fontRef idx="minor"/>
          </p:style>
        </p:sp>
        <p:sp>
          <p:nvSpPr>
            <p:cNvPr id="10" name="CustomShape 6"/>
            <p:cNvSpPr/>
            <p:nvPr/>
          </p:nvSpPr>
          <p:spPr>
            <a:xfrm>
              <a:off x="274320" y="4934880"/>
              <a:ext cx="1463040" cy="1008720"/>
            </a:xfrm>
            <a:prstGeom prst="rect">
              <a:avLst/>
            </a:prstGeom>
            <a:solidFill>
              <a:srgbClr val="FFD320"/>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r>
                <a:rPr lang="en-US" sz="2000">
                  <a:latin typeface="Calibri"/>
                  <a:ea typeface="宋体"/>
                </a:rPr>
                <a:t>Network Attached Devices</a:t>
              </a:r>
              <a:endParaRPr/>
            </a:p>
          </p:txBody>
        </p:sp>
        <p:sp>
          <p:nvSpPr>
            <p:cNvPr id="11" name="Line 7"/>
            <p:cNvSpPr/>
            <p:nvPr/>
          </p:nvSpPr>
          <p:spPr>
            <a:xfrm>
              <a:off x="365760" y="2743200"/>
              <a:ext cx="4480560" cy="0"/>
            </a:xfrm>
            <a:prstGeom prst="line">
              <a:avLst/>
            </a:prstGeom>
            <a:ln w="38160">
              <a:solidFill>
                <a:srgbClr val="000000"/>
              </a:solidFill>
              <a:miter/>
            </a:ln>
          </p:spPr>
        </p:sp>
        <p:pic>
          <p:nvPicPr>
            <p:cNvPr id="12" name="Picture 11"/>
            <p:cNvPicPr/>
            <p:nvPr/>
          </p:nvPicPr>
          <p:blipFill>
            <a:blip r:embed="rId2"/>
            <a:stretch/>
          </p:blipFill>
          <p:spPr>
            <a:xfrm>
              <a:off x="494640" y="1434960"/>
              <a:ext cx="731160" cy="731520"/>
            </a:xfrm>
            <a:prstGeom prst="rect">
              <a:avLst/>
            </a:prstGeom>
            <a:ln>
              <a:noFill/>
            </a:ln>
          </p:spPr>
        </p:pic>
        <p:pic>
          <p:nvPicPr>
            <p:cNvPr id="13" name="Picture 12"/>
            <p:cNvPicPr/>
            <p:nvPr/>
          </p:nvPicPr>
          <p:blipFill>
            <a:blip r:embed="rId2"/>
            <a:stretch/>
          </p:blipFill>
          <p:spPr>
            <a:xfrm>
              <a:off x="1229400" y="1434960"/>
              <a:ext cx="731160" cy="731520"/>
            </a:xfrm>
            <a:prstGeom prst="rect">
              <a:avLst/>
            </a:prstGeom>
            <a:ln>
              <a:noFill/>
            </a:ln>
          </p:spPr>
        </p:pic>
        <p:pic>
          <p:nvPicPr>
            <p:cNvPr id="14" name="Picture 13"/>
            <p:cNvPicPr/>
            <p:nvPr/>
          </p:nvPicPr>
          <p:blipFill>
            <a:blip r:embed="rId2"/>
            <a:stretch/>
          </p:blipFill>
          <p:spPr>
            <a:xfrm>
              <a:off x="2326320" y="1434960"/>
              <a:ext cx="731160" cy="731520"/>
            </a:xfrm>
            <a:prstGeom prst="rect">
              <a:avLst/>
            </a:prstGeom>
            <a:ln>
              <a:noFill/>
            </a:ln>
          </p:spPr>
        </p:pic>
        <p:pic>
          <p:nvPicPr>
            <p:cNvPr id="15" name="Picture 14"/>
            <p:cNvPicPr/>
            <p:nvPr/>
          </p:nvPicPr>
          <p:blipFill>
            <a:blip r:embed="rId2"/>
            <a:stretch/>
          </p:blipFill>
          <p:spPr>
            <a:xfrm>
              <a:off x="3160440" y="1434960"/>
              <a:ext cx="731520" cy="731520"/>
            </a:xfrm>
            <a:prstGeom prst="rect">
              <a:avLst/>
            </a:prstGeom>
            <a:ln>
              <a:noFill/>
            </a:ln>
          </p:spPr>
        </p:pic>
        <p:sp>
          <p:nvSpPr>
            <p:cNvPr id="16" name="CustomShape 8"/>
            <p:cNvSpPr/>
            <p:nvPr/>
          </p:nvSpPr>
          <p:spPr>
            <a:xfrm>
              <a:off x="3383280" y="3299040"/>
              <a:ext cx="1401480" cy="56700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7" name="CustomShape 9"/>
            <p:cNvSpPr/>
            <p:nvPr/>
          </p:nvSpPr>
          <p:spPr>
            <a:xfrm>
              <a:off x="3633120" y="3699360"/>
              <a:ext cx="1401480" cy="56700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8" name="CustomShape 10"/>
            <p:cNvSpPr/>
            <p:nvPr/>
          </p:nvSpPr>
          <p:spPr>
            <a:xfrm>
              <a:off x="3863160" y="4096080"/>
              <a:ext cx="1401480" cy="56736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9" name="Line 11"/>
            <p:cNvSpPr/>
            <p:nvPr/>
          </p:nvSpPr>
          <p:spPr>
            <a:xfrm flipV="1">
              <a:off x="899280" y="2092320"/>
              <a:ext cx="0" cy="640080"/>
            </a:xfrm>
            <a:prstGeom prst="line">
              <a:avLst/>
            </a:prstGeom>
            <a:ln w="9360">
              <a:solidFill>
                <a:srgbClr val="000000"/>
              </a:solidFill>
              <a:miter/>
            </a:ln>
          </p:spPr>
        </p:sp>
        <p:sp>
          <p:nvSpPr>
            <p:cNvPr id="20" name="Line 12"/>
            <p:cNvSpPr/>
            <p:nvPr/>
          </p:nvSpPr>
          <p:spPr>
            <a:xfrm flipV="1">
              <a:off x="1630800" y="2114640"/>
              <a:ext cx="0" cy="617760"/>
            </a:xfrm>
            <a:prstGeom prst="line">
              <a:avLst/>
            </a:prstGeom>
            <a:ln w="9360">
              <a:solidFill>
                <a:srgbClr val="000000"/>
              </a:solidFill>
              <a:miter/>
            </a:ln>
          </p:spPr>
        </p:sp>
        <p:sp>
          <p:nvSpPr>
            <p:cNvPr id="21" name="Line 13"/>
            <p:cNvSpPr/>
            <p:nvPr/>
          </p:nvSpPr>
          <p:spPr>
            <a:xfrm flipH="1" flipV="1">
              <a:off x="2727720" y="2100240"/>
              <a:ext cx="360" cy="632160"/>
            </a:xfrm>
            <a:prstGeom prst="line">
              <a:avLst/>
            </a:prstGeom>
            <a:ln w="9360">
              <a:solidFill>
                <a:srgbClr val="000000"/>
              </a:solidFill>
              <a:miter/>
            </a:ln>
          </p:spPr>
        </p:sp>
        <p:sp>
          <p:nvSpPr>
            <p:cNvPr id="22" name="Line 14"/>
            <p:cNvSpPr/>
            <p:nvPr/>
          </p:nvSpPr>
          <p:spPr>
            <a:xfrm flipV="1">
              <a:off x="3551040" y="2092320"/>
              <a:ext cx="0" cy="640080"/>
            </a:xfrm>
            <a:prstGeom prst="line">
              <a:avLst/>
            </a:prstGeom>
            <a:ln w="9360">
              <a:solidFill>
                <a:srgbClr val="000000"/>
              </a:solidFill>
              <a:miter/>
            </a:ln>
          </p:spPr>
        </p:sp>
        <p:sp>
          <p:nvSpPr>
            <p:cNvPr id="23" name="CustomShape 15"/>
            <p:cNvSpPr/>
            <p:nvPr/>
          </p:nvSpPr>
          <p:spPr>
            <a:xfrm>
              <a:off x="5989320" y="2133600"/>
              <a:ext cx="3200400" cy="762000"/>
            </a:xfrm>
            <a:prstGeom prst="wedgeRoundRectCallout">
              <a:avLst>
                <a:gd name="adj1" fmla="val -80962"/>
                <a:gd name="adj2" fmla="val 33601"/>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Network Protocols
</a:t>
              </a:r>
              <a:r>
                <a:rPr lang="en-US" sz="1600" dirty="0">
                  <a:solidFill>
                    <a:srgbClr val="000000"/>
                  </a:solidFill>
                  <a:latin typeface="Calibri"/>
                </a:rPr>
                <a:t>Channel Access    </a:t>
              </a:r>
              <a:r>
                <a:rPr lang="en-US" sz="1600" dirty="0" err="1">
                  <a:solidFill>
                    <a:srgbClr val="000000"/>
                  </a:solidFill>
                  <a:latin typeface="Calibri"/>
                </a:rPr>
                <a:t>pvAccess</a:t>
              </a:r>
              <a:endParaRPr sz="1600" dirty="0"/>
            </a:p>
          </p:txBody>
        </p:sp>
        <p:sp>
          <p:nvSpPr>
            <p:cNvPr id="24" name="CustomShape 16"/>
            <p:cNvSpPr/>
            <p:nvPr/>
          </p:nvSpPr>
          <p:spPr>
            <a:xfrm>
              <a:off x="5989998" y="2971800"/>
              <a:ext cx="3199722" cy="1757880"/>
            </a:xfrm>
            <a:prstGeom prst="wedgeRoundRectCallout">
              <a:avLst>
                <a:gd name="adj1" fmla="val -83127"/>
                <a:gd name="adj2" fmla="val -17061"/>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IOC Software</a:t>
              </a:r>
              <a:endParaRPr sz="1600" dirty="0"/>
            </a:p>
            <a:p>
              <a:r>
                <a:rPr lang="en-US" sz="1600" dirty="0">
                  <a:latin typeface="Calibri"/>
                </a:rPr>
                <a:t>PV Database     State Programs
   </a:t>
              </a:r>
              <a:r>
                <a:rPr lang="en-US" sz="1600" strike="noStrike" dirty="0" err="1">
                  <a:solidFill>
                    <a:srgbClr val="000000"/>
                  </a:solidFill>
                  <a:latin typeface="Calibri"/>
                  <a:ea typeface="Calibri"/>
                </a:rPr>
                <a:t>StreamDevice</a:t>
              </a:r>
              <a:r>
                <a:rPr lang="en-US" sz="1600" dirty="0">
                  <a:latin typeface="Calibri"/>
                </a:rPr>
                <a:t>    </a:t>
              </a:r>
              <a:r>
                <a:rPr lang="en-US" sz="1600" dirty="0" err="1">
                  <a:latin typeface="Calibri"/>
                </a:rPr>
                <a:t>asynDriver</a:t>
              </a:r>
              <a:r>
                <a:rPr lang="en-US" sz="1600" dirty="0">
                  <a:latin typeface="Calibri"/>
                </a:rPr>
                <a:t>
</a:t>
              </a:r>
              <a:r>
                <a:rPr lang="en-US" sz="1600" dirty="0" err="1">
                  <a:latin typeface="Calibri"/>
                </a:rPr>
                <a:t>synapps</a:t>
              </a:r>
              <a:r>
                <a:rPr lang="en-US" sz="1600" dirty="0">
                  <a:latin typeface="Calibri"/>
                </a:rPr>
                <a:t>    </a:t>
              </a:r>
              <a:r>
                <a:rPr lang="en-US" sz="1600" dirty="0" err="1">
                  <a:latin typeface="Calibri"/>
                </a:rPr>
                <a:t>areaDetector</a:t>
              </a:r>
              <a:r>
                <a:rPr lang="en-US" sz="1600" dirty="0">
                  <a:latin typeface="Calibri"/>
                </a:rPr>
                <a:t>    </a:t>
              </a:r>
              <a:r>
                <a:rPr lang="en-US" sz="1600" dirty="0" err="1">
                  <a:latin typeface="Calibri"/>
                </a:rPr>
                <a:t>mca</a:t>
              </a:r>
              <a:r>
                <a:rPr lang="en-US" sz="1600" dirty="0">
                  <a:latin typeface="Calibri"/>
                </a:rPr>
                <a:t>
   motor   </a:t>
              </a:r>
              <a:r>
                <a:rPr lang="en-US" sz="1600" dirty="0" err="1">
                  <a:latin typeface="Calibri"/>
                </a:rPr>
                <a:t>sscan</a:t>
              </a:r>
              <a:r>
                <a:rPr lang="en-US" sz="1600" dirty="0">
                  <a:latin typeface="Calibri"/>
                </a:rPr>
                <a:t>   </a:t>
              </a:r>
              <a:r>
                <a:rPr lang="en-US" sz="1600" dirty="0" err="1">
                  <a:latin typeface="Calibri"/>
                </a:rPr>
                <a:t>caputRecorder</a:t>
              </a:r>
              <a:r>
                <a:rPr lang="en-US" sz="1600" dirty="0">
                  <a:latin typeface="Calibri"/>
                </a:rPr>
                <a:t>
</a:t>
              </a:r>
              <a:r>
                <a:rPr lang="en-US" sz="1600" dirty="0" err="1">
                  <a:latin typeface="Calibri"/>
                </a:rPr>
                <a:t>softGlue</a:t>
              </a:r>
              <a:r>
                <a:rPr lang="en-US" sz="1600" dirty="0">
                  <a:latin typeface="Calibri"/>
                </a:rPr>
                <a:t>    </a:t>
              </a:r>
              <a:r>
                <a:rPr lang="en-US" sz="1600" dirty="0" err="1">
                  <a:latin typeface="Calibri"/>
                </a:rPr>
                <a:t>modbus</a:t>
              </a:r>
              <a:r>
                <a:rPr lang="en-US" sz="1600" dirty="0">
                  <a:latin typeface="Calibri"/>
                </a:rPr>
                <a:t>    </a:t>
              </a:r>
              <a:r>
                <a:rPr lang="en-US" sz="1600" dirty="0" err="1">
                  <a:latin typeface="Calibri"/>
                </a:rPr>
                <a:t>autosave</a:t>
              </a:r>
              <a:endParaRPr sz="1600" dirty="0"/>
            </a:p>
          </p:txBody>
        </p:sp>
        <p:sp>
          <p:nvSpPr>
            <p:cNvPr id="25" name="CustomShape 17"/>
            <p:cNvSpPr/>
            <p:nvPr/>
          </p:nvSpPr>
          <p:spPr>
            <a:xfrm>
              <a:off x="5982120" y="1066800"/>
              <a:ext cx="3207600" cy="990600"/>
            </a:xfrm>
            <a:prstGeom prst="wedgeRoundRectCallout">
              <a:avLst>
                <a:gd name="adj1" fmla="val -111013"/>
                <a:gd name="adj2" fmla="val 56295"/>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Client Programs</a:t>
              </a:r>
              <a:endParaRPr sz="1600" dirty="0"/>
            </a:p>
            <a:p>
              <a:r>
                <a:rPr lang="en-US" sz="1600" dirty="0">
                  <a:solidFill>
                    <a:srgbClr val="000000"/>
                  </a:solidFill>
                  <a:latin typeface="Calibri"/>
                </a:rPr>
                <a:t>CS-Studio   BOY  </a:t>
              </a:r>
              <a:r>
                <a:rPr lang="en-US" altLang="ja-JP" sz="1600" dirty="0">
                  <a:solidFill>
                    <a:srgbClr val="000000"/>
                  </a:solidFill>
                  <a:latin typeface="Calibri"/>
                </a:rPr>
                <a:t>Archive Appliance</a:t>
              </a:r>
              <a:r>
                <a:rPr lang="en-US" sz="1600" dirty="0">
                  <a:solidFill>
                    <a:srgbClr val="000000"/>
                  </a:solidFill>
                  <a:latin typeface="Calibri"/>
                </a:rPr>
                <a:t> BEAST Python </a:t>
              </a:r>
              <a:r>
                <a:rPr lang="en-US" sz="1600" dirty="0" err="1">
                  <a:solidFill>
                    <a:srgbClr val="000000"/>
                  </a:solidFill>
                  <a:latin typeface="Calibri"/>
                </a:rPr>
                <a:t>Olog</a:t>
              </a:r>
              <a:endParaRPr sz="1600" dirty="0"/>
            </a:p>
          </p:txBody>
        </p:sp>
        <p:sp>
          <p:nvSpPr>
            <p:cNvPr id="26" name="CustomShape 18"/>
            <p:cNvSpPr/>
            <p:nvPr/>
          </p:nvSpPr>
          <p:spPr>
            <a:xfrm>
              <a:off x="6104040" y="4953000"/>
              <a:ext cx="3085680" cy="806040"/>
            </a:xfrm>
            <a:prstGeom prst="wedgeRoundRectCallout">
              <a:avLst>
                <a:gd name="adj1" fmla="val -151799"/>
                <a:gd name="adj2" fmla="val -91870"/>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Server Applications</a:t>
              </a:r>
              <a:endParaRPr sz="1600" dirty="0"/>
            </a:p>
            <a:p>
              <a:pPr algn="ctr">
                <a:lnSpc>
                  <a:spcPct val="100000"/>
                </a:lnSpc>
              </a:pPr>
              <a:r>
                <a:rPr lang="en-US" sz="1600" dirty="0">
                  <a:solidFill>
                    <a:srgbClr val="000000"/>
                  </a:solidFill>
                  <a:latin typeface="Calibri"/>
                </a:rPr>
                <a:t>CA Gateway    </a:t>
              </a:r>
              <a:r>
                <a:rPr lang="en-US" sz="1600" dirty="0" err="1">
                  <a:solidFill>
                    <a:srgbClr val="000000"/>
                  </a:solidFill>
                  <a:latin typeface="Calibri"/>
                </a:rPr>
                <a:t>pcaspy</a:t>
              </a:r>
              <a:endParaRPr sz="1600" dirty="0"/>
            </a:p>
          </p:txBody>
        </p:sp>
        <p:sp>
          <p:nvSpPr>
            <p:cNvPr id="27" name="CustomShape 19"/>
            <p:cNvSpPr/>
            <p:nvPr/>
          </p:nvSpPr>
          <p:spPr>
            <a:xfrm>
              <a:off x="4114800" y="4958280"/>
              <a:ext cx="1799160" cy="802440"/>
            </a:xfrm>
            <a:prstGeom prst="rect">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000" dirty="0">
                  <a:latin typeface="Calibri"/>
                </a:rPr>
                <a:t>Custom Chassis/Panels</a:t>
              </a:r>
              <a:endParaRPr dirty="0"/>
            </a:p>
          </p:txBody>
        </p:sp>
        <p:sp>
          <p:nvSpPr>
            <p:cNvPr id="28" name="CustomShape 20"/>
            <p:cNvSpPr/>
            <p:nvPr/>
          </p:nvSpPr>
          <p:spPr>
            <a:xfrm>
              <a:off x="3017520" y="5971320"/>
              <a:ext cx="1602720" cy="703800"/>
            </a:xfrm>
            <a:prstGeom prst="rect">
              <a:avLst/>
            </a:prstGeom>
            <a:solidFill>
              <a:srgbClr val="FF950E"/>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000">
                  <a:latin typeface="Calibri"/>
                  <a:ea typeface="宋体"/>
                </a:rPr>
                <a:t>Technical Equipment</a:t>
              </a:r>
              <a:endParaRPr/>
            </a:p>
          </p:txBody>
        </p:sp>
        <p:sp>
          <p:nvSpPr>
            <p:cNvPr id="29" name="CustomShape 21"/>
            <p:cNvSpPr/>
            <p:nvPr/>
          </p:nvSpPr>
          <p:spPr>
            <a:xfrm>
              <a:off x="2020680" y="5056920"/>
              <a:ext cx="1728360" cy="703800"/>
            </a:xfrm>
            <a:prstGeom prst="rect">
              <a:avLst/>
            </a:prstGeom>
            <a:solidFill>
              <a:srgbClr val="99CCFF"/>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r>
                <a:rPr lang="en-US" sz="2000">
                  <a:latin typeface="Calibri"/>
                  <a:ea typeface="宋体"/>
                </a:rPr>
                <a:t>Commercial Instruments</a:t>
              </a:r>
              <a:endParaRPr/>
            </a:p>
          </p:txBody>
        </p:sp>
        <p:sp>
          <p:nvSpPr>
            <p:cNvPr id="30" name="Line 22"/>
            <p:cNvSpPr/>
            <p:nvPr/>
          </p:nvSpPr>
          <p:spPr>
            <a:xfrm flipV="1">
              <a:off x="5120640" y="4663440"/>
              <a:ext cx="0" cy="294840"/>
            </a:xfrm>
            <a:prstGeom prst="line">
              <a:avLst/>
            </a:prstGeom>
            <a:ln w="9360">
              <a:solidFill>
                <a:srgbClr val="000000"/>
              </a:solidFill>
              <a:miter/>
            </a:ln>
          </p:spPr>
        </p:sp>
        <p:sp>
          <p:nvSpPr>
            <p:cNvPr id="31" name="Line 23"/>
            <p:cNvSpPr/>
            <p:nvPr/>
          </p:nvSpPr>
          <p:spPr>
            <a:xfrm flipV="1">
              <a:off x="4114800" y="2743200"/>
              <a:ext cx="0" cy="555840"/>
            </a:xfrm>
            <a:prstGeom prst="line">
              <a:avLst/>
            </a:prstGeom>
            <a:ln w="9360">
              <a:solidFill>
                <a:srgbClr val="000000"/>
              </a:solidFill>
              <a:miter/>
            </a:ln>
          </p:spPr>
        </p:sp>
        <p:sp>
          <p:nvSpPr>
            <p:cNvPr id="32" name="Line 24"/>
            <p:cNvSpPr/>
            <p:nvPr/>
          </p:nvSpPr>
          <p:spPr>
            <a:xfrm flipV="1">
              <a:off x="640080" y="2743200"/>
              <a:ext cx="0" cy="2191680"/>
            </a:xfrm>
            <a:prstGeom prst="line">
              <a:avLst/>
            </a:prstGeom>
            <a:ln w="9360">
              <a:solidFill>
                <a:srgbClr val="000000"/>
              </a:solidFill>
              <a:miter/>
            </a:ln>
          </p:spPr>
        </p:sp>
        <p:sp>
          <p:nvSpPr>
            <p:cNvPr id="33" name="CustomShape 25"/>
            <p:cNvSpPr/>
            <p:nvPr/>
          </p:nvSpPr>
          <p:spPr>
            <a:xfrm>
              <a:off x="1065600" y="3299040"/>
              <a:ext cx="1401480" cy="56700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34" name="CustomShape 26"/>
            <p:cNvSpPr/>
            <p:nvPr/>
          </p:nvSpPr>
          <p:spPr>
            <a:xfrm>
              <a:off x="1315440" y="3699360"/>
              <a:ext cx="1401480" cy="56700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CAS</a:t>
              </a:r>
              <a:endParaRPr/>
            </a:p>
          </p:txBody>
        </p:sp>
        <p:sp>
          <p:nvSpPr>
            <p:cNvPr id="35" name="CustomShape 27"/>
            <p:cNvSpPr/>
            <p:nvPr/>
          </p:nvSpPr>
          <p:spPr>
            <a:xfrm>
              <a:off x="1545480" y="4096080"/>
              <a:ext cx="1401480" cy="56736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pvaSrv</a:t>
              </a:r>
              <a:endParaRPr/>
            </a:p>
          </p:txBody>
        </p:sp>
        <p:sp>
          <p:nvSpPr>
            <p:cNvPr id="36" name="Line 28"/>
            <p:cNvSpPr/>
            <p:nvPr/>
          </p:nvSpPr>
          <p:spPr>
            <a:xfrm flipV="1">
              <a:off x="1737360" y="2743200"/>
              <a:ext cx="0" cy="555840"/>
            </a:xfrm>
            <a:prstGeom prst="line">
              <a:avLst/>
            </a:prstGeom>
            <a:ln w="9360">
              <a:solidFill>
                <a:srgbClr val="000000"/>
              </a:solidFill>
              <a:miter/>
            </a:ln>
          </p:spPr>
        </p:sp>
        <p:sp>
          <p:nvSpPr>
            <p:cNvPr id="37" name="Line 29"/>
            <p:cNvSpPr/>
            <p:nvPr/>
          </p:nvSpPr>
          <p:spPr>
            <a:xfrm flipV="1">
              <a:off x="1280160" y="2743560"/>
              <a:ext cx="0" cy="555480"/>
            </a:xfrm>
            <a:prstGeom prst="line">
              <a:avLst/>
            </a:prstGeom>
            <a:ln w="9360">
              <a:solidFill>
                <a:srgbClr val="000000"/>
              </a:solidFill>
              <a:miter/>
            </a:ln>
          </p:spPr>
        </p:sp>
        <p:sp>
          <p:nvSpPr>
            <p:cNvPr id="38" name="Line 30"/>
            <p:cNvSpPr/>
            <p:nvPr/>
          </p:nvSpPr>
          <p:spPr>
            <a:xfrm flipV="1">
              <a:off x="3474720" y="3866040"/>
              <a:ext cx="0" cy="1190880"/>
            </a:xfrm>
            <a:prstGeom prst="line">
              <a:avLst/>
            </a:prstGeom>
            <a:ln w="9360">
              <a:solidFill>
                <a:srgbClr val="000000"/>
              </a:solidFill>
              <a:miter/>
            </a:ln>
          </p:spPr>
        </p:sp>
        <p:sp>
          <p:nvSpPr>
            <p:cNvPr id="39" name="Line 31"/>
            <p:cNvSpPr/>
            <p:nvPr/>
          </p:nvSpPr>
          <p:spPr>
            <a:xfrm flipV="1">
              <a:off x="4023360" y="4663440"/>
              <a:ext cx="0" cy="1307880"/>
            </a:xfrm>
            <a:prstGeom prst="line">
              <a:avLst/>
            </a:prstGeom>
            <a:ln w="9360">
              <a:solidFill>
                <a:srgbClr val="000000"/>
              </a:solidFill>
              <a:miter/>
            </a:ln>
          </p:spPr>
        </p:sp>
        <p:sp>
          <p:nvSpPr>
            <p:cNvPr id="40" name="Line 32"/>
            <p:cNvSpPr/>
            <p:nvPr/>
          </p:nvSpPr>
          <p:spPr>
            <a:xfrm flipV="1">
              <a:off x="3657600" y="2743200"/>
              <a:ext cx="0" cy="555840"/>
            </a:xfrm>
            <a:prstGeom prst="line">
              <a:avLst/>
            </a:prstGeom>
            <a:ln w="9360">
              <a:solidFill>
                <a:srgbClr val="000000"/>
              </a:solidFill>
              <a:miter/>
            </a:ln>
          </p:spPr>
        </p:sp>
      </p:grpSp>
    </p:spTree>
    <p:extLst>
      <p:ext uri="{BB962C8B-B14F-4D97-AF65-F5344CB8AC3E}">
        <p14:creationId xmlns:p14="http://schemas.microsoft.com/office/powerpoint/2010/main" val="3989612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dirty="0"/>
          </a:p>
        </p:txBody>
      </p:sp>
      <p:sp>
        <p:nvSpPr>
          <p:cNvPr id="3" name="Title 2"/>
          <p:cNvSpPr>
            <a:spLocks noGrp="1"/>
          </p:cNvSpPr>
          <p:nvPr>
            <p:ph type="title"/>
          </p:nvPr>
        </p:nvSpPr>
        <p:spPr>
          <a:xfrm>
            <a:off x="76200" y="284394"/>
            <a:ext cx="8991600" cy="488498"/>
          </a:xfrm>
        </p:spPr>
        <p:txBody>
          <a:bodyPr/>
          <a:lstStyle/>
          <a:p>
            <a:r>
              <a:rPr kumimoji="1" lang="en-US" altLang="ja-JP" dirty="0"/>
              <a:t>Another View of EPICS Architecture </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42</a:t>
            </a:fld>
            <a:endParaRPr lang="en-US"/>
          </a:p>
        </p:txBody>
      </p:sp>
      <p:sp>
        <p:nvSpPr>
          <p:cNvPr id="6" name="Rectangle 3"/>
          <p:cNvSpPr>
            <a:spLocks noChangeArrowheads="1"/>
          </p:cNvSpPr>
          <p:nvPr/>
        </p:nvSpPr>
        <p:spPr bwMode="auto">
          <a:xfrm>
            <a:off x="3057525" y="2667000"/>
            <a:ext cx="3200400" cy="6096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Rectangle 4"/>
          <p:cNvSpPr>
            <a:spLocks noGrp="1" noChangeArrowheads="1"/>
          </p:cNvSpPr>
          <p:nvPr/>
        </p:nvSpPr>
        <p:spPr bwMode="auto">
          <a:xfrm flipH="1">
            <a:off x="3057525" y="2667000"/>
            <a:ext cx="3505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Channel Access Client (CAC)</a:t>
            </a:r>
          </a:p>
          <a:p>
            <a:r>
              <a:rPr lang="en-US">
                <a:solidFill>
                  <a:srgbClr val="0000FF"/>
                </a:solidFill>
                <a:latin typeface="Arial" charset="0"/>
              </a:rPr>
              <a:t>Connection     Data Transfers</a:t>
            </a:r>
            <a:endParaRPr lang="en-US">
              <a:solidFill>
                <a:schemeClr val="tx1"/>
              </a:solidFill>
              <a:latin typeface="Arial" charset="0"/>
            </a:endParaRPr>
          </a:p>
        </p:txBody>
      </p:sp>
      <p:sp>
        <p:nvSpPr>
          <p:cNvPr id="8" name="Rectangle 5"/>
          <p:cNvSpPr>
            <a:spLocks noGrp="1" noChangeArrowheads="1"/>
          </p:cNvSpPr>
          <p:nvPr/>
        </p:nvSpPr>
        <p:spPr bwMode="auto">
          <a:xfrm flipH="1">
            <a:off x="76200" y="3581400"/>
            <a:ext cx="1676400" cy="1524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sz="1400" b="1">
                <a:solidFill>
                  <a:schemeClr val="tx1"/>
                </a:solidFill>
                <a:latin typeface="Arial" charset="0"/>
              </a:rPr>
              <a:t>WAN/LAN/Local</a:t>
            </a:r>
            <a:endParaRPr lang="en-US" sz="2000" b="1">
              <a:solidFill>
                <a:schemeClr val="tx1"/>
              </a:solidFill>
              <a:latin typeface="Arial" charset="0"/>
            </a:endParaRPr>
          </a:p>
        </p:txBody>
      </p:sp>
      <p:sp>
        <p:nvSpPr>
          <p:cNvPr id="9" name="Rectangle 6"/>
          <p:cNvSpPr>
            <a:spLocks noChangeArrowheads="1"/>
          </p:cNvSpPr>
          <p:nvPr/>
        </p:nvSpPr>
        <p:spPr bwMode="auto">
          <a:xfrm>
            <a:off x="228600" y="3962400"/>
            <a:ext cx="3200400" cy="6858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7"/>
          <p:cNvSpPr>
            <a:spLocks noChangeArrowheads="1"/>
          </p:cNvSpPr>
          <p:nvPr/>
        </p:nvSpPr>
        <p:spPr bwMode="auto">
          <a:xfrm flipH="1">
            <a:off x="228600" y="3962400"/>
            <a:ext cx="3276600" cy="4572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Connection      Data Transfers</a:t>
            </a:r>
          </a:p>
          <a:p>
            <a:r>
              <a:rPr lang="en-US">
                <a:solidFill>
                  <a:schemeClr val="tx1"/>
                </a:solidFill>
                <a:latin typeface="Arial" charset="0"/>
              </a:rPr>
              <a:t>Channel Access Server (CAS)</a:t>
            </a:r>
          </a:p>
        </p:txBody>
      </p:sp>
      <p:sp>
        <p:nvSpPr>
          <p:cNvPr id="11" name="Rectangle 8"/>
          <p:cNvSpPr>
            <a:spLocks noChangeArrowheads="1"/>
          </p:cNvSpPr>
          <p:nvPr/>
        </p:nvSpPr>
        <p:spPr bwMode="auto">
          <a:xfrm>
            <a:off x="228600" y="4876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Rectangle 9"/>
          <p:cNvSpPr>
            <a:spLocks noChangeArrowheads="1"/>
          </p:cNvSpPr>
          <p:nvPr/>
        </p:nvSpPr>
        <p:spPr bwMode="auto">
          <a:xfrm flipH="1">
            <a:off x="228600" y="4876800"/>
            <a:ext cx="3505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DB Engine</a:t>
            </a:r>
          </a:p>
        </p:txBody>
      </p:sp>
      <p:sp>
        <p:nvSpPr>
          <p:cNvPr id="13" name="Rectangle 10"/>
          <p:cNvSpPr>
            <a:spLocks noChangeArrowheads="1"/>
          </p:cNvSpPr>
          <p:nvPr/>
        </p:nvSpPr>
        <p:spPr bwMode="auto">
          <a:xfrm>
            <a:off x="228600" y="5257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Rectangle 11"/>
          <p:cNvSpPr>
            <a:spLocks noChangeArrowheads="1"/>
          </p:cNvSpPr>
          <p:nvPr/>
        </p:nvSpPr>
        <p:spPr bwMode="auto">
          <a:xfrm flipH="1">
            <a:off x="228600" y="5257800"/>
            <a:ext cx="3505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Device Support</a:t>
            </a:r>
          </a:p>
        </p:txBody>
      </p:sp>
      <p:sp>
        <p:nvSpPr>
          <p:cNvPr id="15" name="Rectangle 12"/>
          <p:cNvSpPr>
            <a:spLocks noChangeArrowheads="1"/>
          </p:cNvSpPr>
          <p:nvPr/>
        </p:nvSpPr>
        <p:spPr bwMode="auto">
          <a:xfrm>
            <a:off x="228600" y="5638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400">
              <a:solidFill>
                <a:schemeClr val="tx1"/>
              </a:solidFill>
            </a:endParaRPr>
          </a:p>
        </p:txBody>
      </p:sp>
      <p:sp>
        <p:nvSpPr>
          <p:cNvPr id="16" name="Rectangle 13"/>
          <p:cNvSpPr>
            <a:spLocks noChangeArrowheads="1"/>
          </p:cNvSpPr>
          <p:nvPr/>
        </p:nvSpPr>
        <p:spPr bwMode="auto">
          <a:xfrm flipH="1">
            <a:off x="228600" y="5638800"/>
            <a:ext cx="3505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Driver Support</a:t>
            </a:r>
          </a:p>
        </p:txBody>
      </p:sp>
      <p:sp>
        <p:nvSpPr>
          <p:cNvPr id="17" name="Line 20"/>
          <p:cNvSpPr>
            <a:spLocks noChangeShapeType="1"/>
          </p:cNvSpPr>
          <p:nvPr/>
        </p:nvSpPr>
        <p:spPr bwMode="auto">
          <a:xfrm>
            <a:off x="390525" y="3505200"/>
            <a:ext cx="7848600" cy="0"/>
          </a:xfrm>
          <a:prstGeom prst="line">
            <a:avLst/>
          </a:prstGeom>
          <a:noFill/>
          <a:ln w="9525">
            <a:solidFill>
              <a:schemeClr val="tx1"/>
            </a:solidFill>
            <a:round/>
            <a:headEn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8" name="Line 21"/>
          <p:cNvSpPr>
            <a:spLocks noChangeShapeType="1"/>
          </p:cNvSpPr>
          <p:nvPr/>
        </p:nvSpPr>
        <p:spPr bwMode="auto">
          <a:xfrm>
            <a:off x="1676400" y="3505200"/>
            <a:ext cx="0" cy="457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9" name="Line 22"/>
          <p:cNvSpPr>
            <a:spLocks noChangeShapeType="1"/>
          </p:cNvSpPr>
          <p:nvPr/>
        </p:nvSpPr>
        <p:spPr bwMode="auto">
          <a:xfrm>
            <a:off x="4429125" y="3276600"/>
            <a:ext cx="0" cy="228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0" name="Line 23"/>
          <p:cNvSpPr>
            <a:spLocks noChangeShapeType="1"/>
          </p:cNvSpPr>
          <p:nvPr/>
        </p:nvSpPr>
        <p:spPr bwMode="auto">
          <a:xfrm flipH="1">
            <a:off x="1219200" y="4648200"/>
            <a:ext cx="0" cy="228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1" name="Text Box 25"/>
          <p:cNvSpPr txBox="1">
            <a:spLocks noChangeArrowheads="1"/>
          </p:cNvSpPr>
          <p:nvPr/>
        </p:nvSpPr>
        <p:spPr bwMode="auto">
          <a:xfrm>
            <a:off x="228600" y="5943600"/>
            <a:ext cx="1485900"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type="none" w="med"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pPr algn="ctr"/>
            <a:r>
              <a:rPr lang="en-US" sz="1800"/>
              <a:t>I/O Controller</a:t>
            </a:r>
            <a:endParaRPr lang="en-US" sz="2400"/>
          </a:p>
        </p:txBody>
      </p:sp>
      <p:sp>
        <p:nvSpPr>
          <p:cNvPr id="22" name="Rectangle 27"/>
          <p:cNvSpPr>
            <a:spLocks noChangeArrowheads="1"/>
          </p:cNvSpPr>
          <p:nvPr/>
        </p:nvSpPr>
        <p:spPr bwMode="auto">
          <a:xfrm>
            <a:off x="3057525" y="2133600"/>
            <a:ext cx="32004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28"/>
          <p:cNvSpPr>
            <a:spLocks noChangeArrowheads="1"/>
          </p:cNvSpPr>
          <p:nvPr/>
        </p:nvSpPr>
        <p:spPr bwMode="auto">
          <a:xfrm flipH="1">
            <a:off x="4048125" y="2133600"/>
            <a:ext cx="12954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Archiving</a:t>
            </a:r>
          </a:p>
        </p:txBody>
      </p:sp>
      <p:sp>
        <p:nvSpPr>
          <p:cNvPr id="24" name="Line 29"/>
          <p:cNvSpPr>
            <a:spLocks noChangeShapeType="1"/>
          </p:cNvSpPr>
          <p:nvPr/>
        </p:nvSpPr>
        <p:spPr bwMode="auto">
          <a:xfrm>
            <a:off x="4505325" y="2514600"/>
            <a:ext cx="0" cy="1524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5" name="Rectangle 30"/>
          <p:cNvSpPr>
            <a:spLocks noChangeArrowheads="1"/>
          </p:cNvSpPr>
          <p:nvPr/>
        </p:nvSpPr>
        <p:spPr bwMode="auto">
          <a:xfrm>
            <a:off x="3057525" y="1752600"/>
            <a:ext cx="32004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Rectangle 31"/>
          <p:cNvSpPr>
            <a:spLocks noChangeArrowheads="1"/>
          </p:cNvSpPr>
          <p:nvPr/>
        </p:nvSpPr>
        <p:spPr bwMode="auto">
          <a:xfrm flipH="1">
            <a:off x="3590925" y="1752600"/>
            <a:ext cx="21336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Archive Access</a:t>
            </a:r>
          </a:p>
        </p:txBody>
      </p:sp>
      <p:sp>
        <p:nvSpPr>
          <p:cNvPr id="27" name="Rectangle 32"/>
          <p:cNvSpPr>
            <a:spLocks noChangeArrowheads="1"/>
          </p:cNvSpPr>
          <p:nvPr/>
        </p:nvSpPr>
        <p:spPr bwMode="auto">
          <a:xfrm>
            <a:off x="2752725" y="1143000"/>
            <a:ext cx="17526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33"/>
          <p:cNvSpPr>
            <a:spLocks noChangeArrowheads="1"/>
          </p:cNvSpPr>
          <p:nvPr/>
        </p:nvSpPr>
        <p:spPr bwMode="auto">
          <a:xfrm flipH="1">
            <a:off x="2752725" y="1143000"/>
            <a:ext cx="1981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Archive Viewing</a:t>
            </a:r>
          </a:p>
        </p:txBody>
      </p:sp>
      <p:sp>
        <p:nvSpPr>
          <p:cNvPr id="29" name="Rectangle 34"/>
          <p:cNvSpPr>
            <a:spLocks noChangeArrowheads="1"/>
          </p:cNvSpPr>
          <p:nvPr/>
        </p:nvSpPr>
        <p:spPr bwMode="auto">
          <a:xfrm>
            <a:off x="4581525" y="1143000"/>
            <a:ext cx="1828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5"/>
          <p:cNvSpPr>
            <a:spLocks noChangeArrowheads="1"/>
          </p:cNvSpPr>
          <p:nvPr/>
        </p:nvSpPr>
        <p:spPr bwMode="auto">
          <a:xfrm flipH="1">
            <a:off x="4581525" y="1143000"/>
            <a:ext cx="1981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Archive Analysis</a:t>
            </a:r>
          </a:p>
        </p:txBody>
      </p:sp>
      <p:sp>
        <p:nvSpPr>
          <p:cNvPr id="31" name="Line 36"/>
          <p:cNvSpPr>
            <a:spLocks noChangeShapeType="1"/>
          </p:cNvSpPr>
          <p:nvPr/>
        </p:nvSpPr>
        <p:spPr bwMode="auto">
          <a:xfrm>
            <a:off x="3895725" y="1524000"/>
            <a:ext cx="0" cy="228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2" name="Line 37"/>
          <p:cNvSpPr>
            <a:spLocks noChangeShapeType="1"/>
          </p:cNvSpPr>
          <p:nvPr/>
        </p:nvSpPr>
        <p:spPr bwMode="auto">
          <a:xfrm flipH="1">
            <a:off x="5267325" y="1524000"/>
            <a:ext cx="0" cy="228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Line 40"/>
          <p:cNvSpPr>
            <a:spLocks noChangeShapeType="1"/>
          </p:cNvSpPr>
          <p:nvPr/>
        </p:nvSpPr>
        <p:spPr bwMode="auto">
          <a:xfrm>
            <a:off x="2676525" y="2819400"/>
            <a:ext cx="381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Rectangle 41"/>
          <p:cNvSpPr>
            <a:spLocks noChangeArrowheads="1"/>
          </p:cNvSpPr>
          <p:nvPr/>
        </p:nvSpPr>
        <p:spPr bwMode="auto">
          <a:xfrm>
            <a:off x="6486525" y="1295400"/>
            <a:ext cx="2438400" cy="20574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Line 42"/>
          <p:cNvSpPr>
            <a:spLocks noChangeShapeType="1"/>
          </p:cNvSpPr>
          <p:nvPr/>
        </p:nvSpPr>
        <p:spPr bwMode="auto">
          <a:xfrm flipH="1">
            <a:off x="6257925" y="2819400"/>
            <a:ext cx="228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6" name="Line 44"/>
          <p:cNvSpPr>
            <a:spLocks noChangeShapeType="1"/>
          </p:cNvSpPr>
          <p:nvPr/>
        </p:nvSpPr>
        <p:spPr bwMode="auto">
          <a:xfrm>
            <a:off x="1447800" y="4876800"/>
            <a:ext cx="0" cy="381000"/>
          </a:xfrm>
          <a:prstGeom prst="line">
            <a:avLst/>
          </a:prstGeom>
          <a:noFill/>
          <a:ln w="9525">
            <a:solidFill>
              <a:schemeClr val="tx1"/>
            </a:solidFill>
            <a:round/>
            <a:headEn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7" name="Rectangle 45"/>
          <p:cNvSpPr>
            <a:spLocks noChangeArrowheads="1"/>
          </p:cNvSpPr>
          <p:nvPr/>
        </p:nvSpPr>
        <p:spPr bwMode="auto">
          <a:xfrm flipH="1">
            <a:off x="1447800" y="4876800"/>
            <a:ext cx="9906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Types</a:t>
            </a:r>
          </a:p>
        </p:txBody>
      </p:sp>
      <p:sp>
        <p:nvSpPr>
          <p:cNvPr id="38" name="Line 46"/>
          <p:cNvSpPr>
            <a:spLocks noChangeShapeType="1"/>
          </p:cNvSpPr>
          <p:nvPr/>
        </p:nvSpPr>
        <p:spPr bwMode="auto">
          <a:xfrm>
            <a:off x="4429125" y="2971800"/>
            <a:ext cx="0" cy="304800"/>
          </a:xfrm>
          <a:prstGeom prst="line">
            <a:avLst/>
          </a:prstGeom>
          <a:noFill/>
          <a:ln w="9525">
            <a:solidFill>
              <a:schemeClr val="tx1"/>
            </a:solidFill>
            <a:round/>
            <a:headEn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9" name="Line 47"/>
          <p:cNvSpPr>
            <a:spLocks noChangeShapeType="1"/>
          </p:cNvSpPr>
          <p:nvPr/>
        </p:nvSpPr>
        <p:spPr bwMode="auto">
          <a:xfrm>
            <a:off x="1676400" y="3962400"/>
            <a:ext cx="0" cy="304800"/>
          </a:xfrm>
          <a:prstGeom prst="line">
            <a:avLst/>
          </a:prstGeom>
          <a:noFill/>
          <a:ln w="9525">
            <a:solidFill>
              <a:schemeClr val="tx1"/>
            </a:solidFill>
            <a:round/>
            <a:headEnd/>
            <a:tailEnd type="non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0" name="Rectangle 48"/>
          <p:cNvSpPr>
            <a:spLocks noChangeArrowheads="1"/>
          </p:cNvSpPr>
          <p:nvPr/>
        </p:nvSpPr>
        <p:spPr bwMode="auto">
          <a:xfrm>
            <a:off x="771525" y="2971800"/>
            <a:ext cx="1905000" cy="3048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400">
                <a:solidFill>
                  <a:schemeClr val="tx1"/>
                </a:solidFill>
              </a:rPr>
              <a:t>Connection Server</a:t>
            </a:r>
            <a:endParaRPr lang="en-US" sz="2400">
              <a:solidFill>
                <a:schemeClr val="tx1"/>
              </a:solidFill>
            </a:endParaRPr>
          </a:p>
        </p:txBody>
      </p:sp>
      <p:sp>
        <p:nvSpPr>
          <p:cNvPr id="41" name="Line 49"/>
          <p:cNvSpPr>
            <a:spLocks noChangeShapeType="1"/>
          </p:cNvSpPr>
          <p:nvPr/>
        </p:nvSpPr>
        <p:spPr bwMode="auto">
          <a:xfrm flipH="1">
            <a:off x="2676525" y="3200400"/>
            <a:ext cx="381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2" name="Rectangle 50"/>
          <p:cNvSpPr>
            <a:spLocks noChangeArrowheads="1"/>
          </p:cNvSpPr>
          <p:nvPr/>
        </p:nvSpPr>
        <p:spPr bwMode="auto">
          <a:xfrm flipH="1">
            <a:off x="6553200" y="1371600"/>
            <a:ext cx="2667000" cy="21336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Program Interfaces</a:t>
            </a:r>
          </a:p>
          <a:p>
            <a:r>
              <a:rPr lang="en-US" sz="1400" b="1">
                <a:solidFill>
                  <a:srgbClr val="0000FF"/>
                </a:solidFill>
                <a:latin typeface="Arial" charset="0"/>
              </a:rPr>
              <a:t>C, C++, Fortran, JAVA</a:t>
            </a:r>
            <a:endParaRPr lang="en-US" b="1">
              <a:solidFill>
                <a:srgbClr val="0000FF"/>
              </a:solidFill>
              <a:latin typeface="Arial" charset="0"/>
            </a:endParaRPr>
          </a:p>
          <a:p>
            <a:r>
              <a:rPr lang="en-US" sz="1400" b="1">
                <a:solidFill>
                  <a:srgbClr val="0000FF"/>
                </a:solidFill>
                <a:latin typeface="Arial" charset="0"/>
              </a:rPr>
              <a:t>IDL / Matlab / Mathematica</a:t>
            </a:r>
          </a:p>
          <a:p>
            <a:r>
              <a:rPr lang="en-US" sz="1400" b="1">
                <a:solidFill>
                  <a:srgbClr val="0000FF"/>
                </a:solidFill>
                <a:latin typeface="Arial" charset="0"/>
              </a:rPr>
              <a:t>ActiveX / DDE / VisBasic</a:t>
            </a:r>
          </a:p>
          <a:p>
            <a:r>
              <a:rPr lang="en-US" sz="1400" b="1">
                <a:solidFill>
                  <a:srgbClr val="0000FF"/>
                </a:solidFill>
                <a:latin typeface="Arial" charset="0"/>
              </a:rPr>
              <a:t>SDDS / SAD / </a:t>
            </a:r>
          </a:p>
          <a:p>
            <a:r>
              <a:rPr lang="en-US" sz="1400" b="1">
                <a:solidFill>
                  <a:srgbClr val="0000FF"/>
                </a:solidFill>
                <a:latin typeface="Arial" charset="0"/>
              </a:rPr>
              <a:t>tcl / PERL / Python</a:t>
            </a:r>
          </a:p>
          <a:p>
            <a:r>
              <a:rPr lang="en-US" sz="1400" b="1">
                <a:solidFill>
                  <a:srgbClr val="0000FF"/>
                </a:solidFill>
                <a:latin typeface="Arial" charset="0"/>
              </a:rPr>
              <a:t>State Notation Lang / FSQT</a:t>
            </a:r>
            <a:endParaRPr lang="en-US">
              <a:solidFill>
                <a:srgbClr val="0000FF"/>
              </a:solidFill>
              <a:latin typeface="Arial" charset="0"/>
            </a:endParaRPr>
          </a:p>
        </p:txBody>
      </p:sp>
      <p:sp>
        <p:nvSpPr>
          <p:cNvPr id="43" name="Line 59"/>
          <p:cNvSpPr>
            <a:spLocks noChangeShapeType="1"/>
          </p:cNvSpPr>
          <p:nvPr/>
        </p:nvSpPr>
        <p:spPr bwMode="auto">
          <a:xfrm flipV="1">
            <a:off x="2438400" y="5791200"/>
            <a:ext cx="914400" cy="0"/>
          </a:xfrm>
          <a:prstGeom prst="line">
            <a:avLst/>
          </a:prstGeom>
          <a:noFill/>
          <a:ln w="12700">
            <a:solidFill>
              <a:schemeClr val="tx1"/>
            </a:solidFill>
            <a:round/>
            <a:headEnd type="triangl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44" name="Rectangle 60"/>
          <p:cNvSpPr>
            <a:spLocks noChangeArrowheads="1"/>
          </p:cNvSpPr>
          <p:nvPr/>
        </p:nvSpPr>
        <p:spPr bwMode="auto">
          <a:xfrm>
            <a:off x="3352800" y="5257800"/>
            <a:ext cx="2286000" cy="10668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Text Box 61"/>
          <p:cNvSpPr txBox="1">
            <a:spLocks noChangeArrowheads="1"/>
          </p:cNvSpPr>
          <p:nvPr/>
        </p:nvSpPr>
        <p:spPr bwMode="auto">
          <a:xfrm>
            <a:off x="3336925" y="5219700"/>
            <a:ext cx="2362200"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r>
              <a:rPr lang="en-US" sz="1800">
                <a:solidFill>
                  <a:schemeClr val="tx2"/>
                </a:solidFill>
              </a:rPr>
              <a:t>Integrate other systems</a:t>
            </a:r>
          </a:p>
          <a:p>
            <a:r>
              <a:rPr lang="en-US" sz="1800">
                <a:solidFill>
                  <a:schemeClr val="tx2"/>
                </a:solidFill>
              </a:rPr>
              <a:t>Like Labview or legacy</a:t>
            </a:r>
          </a:p>
          <a:p>
            <a:r>
              <a:rPr lang="en-US" sz="1800">
                <a:solidFill>
                  <a:schemeClr val="tx2"/>
                </a:solidFill>
              </a:rPr>
              <a:t>systems</a:t>
            </a:r>
          </a:p>
        </p:txBody>
      </p:sp>
      <p:sp>
        <p:nvSpPr>
          <p:cNvPr id="46" name="Rectangle 62"/>
          <p:cNvSpPr>
            <a:spLocks noChangeArrowheads="1"/>
          </p:cNvSpPr>
          <p:nvPr/>
        </p:nvSpPr>
        <p:spPr bwMode="auto">
          <a:xfrm>
            <a:off x="288925" y="1219200"/>
            <a:ext cx="2398713" cy="1676400"/>
          </a:xfrm>
          <a:prstGeom prst="rect">
            <a:avLst/>
          </a:prstGeom>
          <a:solidFill>
            <a:schemeClr val="bg1"/>
          </a:solidFill>
          <a:ln w="9525">
            <a:solidFill>
              <a:schemeClr val="tx1"/>
            </a:solidFill>
            <a:miter lim="800000"/>
            <a:headEnd/>
            <a:tailEnd type="none" w="med"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Rectangle 63"/>
          <p:cNvSpPr>
            <a:spLocks noChangeArrowheads="1"/>
          </p:cNvSpPr>
          <p:nvPr/>
        </p:nvSpPr>
        <p:spPr bwMode="auto">
          <a:xfrm flipH="1">
            <a:off x="304800" y="1219200"/>
            <a:ext cx="2514600" cy="1447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User Tools</a:t>
            </a:r>
          </a:p>
          <a:p>
            <a:r>
              <a:rPr lang="en-US" sz="1400">
                <a:solidFill>
                  <a:schemeClr val="tx1"/>
                </a:solidFill>
                <a:latin typeface="Arial" charset="0"/>
              </a:rPr>
              <a:t>DM/MEDM/DM2K/</a:t>
            </a:r>
            <a:r>
              <a:rPr lang="en-US" sz="1400" b="1">
                <a:solidFill>
                  <a:srgbClr val="0000FF"/>
                </a:solidFill>
                <a:latin typeface="Arial" charset="0"/>
              </a:rPr>
              <a:t>EDM</a:t>
            </a:r>
            <a:r>
              <a:rPr lang="en-US" sz="1400">
                <a:solidFill>
                  <a:schemeClr val="tx1"/>
                </a:solidFill>
                <a:latin typeface="Arial" charset="0"/>
              </a:rPr>
              <a:t>/JDM</a:t>
            </a:r>
          </a:p>
          <a:p>
            <a:r>
              <a:rPr lang="en-US" sz="1400">
                <a:solidFill>
                  <a:schemeClr val="tx1"/>
                </a:solidFill>
                <a:latin typeface="Arial" charset="0"/>
              </a:rPr>
              <a:t>Control System studio,</a:t>
            </a:r>
          </a:p>
          <a:p>
            <a:r>
              <a:rPr lang="en-US" sz="1400">
                <a:solidFill>
                  <a:schemeClr val="tx1"/>
                </a:solidFill>
                <a:latin typeface="Arial" charset="0"/>
              </a:rPr>
              <a:t>Alarm Handler / stripTool/</a:t>
            </a:r>
          </a:p>
          <a:p>
            <a:r>
              <a:rPr lang="en-US" sz="1400">
                <a:solidFill>
                  <a:schemeClr val="tx1"/>
                </a:solidFill>
                <a:latin typeface="Arial" charset="0"/>
              </a:rPr>
              <a:t>knobManager</a:t>
            </a:r>
          </a:p>
          <a:p>
            <a:r>
              <a:rPr lang="en-US" sz="1400">
                <a:solidFill>
                  <a:schemeClr val="tx1"/>
                </a:solidFill>
                <a:latin typeface="Arial" charset="0"/>
              </a:rPr>
              <a:t>Physics Toolkits</a:t>
            </a:r>
          </a:p>
          <a:p>
            <a:r>
              <a:rPr lang="en-US" sz="1400">
                <a:solidFill>
                  <a:schemeClr val="tx1"/>
                </a:solidFill>
                <a:latin typeface="Arial" charset="0"/>
              </a:rPr>
              <a:t>Experiment Toolkits</a:t>
            </a:r>
            <a:endParaRPr lang="en-US">
              <a:solidFill>
                <a:schemeClr val="tx1"/>
              </a:solidFill>
              <a:latin typeface="Arial" charset="0"/>
            </a:endParaRPr>
          </a:p>
        </p:txBody>
      </p:sp>
      <p:sp>
        <p:nvSpPr>
          <p:cNvPr id="48" name="Oval 47"/>
          <p:cNvSpPr/>
          <p:nvPr/>
        </p:nvSpPr>
        <p:spPr>
          <a:xfrm>
            <a:off x="546207" y="4914900"/>
            <a:ext cx="2196993"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AutoShape 44"/>
          <p:cNvSpPr>
            <a:spLocks noChangeArrowheads="1"/>
          </p:cNvSpPr>
          <p:nvPr/>
        </p:nvSpPr>
        <p:spPr bwMode="auto">
          <a:xfrm>
            <a:off x="3571081" y="4439137"/>
            <a:ext cx="1868488" cy="616744"/>
          </a:xfrm>
          <a:prstGeom prst="wedgeRoundRectCallout">
            <a:avLst>
              <a:gd name="adj1" fmla="val -93825"/>
              <a:gd name="adj2" fmla="val 51097"/>
              <a:gd name="adj3" fmla="val 16667"/>
            </a:avLst>
          </a:prstGeom>
          <a:solidFill>
            <a:srgbClr val="BBE0E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EPICS Process Database</a:t>
            </a:r>
            <a:endParaRPr kumimoji="0" lang="en-US" sz="1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79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33400" indent="-533400" eaLnBrk="1" hangingPunct="1">
              <a:buClr>
                <a:schemeClr val="tx1"/>
              </a:buClr>
              <a:buSzPct val="130000"/>
              <a:buFontTx/>
              <a:buAutoNum type="arabicPeriod"/>
            </a:pPr>
            <a:r>
              <a:rPr lang="en-US" altLang="ja-JP" sz="2400" dirty="0">
                <a:cs typeface="Arial" charset="0"/>
              </a:rPr>
              <a:t>It is free</a:t>
            </a:r>
          </a:p>
          <a:p>
            <a:pPr marL="533400" indent="-533400" eaLnBrk="1" hangingPunct="1">
              <a:buClr>
                <a:schemeClr val="tx1"/>
              </a:buClr>
              <a:buSzPct val="130000"/>
              <a:buFontTx/>
              <a:buAutoNum type="arabicPeriod"/>
            </a:pPr>
            <a:r>
              <a:rPr lang="en-US" altLang="ja-JP" sz="2400" dirty="0">
                <a:cs typeface="Arial" charset="0"/>
              </a:rPr>
              <a:t>It is Open Source</a:t>
            </a:r>
          </a:p>
          <a:p>
            <a:pPr marL="533400" indent="-533400" eaLnBrk="1" hangingPunct="1">
              <a:buClr>
                <a:schemeClr val="tx1"/>
              </a:buClr>
              <a:buSzPct val="130000"/>
              <a:buFontTx/>
              <a:buAutoNum type="arabicPeriod"/>
            </a:pPr>
            <a:r>
              <a:rPr lang="en-US" altLang="ja-JP" sz="2400" dirty="0">
                <a:cs typeface="Arial" charset="0"/>
              </a:rPr>
              <a:t>There are lots of users</a:t>
            </a:r>
          </a:p>
          <a:p>
            <a:pPr marL="533400" indent="-533400" eaLnBrk="1" hangingPunct="1">
              <a:buClr>
                <a:schemeClr val="tx1"/>
              </a:buClr>
              <a:buSzPct val="130000"/>
              <a:buFontTx/>
              <a:buAutoNum type="arabicPeriod"/>
            </a:pPr>
            <a:r>
              <a:rPr lang="en-US" altLang="ja-JP" sz="2400" dirty="0">
                <a:cs typeface="Arial" charset="0"/>
              </a:rPr>
              <a:t>All a client needs to know to access data is a PV name</a:t>
            </a:r>
          </a:p>
          <a:p>
            <a:pPr marL="533400" indent="-533400" eaLnBrk="1" hangingPunct="1">
              <a:buClr>
                <a:schemeClr val="tx1"/>
              </a:buClr>
              <a:buSzPct val="130000"/>
              <a:buFontTx/>
              <a:buAutoNum type="arabicPeriod"/>
            </a:pPr>
            <a:r>
              <a:rPr lang="en-US" altLang="ja-JP" sz="2400" dirty="0">
                <a:cs typeface="Arial" charset="0"/>
              </a:rPr>
              <a:t>You can pick the best tools out there …</a:t>
            </a:r>
          </a:p>
          <a:p>
            <a:pPr marL="533400" indent="-533400" eaLnBrk="1" hangingPunct="1">
              <a:buClr>
                <a:schemeClr val="tx1"/>
              </a:buClr>
              <a:buSzPct val="130000"/>
              <a:buFontTx/>
              <a:buAutoNum type="arabicPeriod"/>
            </a:pPr>
            <a:r>
              <a:rPr lang="en-US" altLang="ja-JP" sz="2400" dirty="0">
                <a:cs typeface="Arial" charset="0"/>
              </a:rPr>
              <a:t>… or build your own</a:t>
            </a:r>
          </a:p>
          <a:p>
            <a:pPr marL="533400" indent="-533400" eaLnBrk="1" hangingPunct="1">
              <a:buClr>
                <a:schemeClr val="tx1"/>
              </a:buClr>
              <a:buSzPct val="130000"/>
              <a:buFontTx/>
              <a:buAutoNum type="arabicPeriod"/>
            </a:pPr>
            <a:r>
              <a:rPr lang="en-US" altLang="ja-JP" sz="2400" dirty="0">
                <a:cs typeface="Arial" charset="0"/>
              </a:rPr>
              <a:t>The boring stuff is already done</a:t>
            </a:r>
          </a:p>
          <a:p>
            <a:pPr marL="533400" indent="-533400" eaLnBrk="1" hangingPunct="1">
              <a:buClr>
                <a:schemeClr val="tx1"/>
              </a:buClr>
              <a:buSzPct val="130000"/>
              <a:buFontTx/>
              <a:buAutoNum type="arabicPeriod"/>
            </a:pPr>
            <a:r>
              <a:rPr lang="en-US" altLang="ja-JP" sz="2400" dirty="0">
                <a:cs typeface="Arial" charset="0"/>
              </a:rPr>
              <a:t>There is a lot of expertise available close by</a:t>
            </a:r>
          </a:p>
          <a:p>
            <a:pPr marL="533400" indent="-533400" eaLnBrk="1" hangingPunct="1">
              <a:buClr>
                <a:schemeClr val="tx1"/>
              </a:buClr>
              <a:buSzPct val="130000"/>
              <a:buFontTx/>
              <a:buAutoNum type="arabicPeriod"/>
            </a:pPr>
            <a:r>
              <a:rPr lang="en-US" altLang="ja-JP" sz="2400" dirty="0">
                <a:cs typeface="Arial" charset="0"/>
              </a:rPr>
              <a:t>A good contribution becomes internationally known</a:t>
            </a:r>
          </a:p>
          <a:p>
            <a:pPr marL="533400" indent="-533400" eaLnBrk="1" hangingPunct="1">
              <a:buClr>
                <a:schemeClr val="tx1"/>
              </a:buClr>
              <a:buSzPct val="130000"/>
              <a:buFontTx/>
              <a:buAutoNum type="arabicPeriod"/>
            </a:pPr>
            <a:r>
              <a:rPr lang="en-US" altLang="ja-JP" sz="2400" dirty="0">
                <a:cs typeface="Arial" charset="0"/>
              </a:rPr>
              <a:t>It does not matter, if you need 10 or 10 million PVs</a:t>
            </a:r>
          </a:p>
          <a:p>
            <a:pPr marL="533400" indent="-533400" eaLnBrk="1" hangingPunct="1">
              <a:buClr>
                <a:schemeClr val="tx1"/>
              </a:buClr>
              <a:buSzPct val="130000"/>
              <a:buFontTx/>
              <a:buAutoNum type="arabicPeriod"/>
            </a:pPr>
            <a:r>
              <a:rPr lang="en-US" altLang="ja-JP" sz="2400" dirty="0">
                <a:solidFill>
                  <a:srgbClr val="990000"/>
                </a:solidFill>
                <a:cs typeface="Arial" charset="0"/>
              </a:rPr>
              <a:t>It is fun</a:t>
            </a:r>
            <a:endParaRPr kumimoji="1" lang="ja-JP" altLang="en-US" dirty="0"/>
          </a:p>
        </p:txBody>
      </p:sp>
      <p:sp>
        <p:nvSpPr>
          <p:cNvPr id="3" name="Title 2"/>
          <p:cNvSpPr>
            <a:spLocks noGrp="1"/>
          </p:cNvSpPr>
          <p:nvPr>
            <p:ph type="title"/>
          </p:nvPr>
        </p:nvSpPr>
        <p:spPr/>
        <p:txBody>
          <a:bodyPr/>
          <a:lstStyle/>
          <a:p>
            <a:r>
              <a:rPr kumimoji="1" lang="en-US" altLang="ja-JP" dirty="0"/>
              <a:t>10 Really Neat Things About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43</a:t>
            </a:fld>
            <a:endParaRPr lang="en-US"/>
          </a:p>
        </p:txBody>
      </p:sp>
    </p:spTree>
    <p:extLst>
      <p:ext uri="{BB962C8B-B14F-4D97-AF65-F5344CB8AC3E}">
        <p14:creationId xmlns:p14="http://schemas.microsoft.com/office/powerpoint/2010/main" val="304987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EPICS: a collaboration, a set of software tools and applications, and a control system architecture</a:t>
            </a:r>
          </a:p>
          <a:p>
            <a:r>
              <a:rPr kumimoji="1" lang="en-US" altLang="ja-JP" dirty="0"/>
              <a:t>Channel Access: a protocol to transfer data over network</a:t>
            </a:r>
          </a:p>
          <a:p>
            <a:r>
              <a:rPr kumimoji="1" lang="en-US" altLang="ja-JP" dirty="0"/>
              <a:t>IOC: Input Output Controller, one IOC != one computer</a:t>
            </a:r>
          </a:p>
          <a:p>
            <a:r>
              <a:rPr kumimoji="1" lang="en-US" altLang="ja-JP" dirty="0"/>
              <a:t>Record: an object with a unique name and various fields</a:t>
            </a:r>
          </a:p>
          <a:p>
            <a:r>
              <a:rPr kumimoji="1" lang="en-US" altLang="ja-JP" dirty="0"/>
              <a:t>Process database: collection of record(s)</a:t>
            </a:r>
          </a:p>
          <a:p>
            <a:r>
              <a:rPr kumimoji="1" lang="en-US" altLang="ja-JP" dirty="0"/>
              <a:t>PV: process variable, one PV == </a:t>
            </a:r>
            <a:r>
              <a:rPr kumimoji="1" lang="en-US" altLang="ja-JP" dirty="0" err="1"/>
              <a:t>oneRecordName.field</a:t>
            </a:r>
            <a:r>
              <a:rPr kumimoji="1" lang="en-US" altLang="ja-JP" dirty="0"/>
              <a:t>, field by default is VAL</a:t>
            </a:r>
          </a:p>
          <a:p>
            <a:r>
              <a:rPr kumimoji="1" lang="en-US" altLang="ja-JP" dirty="0"/>
              <a:t>Channel: a live connection to a PV</a:t>
            </a:r>
            <a:endParaRPr kumimoji="1" lang="ja-JP" altLang="en-US" dirty="0"/>
          </a:p>
        </p:txBody>
      </p:sp>
      <p:sp>
        <p:nvSpPr>
          <p:cNvPr id="3" name="Title 2"/>
          <p:cNvSpPr>
            <a:spLocks noGrp="1"/>
          </p:cNvSpPr>
          <p:nvPr>
            <p:ph type="title"/>
          </p:nvPr>
        </p:nvSpPr>
        <p:spPr/>
        <p:txBody>
          <a:bodyPr/>
          <a:lstStyle/>
          <a:p>
            <a:r>
              <a:rPr kumimoji="1" lang="en-US" altLang="zh-CN" dirty="0"/>
              <a:t>Re</a:t>
            </a:r>
            <a:r>
              <a:rPr kumimoji="1" lang="en-US" altLang="ja-JP" dirty="0"/>
              <a:t>view of EPICS Terminology</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44</a:t>
            </a:fld>
            <a:endParaRPr lang="en-US"/>
          </a:p>
        </p:txBody>
      </p:sp>
    </p:spTree>
    <p:extLst>
      <p:ext uri="{BB962C8B-B14F-4D97-AF65-F5344CB8AC3E}">
        <p14:creationId xmlns:p14="http://schemas.microsoft.com/office/powerpoint/2010/main" val="320100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b="1" dirty="0"/>
              <a:t>EPICS</a:t>
            </a:r>
            <a:r>
              <a:rPr lang="en-US" altLang="ja-JP" dirty="0"/>
              <a:t> (</a:t>
            </a:r>
            <a:r>
              <a:rPr lang="en-US" altLang="ja-JP" b="1" u="sng" dirty="0">
                <a:solidFill>
                  <a:srgbClr val="FF0000"/>
                </a:solidFill>
              </a:rPr>
              <a:t>E</a:t>
            </a:r>
            <a:r>
              <a:rPr lang="en-US" altLang="ja-JP" dirty="0"/>
              <a:t>xperimental </a:t>
            </a:r>
            <a:r>
              <a:rPr lang="en-US" altLang="ja-JP" b="1" u="sng" dirty="0">
                <a:solidFill>
                  <a:srgbClr val="FF0000"/>
                </a:solidFill>
              </a:rPr>
              <a:t>P</a:t>
            </a:r>
            <a:r>
              <a:rPr lang="en-US" altLang="ja-JP" dirty="0"/>
              <a:t>hysics and </a:t>
            </a:r>
            <a:r>
              <a:rPr lang="en-US" altLang="ja-JP" b="1" u="sng" dirty="0">
                <a:solidFill>
                  <a:srgbClr val="FF0000"/>
                </a:solidFill>
              </a:rPr>
              <a:t>I</a:t>
            </a:r>
            <a:r>
              <a:rPr lang="en-US" altLang="ja-JP" dirty="0"/>
              <a:t>ndustrial </a:t>
            </a:r>
            <a:r>
              <a:rPr lang="en-US" altLang="ja-JP" b="1" u="sng" dirty="0">
                <a:solidFill>
                  <a:srgbClr val="FF0000"/>
                </a:solidFill>
              </a:rPr>
              <a:t>C</a:t>
            </a:r>
            <a:r>
              <a:rPr lang="en-US" altLang="ja-JP" dirty="0"/>
              <a:t>ontrol </a:t>
            </a:r>
            <a:r>
              <a:rPr lang="en-US" altLang="ja-JP" b="1" u="sng" dirty="0">
                <a:solidFill>
                  <a:srgbClr val="FF0000"/>
                </a:solidFill>
              </a:rPr>
              <a:t>S</a:t>
            </a:r>
            <a:r>
              <a:rPr lang="en-US" altLang="ja-JP" dirty="0"/>
              <a:t>ystem)</a:t>
            </a:r>
          </a:p>
          <a:p>
            <a:pPr lvl="1"/>
            <a:r>
              <a:rPr lang="en-US" altLang="ja-JP" dirty="0"/>
              <a:t>a collaboration</a:t>
            </a:r>
          </a:p>
          <a:p>
            <a:pPr lvl="1"/>
            <a:r>
              <a:rPr lang="en-US" altLang="ja-JP" dirty="0"/>
              <a:t>a set of software tools and applications</a:t>
            </a:r>
          </a:p>
          <a:p>
            <a:pPr lvl="1"/>
            <a:r>
              <a:rPr lang="en-US" altLang="ja-JP" dirty="0"/>
              <a:t>a control system architecture</a:t>
            </a:r>
          </a:p>
          <a:p>
            <a:pPr lvl="2"/>
            <a:r>
              <a:rPr lang="en-US" altLang="ja-JP" dirty="0"/>
              <a:t>supports distributed control systems for large </a:t>
            </a:r>
            <a:br>
              <a:rPr lang="en-US" altLang="ja-JP" dirty="0"/>
            </a:br>
            <a:r>
              <a:rPr lang="en-US" altLang="ja-JP" dirty="0"/>
              <a:t>research facilities like charged particle accelerators</a:t>
            </a:r>
          </a:p>
          <a:p>
            <a:pPr lvl="2"/>
            <a:r>
              <a:rPr lang="en-US" altLang="ja-JP" dirty="0"/>
              <a:t>distributed software over the network</a:t>
            </a:r>
          </a:p>
          <a:p>
            <a:pPr lvl="1">
              <a:buFontTx/>
              <a:buChar char="•"/>
            </a:pPr>
            <a:r>
              <a:rPr lang="en-US" altLang="ja-JP" dirty="0"/>
              <a:t> use Client/Server methods</a:t>
            </a:r>
          </a:p>
          <a:p>
            <a:pPr lvl="1">
              <a:buFontTx/>
              <a:buChar char="•"/>
            </a:pPr>
            <a:r>
              <a:rPr lang="en-US" altLang="ja-JP" dirty="0"/>
              <a:t> use the Channel Access (CA) network protocol</a:t>
            </a:r>
          </a:p>
          <a:p>
            <a:r>
              <a:rPr lang="en-US" altLang="ja-JP" dirty="0"/>
              <a:t>A </a:t>
            </a:r>
            <a:r>
              <a:rPr lang="en-US" altLang="ja-JP" b="1" dirty="0">
                <a:solidFill>
                  <a:srgbClr val="FF0000"/>
                </a:solidFill>
              </a:rPr>
              <a:t>collaboration</a:t>
            </a:r>
            <a:r>
              <a:rPr lang="en-US" altLang="ja-JP" dirty="0"/>
              <a:t> started in 1989 between Los Alamos National Laboratory (GTA) and Argonne National Laboratory (APS)</a:t>
            </a:r>
          </a:p>
          <a:p>
            <a:pPr lvl="1"/>
            <a:endParaRPr lang="en-US" altLang="ja-JP" dirty="0"/>
          </a:p>
          <a:p>
            <a:pPr lvl="1"/>
            <a:endParaRPr lang="en-US" altLang="ja-JP" dirty="0"/>
          </a:p>
          <a:p>
            <a:r>
              <a:rPr lang="en-US" altLang="ja-JP" dirty="0"/>
              <a:t>More than 150 licenses agreements were signed, before EPICS became Open Source in 2004</a:t>
            </a:r>
          </a:p>
          <a:p>
            <a:pPr lvl="1"/>
            <a:r>
              <a:rPr lang="en-US" altLang="ja-JP" dirty="0">
                <a:hlinkClick r:id="rId3"/>
              </a:rPr>
              <a:t>http://www.aps.anl.gov/epics/</a:t>
            </a:r>
            <a:endParaRPr lang="en-US" altLang="ja-JP" dirty="0"/>
          </a:p>
          <a:p>
            <a:pPr>
              <a:buFontTx/>
              <a:buNone/>
            </a:pPr>
            <a:r>
              <a:rPr lang="en-US" altLang="ja-JP" dirty="0"/>
              <a:t>	</a:t>
            </a:r>
          </a:p>
          <a:p>
            <a:endParaRPr kumimoji="1" lang="ja-JP" altLang="en-US" dirty="0"/>
          </a:p>
        </p:txBody>
      </p:sp>
      <p:sp>
        <p:nvSpPr>
          <p:cNvPr id="3" name="Title 2"/>
          <p:cNvSpPr>
            <a:spLocks noGrp="1"/>
          </p:cNvSpPr>
          <p:nvPr>
            <p:ph type="title"/>
          </p:nvPr>
        </p:nvSpPr>
        <p:spPr/>
        <p:txBody>
          <a:bodyPr/>
          <a:lstStyle/>
          <a:p>
            <a:r>
              <a:rPr lang="en-US" altLang="ja-JP" dirty="0"/>
              <a:t>What is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5</a:t>
            </a:fld>
            <a:endParaRPr lang="en-US"/>
          </a:p>
        </p:txBody>
      </p:sp>
      <p:pic>
        <p:nvPicPr>
          <p:cNvPr id="6" name="Picture 4" descr="EPICS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524000"/>
            <a:ext cx="2133600" cy="21336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 Box 6"/>
          <p:cNvSpPr txBox="1">
            <a:spLocks noChangeArrowheads="1"/>
          </p:cNvSpPr>
          <p:nvPr/>
        </p:nvSpPr>
        <p:spPr bwMode="auto">
          <a:xfrm>
            <a:off x="5461000" y="4454525"/>
            <a:ext cx="3378200" cy="650875"/>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pPr>
              <a:lnSpc>
                <a:spcPct val="100000"/>
              </a:lnSpc>
            </a:pPr>
            <a:r>
              <a:rPr lang="en-US" altLang="ja-JP" sz="1800" b="1" dirty="0">
                <a:ea typeface="ＭＳ Ｐゴシック" charset="0"/>
                <a:cs typeface="Arial" charset="0"/>
              </a:rPr>
              <a:t>GTA</a:t>
            </a:r>
            <a:r>
              <a:rPr lang="en-US" altLang="ja-JP" sz="1800" dirty="0">
                <a:ea typeface="ＭＳ Ｐゴシック" charset="0"/>
                <a:cs typeface="Arial" charset="0"/>
              </a:rPr>
              <a:t>: Ground Test Accelerator</a:t>
            </a:r>
          </a:p>
          <a:p>
            <a:pPr>
              <a:lnSpc>
                <a:spcPct val="100000"/>
              </a:lnSpc>
            </a:pPr>
            <a:r>
              <a:rPr lang="en-US" altLang="ja-JP" sz="1800" b="1" dirty="0">
                <a:ea typeface="ＭＳ Ｐゴシック" charset="0"/>
                <a:cs typeface="Arial" charset="0"/>
              </a:rPr>
              <a:t>APS</a:t>
            </a:r>
            <a:r>
              <a:rPr lang="en-US" altLang="ja-JP" sz="1800" dirty="0">
                <a:ea typeface="ＭＳ Ｐゴシック" charset="0"/>
                <a:cs typeface="Arial" charset="0"/>
              </a:rPr>
              <a:t>: Advanced Photon Source</a:t>
            </a:r>
          </a:p>
        </p:txBody>
      </p:sp>
    </p:spTree>
    <p:extLst>
      <p:ext uri="{BB962C8B-B14F-4D97-AF65-F5344CB8AC3E}">
        <p14:creationId xmlns:p14="http://schemas.microsoft.com/office/powerpoint/2010/main" val="40053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p:txBody>
          <a:bodyPr/>
          <a:lstStyle/>
          <a:p>
            <a:r>
              <a:rPr lang="en-US" altLang="ja-JP" dirty="0"/>
              <a:t>EPICS Collaboration</a:t>
            </a:r>
            <a:endParaRPr kumimoji="1" lang="ja-JP" altLang="en-US" dirty="0"/>
          </a:p>
        </p:txBody>
      </p:sp>
      <p:sp>
        <p:nvSpPr>
          <p:cNvPr id="3" name="Title 2"/>
          <p:cNvSpPr>
            <a:spLocks noGrp="1"/>
          </p:cNvSpPr>
          <p:nvPr>
            <p:ph type="title"/>
          </p:nvPr>
        </p:nvSpPr>
        <p:spPr/>
        <p:txBody>
          <a:bodyPr/>
          <a:lstStyle/>
          <a:p>
            <a:r>
              <a:rPr lang="en-US" altLang="ja-JP" dirty="0"/>
              <a:t>EPICS Collaboration</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6</a:t>
            </a:fld>
            <a:endParaRPr lang="en-US"/>
          </a:p>
        </p:txBody>
      </p:sp>
      <p:pic>
        <p:nvPicPr>
          <p:cNvPr id="28" name="Picture 27"/>
          <p:cNvPicPr/>
          <p:nvPr/>
        </p:nvPicPr>
        <p:blipFill>
          <a:blip r:embed="rId2"/>
          <a:stretch/>
        </p:blipFill>
        <p:spPr>
          <a:xfrm>
            <a:off x="5943600" y="4876440"/>
            <a:ext cx="3199320" cy="914760"/>
          </a:xfrm>
          <a:prstGeom prst="rect">
            <a:avLst/>
          </a:prstGeom>
          <a:ln>
            <a:noFill/>
          </a:ln>
        </p:spPr>
      </p:pic>
      <p:pic>
        <p:nvPicPr>
          <p:cNvPr id="29" name="Picture 28"/>
          <p:cNvPicPr/>
          <p:nvPr/>
        </p:nvPicPr>
        <p:blipFill>
          <a:blip r:embed="rId3"/>
          <a:stretch/>
        </p:blipFill>
        <p:spPr>
          <a:xfrm>
            <a:off x="4127980" y="2150100"/>
            <a:ext cx="968760" cy="914760"/>
          </a:xfrm>
          <a:prstGeom prst="rect">
            <a:avLst/>
          </a:prstGeom>
          <a:ln>
            <a:noFill/>
          </a:ln>
        </p:spPr>
      </p:pic>
      <p:pic>
        <p:nvPicPr>
          <p:cNvPr id="30" name="Picture 29"/>
          <p:cNvPicPr/>
          <p:nvPr/>
        </p:nvPicPr>
        <p:blipFill>
          <a:blip r:embed="rId4"/>
          <a:stretch/>
        </p:blipFill>
        <p:spPr>
          <a:xfrm>
            <a:off x="72240" y="2772480"/>
            <a:ext cx="2264760" cy="809280"/>
          </a:xfrm>
          <a:prstGeom prst="rect">
            <a:avLst/>
          </a:prstGeom>
          <a:ln>
            <a:noFill/>
          </a:ln>
        </p:spPr>
      </p:pic>
      <p:pic>
        <p:nvPicPr>
          <p:cNvPr id="31" name="Picture 30"/>
          <p:cNvPicPr/>
          <p:nvPr/>
        </p:nvPicPr>
        <p:blipFill>
          <a:blip r:embed="rId5"/>
          <a:stretch/>
        </p:blipFill>
        <p:spPr>
          <a:xfrm>
            <a:off x="-3000" y="5943240"/>
            <a:ext cx="2888280" cy="914760"/>
          </a:xfrm>
          <a:prstGeom prst="rect">
            <a:avLst/>
          </a:prstGeom>
          <a:ln>
            <a:noFill/>
          </a:ln>
        </p:spPr>
      </p:pic>
      <p:pic>
        <p:nvPicPr>
          <p:cNvPr id="32" name="Picture 31"/>
          <p:cNvPicPr/>
          <p:nvPr/>
        </p:nvPicPr>
        <p:blipFill>
          <a:blip r:embed="rId6"/>
          <a:stretch/>
        </p:blipFill>
        <p:spPr>
          <a:xfrm>
            <a:off x="51720" y="3733800"/>
            <a:ext cx="4150080" cy="914760"/>
          </a:xfrm>
          <a:prstGeom prst="rect">
            <a:avLst/>
          </a:prstGeom>
          <a:ln>
            <a:noFill/>
          </a:ln>
        </p:spPr>
      </p:pic>
      <p:pic>
        <p:nvPicPr>
          <p:cNvPr id="33" name="Picture 32"/>
          <p:cNvPicPr/>
          <p:nvPr/>
        </p:nvPicPr>
        <p:blipFill>
          <a:blip r:embed="rId7"/>
          <a:stretch/>
        </p:blipFill>
        <p:spPr>
          <a:xfrm>
            <a:off x="4152600" y="3138720"/>
            <a:ext cx="2934000" cy="823320"/>
          </a:xfrm>
          <a:prstGeom prst="rect">
            <a:avLst/>
          </a:prstGeom>
          <a:ln>
            <a:noFill/>
          </a:ln>
        </p:spPr>
      </p:pic>
      <p:pic>
        <p:nvPicPr>
          <p:cNvPr id="34" name="Picture 33"/>
          <p:cNvPicPr/>
          <p:nvPr/>
        </p:nvPicPr>
        <p:blipFill>
          <a:blip r:embed="rId8"/>
          <a:stretch/>
        </p:blipFill>
        <p:spPr>
          <a:xfrm>
            <a:off x="7306920" y="5943240"/>
            <a:ext cx="1837080" cy="914760"/>
          </a:xfrm>
          <a:prstGeom prst="rect">
            <a:avLst/>
          </a:prstGeom>
          <a:ln>
            <a:noFill/>
          </a:ln>
        </p:spPr>
      </p:pic>
      <p:pic>
        <p:nvPicPr>
          <p:cNvPr id="35" name="Picture 34"/>
          <p:cNvPicPr/>
          <p:nvPr/>
        </p:nvPicPr>
        <p:blipFill>
          <a:blip r:embed="rId9"/>
          <a:stretch/>
        </p:blipFill>
        <p:spPr>
          <a:xfrm>
            <a:off x="4230980" y="5041180"/>
            <a:ext cx="1307160" cy="914760"/>
          </a:xfrm>
          <a:prstGeom prst="rect">
            <a:avLst/>
          </a:prstGeom>
          <a:ln>
            <a:noFill/>
          </a:ln>
        </p:spPr>
      </p:pic>
      <p:pic>
        <p:nvPicPr>
          <p:cNvPr id="36" name="Picture 35"/>
          <p:cNvPicPr/>
          <p:nvPr/>
        </p:nvPicPr>
        <p:blipFill>
          <a:blip r:embed="rId10"/>
          <a:stretch/>
        </p:blipFill>
        <p:spPr>
          <a:xfrm>
            <a:off x="5257800" y="5955940"/>
            <a:ext cx="2093400" cy="914760"/>
          </a:xfrm>
          <a:prstGeom prst="rect">
            <a:avLst/>
          </a:prstGeom>
          <a:ln>
            <a:noFill/>
          </a:ln>
        </p:spPr>
      </p:pic>
      <p:pic>
        <p:nvPicPr>
          <p:cNvPr id="37" name="Picture 36"/>
          <p:cNvPicPr/>
          <p:nvPr/>
        </p:nvPicPr>
        <p:blipFill>
          <a:blip r:embed="rId11"/>
          <a:stretch/>
        </p:blipFill>
        <p:spPr>
          <a:xfrm>
            <a:off x="2450880" y="2743200"/>
            <a:ext cx="1206720" cy="914760"/>
          </a:xfrm>
          <a:prstGeom prst="rect">
            <a:avLst/>
          </a:prstGeom>
          <a:ln>
            <a:noFill/>
          </a:ln>
        </p:spPr>
      </p:pic>
      <p:pic>
        <p:nvPicPr>
          <p:cNvPr id="38" name="Picture 37"/>
          <p:cNvPicPr/>
          <p:nvPr/>
        </p:nvPicPr>
        <p:blipFill>
          <a:blip r:embed="rId12"/>
          <a:stretch/>
        </p:blipFill>
        <p:spPr>
          <a:xfrm>
            <a:off x="51720" y="4662720"/>
            <a:ext cx="3135240" cy="686160"/>
          </a:xfrm>
          <a:prstGeom prst="rect">
            <a:avLst/>
          </a:prstGeom>
          <a:ln>
            <a:noFill/>
          </a:ln>
        </p:spPr>
      </p:pic>
      <p:pic>
        <p:nvPicPr>
          <p:cNvPr id="39" name="Picture 38"/>
          <p:cNvPicPr/>
          <p:nvPr/>
        </p:nvPicPr>
        <p:blipFill>
          <a:blip r:embed="rId13"/>
          <a:stretch/>
        </p:blipFill>
        <p:spPr>
          <a:xfrm>
            <a:off x="2899440" y="6254640"/>
            <a:ext cx="2586960" cy="603360"/>
          </a:xfrm>
          <a:prstGeom prst="rect">
            <a:avLst/>
          </a:prstGeom>
          <a:ln>
            <a:noFill/>
          </a:ln>
        </p:spPr>
      </p:pic>
      <p:pic>
        <p:nvPicPr>
          <p:cNvPr id="40" name="Picture 39"/>
          <p:cNvPicPr/>
          <p:nvPr/>
        </p:nvPicPr>
        <p:blipFill>
          <a:blip r:embed="rId14"/>
          <a:stretch/>
        </p:blipFill>
        <p:spPr>
          <a:xfrm>
            <a:off x="2309640" y="5303160"/>
            <a:ext cx="1581480" cy="914760"/>
          </a:xfrm>
          <a:prstGeom prst="rect">
            <a:avLst/>
          </a:prstGeom>
          <a:ln>
            <a:noFill/>
          </a:ln>
        </p:spPr>
      </p:pic>
      <p:pic>
        <p:nvPicPr>
          <p:cNvPr id="41" name="Picture 40"/>
          <p:cNvPicPr/>
          <p:nvPr/>
        </p:nvPicPr>
        <p:blipFill>
          <a:blip r:embed="rId15"/>
          <a:stretch/>
        </p:blipFill>
        <p:spPr>
          <a:xfrm>
            <a:off x="5257800" y="1752240"/>
            <a:ext cx="1654560" cy="1371960"/>
          </a:xfrm>
          <a:prstGeom prst="rect">
            <a:avLst/>
          </a:prstGeom>
          <a:ln>
            <a:noFill/>
          </a:ln>
        </p:spPr>
      </p:pic>
      <p:pic>
        <p:nvPicPr>
          <p:cNvPr id="42" name="Picture 41"/>
          <p:cNvPicPr/>
          <p:nvPr/>
        </p:nvPicPr>
        <p:blipFill>
          <a:blip r:embed="rId16"/>
          <a:stretch/>
        </p:blipFill>
        <p:spPr>
          <a:xfrm>
            <a:off x="6730560" y="4236360"/>
            <a:ext cx="2413440" cy="640440"/>
          </a:xfrm>
          <a:prstGeom prst="rect">
            <a:avLst/>
          </a:prstGeom>
          <a:ln>
            <a:noFill/>
          </a:ln>
        </p:spPr>
      </p:pic>
      <p:pic>
        <p:nvPicPr>
          <p:cNvPr id="43" name="Picture 42"/>
          <p:cNvPicPr/>
          <p:nvPr/>
        </p:nvPicPr>
        <p:blipFill>
          <a:blip r:embed="rId17"/>
          <a:stretch/>
        </p:blipFill>
        <p:spPr>
          <a:xfrm>
            <a:off x="6946680" y="1950360"/>
            <a:ext cx="2175480" cy="1097640"/>
          </a:xfrm>
          <a:prstGeom prst="rect">
            <a:avLst/>
          </a:prstGeom>
          <a:ln>
            <a:noFill/>
          </a:ln>
        </p:spPr>
      </p:pic>
      <p:pic>
        <p:nvPicPr>
          <p:cNvPr id="44" name="Picture 43"/>
          <p:cNvPicPr/>
          <p:nvPr/>
        </p:nvPicPr>
        <p:blipFill>
          <a:blip r:embed="rId18"/>
          <a:stretch/>
        </p:blipFill>
        <p:spPr>
          <a:xfrm>
            <a:off x="76200" y="1752600"/>
            <a:ext cx="2486520" cy="1006200"/>
          </a:xfrm>
          <a:prstGeom prst="rect">
            <a:avLst/>
          </a:prstGeom>
          <a:ln>
            <a:noFill/>
          </a:ln>
        </p:spPr>
      </p:pic>
      <p:pic>
        <p:nvPicPr>
          <p:cNvPr id="45" name="Picture 44"/>
          <p:cNvPicPr/>
          <p:nvPr/>
        </p:nvPicPr>
        <p:blipFill>
          <a:blip r:embed="rId19"/>
          <a:stretch/>
        </p:blipFill>
        <p:spPr>
          <a:xfrm>
            <a:off x="7086600" y="3123840"/>
            <a:ext cx="2047680" cy="914760"/>
          </a:xfrm>
          <a:prstGeom prst="rect">
            <a:avLst/>
          </a:prstGeom>
          <a:ln>
            <a:noFill/>
          </a:ln>
        </p:spPr>
      </p:pic>
      <p:pic>
        <p:nvPicPr>
          <p:cNvPr id="46" name="Picture 45"/>
          <p:cNvPicPr/>
          <p:nvPr/>
        </p:nvPicPr>
        <p:blipFill>
          <a:blip r:embed="rId20"/>
          <a:stretch/>
        </p:blipFill>
        <p:spPr>
          <a:xfrm>
            <a:off x="3429000" y="990600"/>
            <a:ext cx="3427920" cy="768600"/>
          </a:xfrm>
          <a:prstGeom prst="rect">
            <a:avLst/>
          </a:prstGeom>
          <a:ln>
            <a:noFill/>
          </a:ln>
        </p:spPr>
      </p:pic>
      <p:pic>
        <p:nvPicPr>
          <p:cNvPr id="47" name="Picture 46"/>
          <p:cNvPicPr/>
          <p:nvPr/>
        </p:nvPicPr>
        <p:blipFill>
          <a:blip r:embed="rId21"/>
          <a:stretch/>
        </p:blipFill>
        <p:spPr>
          <a:xfrm>
            <a:off x="4264800" y="3962040"/>
            <a:ext cx="2212200" cy="914760"/>
          </a:xfrm>
          <a:prstGeom prst="rect">
            <a:avLst/>
          </a:prstGeom>
          <a:ln>
            <a:noFill/>
          </a:ln>
        </p:spPr>
      </p:pic>
      <p:pic>
        <p:nvPicPr>
          <p:cNvPr id="48" name="Picture 47"/>
          <p:cNvPicPr/>
          <p:nvPr/>
        </p:nvPicPr>
        <p:blipFill>
          <a:blip r:embed="rId22"/>
          <a:stretch/>
        </p:blipFill>
        <p:spPr>
          <a:xfrm>
            <a:off x="1148640" y="5394600"/>
            <a:ext cx="740160" cy="914760"/>
          </a:xfrm>
          <a:prstGeom prst="rect">
            <a:avLst/>
          </a:prstGeom>
          <a:ln>
            <a:noFill/>
          </a:ln>
        </p:spPr>
      </p:pic>
      <p:pic>
        <p:nvPicPr>
          <p:cNvPr id="52" name="Picture 51"/>
          <p:cNvPicPr>
            <a:picLocks noChangeAspect="1"/>
          </p:cNvPicPr>
          <p:nvPr/>
        </p:nvPicPr>
        <p:blipFill>
          <a:blip r:embed="rId23"/>
          <a:stretch>
            <a:fillRect/>
          </a:stretch>
        </p:blipFill>
        <p:spPr>
          <a:xfrm>
            <a:off x="8077200" y="1066800"/>
            <a:ext cx="1027025" cy="1083300"/>
          </a:xfrm>
          <a:prstGeom prst="rect">
            <a:avLst/>
          </a:prstGeom>
        </p:spPr>
      </p:pic>
    </p:spTree>
    <p:extLst>
      <p:ext uri="{BB962C8B-B14F-4D97-AF65-F5344CB8AC3E}">
        <p14:creationId xmlns:p14="http://schemas.microsoft.com/office/powerpoint/2010/main" val="407117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Over 150 independent projects on all continents throughout the science community and US industrial applications</a:t>
            </a:r>
            <a:endParaRPr kumimoji="1" lang="ja-JP" altLang="en-US" dirty="0"/>
          </a:p>
        </p:txBody>
      </p:sp>
      <p:sp>
        <p:nvSpPr>
          <p:cNvPr id="3" name="Title 2"/>
          <p:cNvSpPr>
            <a:spLocks noGrp="1"/>
          </p:cNvSpPr>
          <p:nvPr>
            <p:ph type="title"/>
          </p:nvPr>
        </p:nvSpPr>
        <p:spPr/>
        <p:txBody>
          <a:bodyPr/>
          <a:lstStyle/>
          <a:p>
            <a:r>
              <a:rPr lang="en-US" altLang="ja-JP" dirty="0"/>
              <a:t>Who uses EPICS (Very Incomplete List)?</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7</a:t>
            </a:fld>
            <a:endParaRPr lang="en-US"/>
          </a:p>
        </p:txBody>
      </p:sp>
      <p:grpSp>
        <p:nvGrpSpPr>
          <p:cNvPr id="34" name="Group 33"/>
          <p:cNvGrpSpPr/>
          <p:nvPr/>
        </p:nvGrpSpPr>
        <p:grpSpPr>
          <a:xfrm>
            <a:off x="250825" y="1916112"/>
            <a:ext cx="8615363" cy="4789488"/>
            <a:chOff x="250825" y="1196975"/>
            <a:chExt cx="8615363" cy="4789488"/>
          </a:xfrm>
        </p:grpSpPr>
        <p:pic>
          <p:nvPicPr>
            <p:cNvPr id="35" name="Picture 8" descr="weltkar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96975"/>
              <a:ext cx="8399463" cy="4789488"/>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AutoShape 10"/>
            <p:cNvSpPr>
              <a:spLocks noChangeArrowheads="1"/>
            </p:cNvSpPr>
            <p:nvPr/>
          </p:nvSpPr>
          <p:spPr bwMode="auto">
            <a:xfrm>
              <a:off x="4643438" y="4868863"/>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7" name="AutoShape 13"/>
            <p:cNvSpPr>
              <a:spLocks noChangeArrowheads="1"/>
            </p:cNvSpPr>
            <p:nvPr/>
          </p:nvSpPr>
          <p:spPr bwMode="auto">
            <a:xfrm>
              <a:off x="969963" y="2420938"/>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8" name="AutoShape 15"/>
            <p:cNvSpPr>
              <a:spLocks noChangeArrowheads="1"/>
            </p:cNvSpPr>
            <p:nvPr/>
          </p:nvSpPr>
          <p:spPr bwMode="auto">
            <a:xfrm>
              <a:off x="3994150" y="2205038"/>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9" name="AutoShape 16"/>
            <p:cNvSpPr>
              <a:spLocks noChangeArrowheads="1"/>
            </p:cNvSpPr>
            <p:nvPr/>
          </p:nvSpPr>
          <p:spPr bwMode="auto">
            <a:xfrm>
              <a:off x="4283075" y="2420938"/>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AutoShape 17"/>
            <p:cNvSpPr>
              <a:spLocks noChangeArrowheads="1"/>
            </p:cNvSpPr>
            <p:nvPr/>
          </p:nvSpPr>
          <p:spPr bwMode="auto">
            <a:xfrm>
              <a:off x="4354513" y="227647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AutoShape 18"/>
            <p:cNvSpPr>
              <a:spLocks noChangeArrowheads="1"/>
            </p:cNvSpPr>
            <p:nvPr/>
          </p:nvSpPr>
          <p:spPr bwMode="auto">
            <a:xfrm>
              <a:off x="250825" y="2997200"/>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AutoShape 19"/>
            <p:cNvSpPr>
              <a:spLocks noChangeArrowheads="1"/>
            </p:cNvSpPr>
            <p:nvPr/>
          </p:nvSpPr>
          <p:spPr bwMode="auto">
            <a:xfrm>
              <a:off x="8027988" y="501332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AutoShape 20"/>
            <p:cNvSpPr>
              <a:spLocks noChangeArrowheads="1"/>
            </p:cNvSpPr>
            <p:nvPr/>
          </p:nvSpPr>
          <p:spPr bwMode="auto">
            <a:xfrm>
              <a:off x="7235825" y="2779713"/>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4" name="AutoShape 21"/>
            <p:cNvSpPr>
              <a:spLocks noChangeArrowheads="1"/>
            </p:cNvSpPr>
            <p:nvPr/>
          </p:nvSpPr>
          <p:spPr bwMode="auto">
            <a:xfrm>
              <a:off x="1330325" y="270827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AutoShape 22"/>
            <p:cNvSpPr>
              <a:spLocks noChangeArrowheads="1"/>
            </p:cNvSpPr>
            <p:nvPr/>
          </p:nvSpPr>
          <p:spPr bwMode="auto">
            <a:xfrm>
              <a:off x="1978025" y="270827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AutoShape 23"/>
            <p:cNvSpPr>
              <a:spLocks noChangeArrowheads="1"/>
            </p:cNvSpPr>
            <p:nvPr/>
          </p:nvSpPr>
          <p:spPr bwMode="auto">
            <a:xfrm>
              <a:off x="4354513" y="2420938"/>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7" name="AutoShape 24"/>
            <p:cNvSpPr>
              <a:spLocks noChangeArrowheads="1"/>
            </p:cNvSpPr>
            <p:nvPr/>
          </p:nvSpPr>
          <p:spPr bwMode="auto">
            <a:xfrm>
              <a:off x="4283075" y="2132013"/>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8" name="AutoShape 25"/>
            <p:cNvSpPr>
              <a:spLocks noChangeArrowheads="1"/>
            </p:cNvSpPr>
            <p:nvPr/>
          </p:nvSpPr>
          <p:spPr bwMode="auto">
            <a:xfrm>
              <a:off x="4138613" y="2420938"/>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9" name="AutoShape 26"/>
            <p:cNvSpPr>
              <a:spLocks noChangeArrowheads="1"/>
            </p:cNvSpPr>
            <p:nvPr/>
          </p:nvSpPr>
          <p:spPr bwMode="auto">
            <a:xfrm>
              <a:off x="7667625" y="249237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0" name="AutoShape 27"/>
            <p:cNvSpPr>
              <a:spLocks noChangeArrowheads="1"/>
            </p:cNvSpPr>
            <p:nvPr/>
          </p:nvSpPr>
          <p:spPr bwMode="auto">
            <a:xfrm>
              <a:off x="1619250" y="227647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AutoShape 28"/>
            <p:cNvSpPr>
              <a:spLocks noChangeArrowheads="1"/>
            </p:cNvSpPr>
            <p:nvPr/>
          </p:nvSpPr>
          <p:spPr bwMode="auto">
            <a:xfrm>
              <a:off x="1762125" y="270827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AutoShape 30"/>
            <p:cNvSpPr>
              <a:spLocks noChangeArrowheads="1"/>
            </p:cNvSpPr>
            <p:nvPr/>
          </p:nvSpPr>
          <p:spPr bwMode="auto">
            <a:xfrm>
              <a:off x="6011863" y="3213100"/>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AutoShape 31"/>
            <p:cNvSpPr>
              <a:spLocks noChangeArrowheads="1"/>
            </p:cNvSpPr>
            <p:nvPr/>
          </p:nvSpPr>
          <p:spPr bwMode="auto">
            <a:xfrm>
              <a:off x="7380288" y="2636838"/>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AutoShape 32"/>
            <p:cNvSpPr>
              <a:spLocks noChangeArrowheads="1"/>
            </p:cNvSpPr>
            <p:nvPr/>
          </p:nvSpPr>
          <p:spPr bwMode="auto">
            <a:xfrm>
              <a:off x="1185863" y="2132013"/>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5" name="AutoShape 33"/>
            <p:cNvSpPr>
              <a:spLocks noChangeArrowheads="1"/>
            </p:cNvSpPr>
            <p:nvPr/>
          </p:nvSpPr>
          <p:spPr bwMode="auto">
            <a:xfrm>
              <a:off x="1762125" y="2132013"/>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56" name="Picture 4" descr="EPICS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4797425"/>
              <a:ext cx="962025" cy="962025"/>
            </a:xfrm>
            <a:prstGeom prst="rect">
              <a:avLst/>
            </a:prstGeom>
            <a:solidFill>
              <a:srgbClr val="FFFFFF"/>
            </a:solidFill>
            <a:ln w="63500">
              <a:solidFill>
                <a:srgbClr val="FFFFFF"/>
              </a:solidFill>
              <a:miter lim="800000"/>
              <a:headEnd/>
              <a:tailEnd/>
            </a:ln>
          </p:spPr>
        </p:pic>
        <p:sp>
          <p:nvSpPr>
            <p:cNvPr id="57" name="AutoShape 29"/>
            <p:cNvSpPr>
              <a:spLocks noChangeArrowheads="1"/>
            </p:cNvSpPr>
            <p:nvPr/>
          </p:nvSpPr>
          <p:spPr bwMode="auto">
            <a:xfrm>
              <a:off x="971550" y="249237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8" name="AutoShape 61"/>
            <p:cNvSpPr>
              <a:spLocks noChangeArrowheads="1"/>
            </p:cNvSpPr>
            <p:nvPr/>
          </p:nvSpPr>
          <p:spPr bwMode="auto">
            <a:xfrm>
              <a:off x="5003800" y="2852738"/>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9" name="AutoShape 64"/>
            <p:cNvSpPr>
              <a:spLocks noChangeArrowheads="1"/>
            </p:cNvSpPr>
            <p:nvPr/>
          </p:nvSpPr>
          <p:spPr bwMode="auto">
            <a:xfrm>
              <a:off x="7235825" y="4868863"/>
              <a:ext cx="288925" cy="287337"/>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0" name="AutoShape 65"/>
            <p:cNvSpPr>
              <a:spLocks noChangeArrowheads="1"/>
            </p:cNvSpPr>
            <p:nvPr/>
          </p:nvSpPr>
          <p:spPr bwMode="auto">
            <a:xfrm>
              <a:off x="4211638" y="227647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1" name="AutoShape 66"/>
            <p:cNvSpPr>
              <a:spLocks noChangeArrowheads="1"/>
            </p:cNvSpPr>
            <p:nvPr/>
          </p:nvSpPr>
          <p:spPr bwMode="auto">
            <a:xfrm>
              <a:off x="2771775" y="4581525"/>
              <a:ext cx="288925" cy="287338"/>
            </a:xfrm>
            <a:prstGeom prst="star4">
              <a:avLst>
                <a:gd name="adj" fmla="val 19782"/>
              </a:avLst>
            </a:prstGeom>
            <a:solidFill>
              <a:srgbClr val="333399"/>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77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Typical Distributed Control System Function (DCS) and satisfy technical environment requirements</a:t>
            </a:r>
          </a:p>
          <a:p>
            <a:pPr lvl="1"/>
            <a:r>
              <a:rPr lang="en-US" altLang="ja-JP" b="1" dirty="0">
                <a:solidFill>
                  <a:srgbClr val="064308"/>
                </a:solidFill>
              </a:rPr>
              <a:t>Distributed</a:t>
            </a:r>
            <a:r>
              <a:rPr lang="en-US" altLang="ja-JP" dirty="0"/>
              <a:t>: remote control &amp; monitoring of technical equipment</a:t>
            </a:r>
          </a:p>
          <a:p>
            <a:pPr lvl="1"/>
            <a:r>
              <a:rPr lang="en-US" altLang="ja-JP" b="1" dirty="0">
                <a:solidFill>
                  <a:srgbClr val="064308"/>
                </a:solidFill>
              </a:rPr>
              <a:t>Data Acquisition</a:t>
            </a:r>
            <a:r>
              <a:rPr lang="en-US" altLang="ja-JP" dirty="0"/>
              <a:t>: hardware controls including image data acquisition, data conversions and filtering</a:t>
            </a:r>
          </a:p>
          <a:p>
            <a:pPr lvl="1"/>
            <a:r>
              <a:rPr lang="en-US" altLang="ja-JP" b="1" dirty="0">
                <a:solidFill>
                  <a:srgbClr val="064308"/>
                </a:solidFill>
              </a:rPr>
              <a:t>Real time</a:t>
            </a:r>
            <a:r>
              <a:rPr lang="en-US" altLang="ja-JP" dirty="0"/>
              <a:t>: soft real time process, support real time operating system (VxWorks, RTEMS, et.al.)</a:t>
            </a:r>
          </a:p>
          <a:p>
            <a:pPr lvl="1"/>
            <a:r>
              <a:rPr lang="en-US" altLang="ja-JP" b="1" dirty="0">
                <a:solidFill>
                  <a:srgbClr val="064308"/>
                </a:solidFill>
              </a:rPr>
              <a:t>Process control</a:t>
            </a:r>
            <a:r>
              <a:rPr lang="en-US" altLang="ja-JP" dirty="0"/>
              <a:t>: automatic sequencing of operations, closed loop control like PID controls &amp; feedbacks ( both slow and fast) </a:t>
            </a:r>
          </a:p>
          <a:p>
            <a:pPr lvl="1"/>
            <a:r>
              <a:rPr lang="en-US" altLang="ja-JP" b="1" dirty="0">
                <a:solidFill>
                  <a:srgbClr val="064308"/>
                </a:solidFill>
              </a:rPr>
              <a:t>Central services</a:t>
            </a:r>
            <a:r>
              <a:rPr lang="en-US" altLang="ja-JP" dirty="0"/>
              <a:t>: data trending, archiving, retrieval and plotting</a:t>
            </a:r>
          </a:p>
          <a:p>
            <a:pPr lvl="1"/>
            <a:r>
              <a:rPr lang="en-US" altLang="ja-JP" b="1" dirty="0">
                <a:solidFill>
                  <a:srgbClr val="064308"/>
                </a:solidFill>
              </a:rPr>
              <a:t>Security</a:t>
            </a:r>
            <a:r>
              <a:rPr lang="en-US" altLang="ja-JP" dirty="0"/>
              <a:t>: channel access security</a:t>
            </a:r>
          </a:p>
          <a:p>
            <a:pPr lvl="1"/>
            <a:r>
              <a:rPr lang="en-US" altLang="ja-JP" b="1" dirty="0">
                <a:solidFill>
                  <a:srgbClr val="064308"/>
                </a:solidFill>
              </a:rPr>
              <a:t>Time synchronization</a:t>
            </a:r>
            <a:r>
              <a:rPr lang="en-US" altLang="ja-JP" dirty="0"/>
              <a:t>: time stamps</a:t>
            </a:r>
          </a:p>
          <a:p>
            <a:r>
              <a:rPr lang="en-US" altLang="ja-JP" dirty="0"/>
              <a:t>Others</a:t>
            </a:r>
          </a:p>
          <a:p>
            <a:pPr lvl="1"/>
            <a:r>
              <a:rPr lang="en-US" altLang="ja-JP" dirty="0"/>
              <a:t>Alarm detection, reporting and logging </a:t>
            </a:r>
          </a:p>
          <a:p>
            <a:pPr lvl="1"/>
            <a:r>
              <a:rPr lang="en-US" altLang="ja-JP" dirty="0"/>
              <a:t>Mode and facility configuration control (save/restore)</a:t>
            </a:r>
          </a:p>
          <a:p>
            <a:pPr lvl="1"/>
            <a:r>
              <a:rPr lang="en-US" altLang="ja-JP" dirty="0"/>
              <a:t>Modeling and simulation</a:t>
            </a:r>
          </a:p>
          <a:p>
            <a:pPr lvl="1"/>
            <a:r>
              <a:rPr lang="en-US" altLang="ja-JP" dirty="0"/>
              <a:t>Data analysis</a:t>
            </a:r>
          </a:p>
          <a:p>
            <a:endParaRPr lang="ja-JP" altLang="en-US" dirty="0"/>
          </a:p>
        </p:txBody>
      </p:sp>
      <p:sp>
        <p:nvSpPr>
          <p:cNvPr id="3" name="Title 2"/>
          <p:cNvSpPr>
            <a:spLocks noGrp="1"/>
          </p:cNvSpPr>
          <p:nvPr>
            <p:ph type="title"/>
          </p:nvPr>
        </p:nvSpPr>
        <p:spPr>
          <a:xfrm>
            <a:off x="76200" y="289331"/>
            <a:ext cx="8991600" cy="478624"/>
          </a:xfrm>
        </p:spPr>
        <p:txBody>
          <a:bodyPr/>
          <a:lstStyle/>
          <a:p>
            <a:r>
              <a:rPr lang="en-US" altLang="ja-JP" dirty="0"/>
              <a:t>What can EPICS do?</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8</a:t>
            </a:fld>
            <a:endParaRPr lang="en-US"/>
          </a:p>
        </p:txBody>
      </p:sp>
    </p:spTree>
    <p:extLst>
      <p:ext uri="{BB962C8B-B14F-4D97-AF65-F5344CB8AC3E}">
        <p14:creationId xmlns:p14="http://schemas.microsoft.com/office/powerpoint/2010/main" val="271843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idx="1"/>
          </p:nvPr>
        </p:nvSpPr>
        <p:spPr/>
        <p:txBody>
          <a:bodyPr/>
          <a:lstStyle/>
          <a:p>
            <a:r>
              <a:rPr kumimoji="1" lang="en-US" altLang="ja-JP" dirty="0"/>
              <a:t>Network based Client/Server Model (hence the EPICS logo):</a:t>
            </a:r>
            <a:endParaRPr lang="de-CH" altLang="ja-JP" dirty="0"/>
          </a:p>
          <a:p>
            <a:endParaRPr lang="de-CH" altLang="ja-JP" dirty="0"/>
          </a:p>
          <a:p>
            <a:endParaRPr lang="de-CH" altLang="ja-JP" dirty="0"/>
          </a:p>
          <a:p>
            <a:endParaRPr lang="de-CH" altLang="ja-JP" dirty="0"/>
          </a:p>
          <a:p>
            <a:endParaRPr lang="de-CH" altLang="ja-JP" dirty="0"/>
          </a:p>
          <a:p>
            <a:endParaRPr lang="de-CH" altLang="ja-JP" dirty="0"/>
          </a:p>
          <a:p>
            <a:endParaRPr lang="de-CH" altLang="ja-JP" dirty="0"/>
          </a:p>
          <a:p>
            <a:endParaRPr lang="de-CH" altLang="ja-JP" dirty="0"/>
          </a:p>
          <a:p>
            <a:r>
              <a:rPr lang="en-US" altLang="de-DE" dirty="0"/>
              <a:t>For EPICS, client and server refer to their Channel Access role: i.e. Channel Access Client and Channel Access Server</a:t>
            </a:r>
          </a:p>
          <a:p>
            <a:r>
              <a:rPr lang="en-US" altLang="de-DE" dirty="0"/>
              <a:t>Standard control system architecture, which is often called</a:t>
            </a:r>
          </a:p>
          <a:p>
            <a:pPr lvl="1"/>
            <a:r>
              <a:rPr lang="en-US" altLang="de-DE" dirty="0"/>
              <a:t>3 tier architecture or 3 layer model</a:t>
            </a:r>
          </a:p>
          <a:p>
            <a:endParaRPr lang="ja-JP" altLang="en-US" dirty="0"/>
          </a:p>
        </p:txBody>
      </p:sp>
      <p:sp>
        <p:nvSpPr>
          <p:cNvPr id="3" name="Title 2"/>
          <p:cNvSpPr>
            <a:spLocks noGrp="1"/>
          </p:cNvSpPr>
          <p:nvPr>
            <p:ph type="title"/>
          </p:nvPr>
        </p:nvSpPr>
        <p:spPr/>
        <p:txBody>
          <a:bodyPr/>
          <a:lstStyle/>
          <a:p>
            <a:r>
              <a:rPr lang="en-US" altLang="ja-JP" dirty="0"/>
              <a:t>EPICS Control System Architecture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9</a:t>
            </a:fld>
            <a:endParaRPr lang="en-US"/>
          </a:p>
        </p:txBody>
      </p:sp>
      <p:sp>
        <p:nvSpPr>
          <p:cNvPr id="35" name="Text Box 16"/>
          <p:cNvSpPr txBox="1">
            <a:spLocks noChangeArrowheads="1"/>
          </p:cNvSpPr>
          <p:nvPr/>
        </p:nvSpPr>
        <p:spPr bwMode="auto">
          <a:xfrm>
            <a:off x="5651500" y="1528762"/>
            <a:ext cx="2736850" cy="2251075"/>
          </a:xfrm>
          <a:prstGeom prst="rect">
            <a:avLst/>
          </a:prstGeom>
          <a:solidFill>
            <a:srgbClr val="BBE0E3"/>
          </a:solidFill>
          <a:ln w="254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 </a:t>
            </a:r>
            <a:r>
              <a:rPr kumimoji="0" lang="en-US" sz="20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provides information and service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 </a:t>
            </a:r>
            <a:r>
              <a:rPr kumimoji="0" lang="en-US" sz="20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uses the service or </a:t>
            </a: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asks</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for the information</a:t>
            </a:r>
          </a:p>
        </p:txBody>
      </p:sp>
      <p:grpSp>
        <p:nvGrpSpPr>
          <p:cNvPr id="36" name="Group 17"/>
          <p:cNvGrpSpPr>
            <a:grpSpLocks/>
          </p:cNvGrpSpPr>
          <p:nvPr/>
        </p:nvGrpSpPr>
        <p:grpSpPr bwMode="auto">
          <a:xfrm>
            <a:off x="1479550" y="1528762"/>
            <a:ext cx="2541588" cy="2562225"/>
            <a:chOff x="2352" y="790"/>
            <a:chExt cx="1601" cy="1614"/>
          </a:xfrm>
        </p:grpSpPr>
        <p:sp>
          <p:nvSpPr>
            <p:cNvPr id="37" name="Text Box 6"/>
            <p:cNvSpPr txBox="1">
              <a:spLocks noChangeArrowheads="1"/>
            </p:cNvSpPr>
            <p:nvPr/>
          </p:nvSpPr>
          <p:spPr bwMode="auto">
            <a:xfrm>
              <a:off x="2352" y="790"/>
              <a:ext cx="1601" cy="6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a:ln>
                    <a:noFill/>
                  </a:ln>
                  <a:solidFill>
                    <a:srgbClr val="000000"/>
                  </a:solidFill>
                  <a:effectLst/>
                  <a:uLnTx/>
                  <a:uFillTx/>
                  <a:latin typeface="Arial Black" charset="0"/>
                  <a:ea typeface="ＭＳ Ｐゴシック" charset="0"/>
                  <a:cs typeface="Arial" charset="0"/>
                </a:rPr>
                <a:t>EPICS</a:t>
              </a:r>
            </a:p>
          </p:txBody>
        </p:sp>
        <p:sp>
          <p:nvSpPr>
            <p:cNvPr id="38" name="Rectangle 7"/>
            <p:cNvSpPr>
              <a:spLocks noChangeArrowheads="1"/>
            </p:cNvSpPr>
            <p:nvPr/>
          </p:nvSpPr>
          <p:spPr bwMode="auto">
            <a:xfrm>
              <a:off x="2396" y="1454"/>
              <a:ext cx="340" cy="340"/>
            </a:xfrm>
            <a:prstGeom prst="rect">
              <a:avLst/>
            </a:prstGeom>
            <a:solidFill>
              <a:srgbClr val="0000FF"/>
            </a:solidFill>
            <a:ln w="635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9" name="Rectangle 9"/>
            <p:cNvSpPr>
              <a:spLocks noChangeArrowheads="1"/>
            </p:cNvSpPr>
            <p:nvPr/>
          </p:nvSpPr>
          <p:spPr bwMode="auto">
            <a:xfrm>
              <a:off x="2832" y="1454"/>
              <a:ext cx="340" cy="340"/>
            </a:xfrm>
            <a:prstGeom prst="rect">
              <a:avLst/>
            </a:prstGeom>
            <a:solidFill>
              <a:srgbClr val="FFFF00"/>
            </a:solidFill>
            <a:ln w="635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0" name="Rectangle 10"/>
            <p:cNvSpPr>
              <a:spLocks noChangeArrowheads="1"/>
            </p:cNvSpPr>
            <p:nvPr/>
          </p:nvSpPr>
          <p:spPr bwMode="auto">
            <a:xfrm>
              <a:off x="3160" y="2064"/>
              <a:ext cx="340" cy="340"/>
            </a:xfrm>
            <a:prstGeom prst="rect">
              <a:avLst/>
            </a:prstGeom>
            <a:solidFill>
              <a:srgbClr val="00FF00"/>
            </a:solidFill>
            <a:ln w="635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1" name="Rectangle 11"/>
            <p:cNvSpPr>
              <a:spLocks noChangeArrowheads="1"/>
            </p:cNvSpPr>
            <p:nvPr/>
          </p:nvSpPr>
          <p:spPr bwMode="auto">
            <a:xfrm>
              <a:off x="3596" y="2064"/>
              <a:ext cx="340" cy="340"/>
            </a:xfrm>
            <a:prstGeom prst="rect">
              <a:avLst/>
            </a:prstGeom>
            <a:solidFill>
              <a:srgbClr val="FF0000"/>
            </a:solidFill>
            <a:ln w="635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2" name="Line 12"/>
            <p:cNvSpPr>
              <a:spLocks noChangeShapeType="1"/>
            </p:cNvSpPr>
            <p:nvPr/>
          </p:nvSpPr>
          <p:spPr bwMode="auto">
            <a:xfrm>
              <a:off x="2396" y="1920"/>
              <a:ext cx="1540" cy="0"/>
            </a:xfrm>
            <a:prstGeom prst="line">
              <a:avLst/>
            </a:prstGeom>
            <a:noFill/>
            <a:ln w="1270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13"/>
            <p:cNvSpPr>
              <a:spLocks noChangeShapeType="1"/>
            </p:cNvSpPr>
            <p:nvPr/>
          </p:nvSpPr>
          <p:spPr bwMode="auto">
            <a:xfrm>
              <a:off x="2565" y="1794"/>
              <a:ext cx="0" cy="126"/>
            </a:xfrm>
            <a:prstGeom prst="line">
              <a:avLst/>
            </a:prstGeom>
            <a:noFill/>
            <a:ln w="635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4" name="Line 14"/>
            <p:cNvSpPr>
              <a:spLocks noChangeShapeType="1"/>
            </p:cNvSpPr>
            <p:nvPr/>
          </p:nvSpPr>
          <p:spPr bwMode="auto">
            <a:xfrm>
              <a:off x="2989" y="1794"/>
              <a:ext cx="0" cy="126"/>
            </a:xfrm>
            <a:prstGeom prst="line">
              <a:avLst/>
            </a:prstGeom>
            <a:noFill/>
            <a:ln w="635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Line 15"/>
            <p:cNvSpPr>
              <a:spLocks noChangeShapeType="1"/>
            </p:cNvSpPr>
            <p:nvPr/>
          </p:nvSpPr>
          <p:spPr bwMode="auto">
            <a:xfrm>
              <a:off x="3326" y="1953"/>
              <a:ext cx="0" cy="126"/>
            </a:xfrm>
            <a:prstGeom prst="line">
              <a:avLst/>
            </a:prstGeom>
            <a:noFill/>
            <a:ln w="635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Line 16"/>
            <p:cNvSpPr>
              <a:spLocks noChangeShapeType="1"/>
            </p:cNvSpPr>
            <p:nvPr/>
          </p:nvSpPr>
          <p:spPr bwMode="auto">
            <a:xfrm>
              <a:off x="3758" y="1938"/>
              <a:ext cx="0" cy="126"/>
            </a:xfrm>
            <a:prstGeom prst="line">
              <a:avLst/>
            </a:prstGeom>
            <a:noFill/>
            <a:ln w="635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47" name="Text Box 18"/>
          <p:cNvSpPr txBox="1">
            <a:spLocks noChangeArrowheads="1"/>
          </p:cNvSpPr>
          <p:nvPr/>
        </p:nvSpPr>
        <p:spPr bwMode="auto">
          <a:xfrm>
            <a:off x="539750" y="2744787"/>
            <a:ext cx="1009650" cy="366713"/>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p>
        </p:txBody>
      </p:sp>
      <p:sp>
        <p:nvSpPr>
          <p:cNvPr id="48" name="Text Box 19"/>
          <p:cNvSpPr txBox="1">
            <a:spLocks noChangeArrowheads="1"/>
          </p:cNvSpPr>
          <p:nvPr/>
        </p:nvSpPr>
        <p:spPr bwMode="auto">
          <a:xfrm>
            <a:off x="568325" y="2582862"/>
            <a:ext cx="1009650" cy="284163"/>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49" name="Text Box 20"/>
          <p:cNvSpPr txBox="1">
            <a:spLocks noChangeArrowheads="1"/>
          </p:cNvSpPr>
          <p:nvPr/>
        </p:nvSpPr>
        <p:spPr bwMode="auto">
          <a:xfrm>
            <a:off x="2673350" y="2744787"/>
            <a:ext cx="1009650" cy="366713"/>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p>
        </p:txBody>
      </p:sp>
      <p:sp>
        <p:nvSpPr>
          <p:cNvPr id="50" name="Text Box 21"/>
          <p:cNvSpPr txBox="1">
            <a:spLocks noChangeArrowheads="1"/>
          </p:cNvSpPr>
          <p:nvPr/>
        </p:nvSpPr>
        <p:spPr bwMode="auto">
          <a:xfrm>
            <a:off x="2701925" y="2582862"/>
            <a:ext cx="1009650" cy="284163"/>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1" name="Text Box 22"/>
          <p:cNvSpPr txBox="1">
            <a:spLocks noChangeArrowheads="1"/>
          </p:cNvSpPr>
          <p:nvPr/>
        </p:nvSpPr>
        <p:spPr bwMode="auto">
          <a:xfrm>
            <a:off x="1720850" y="3727450"/>
            <a:ext cx="1009650" cy="366712"/>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p>
        </p:txBody>
      </p:sp>
      <p:sp>
        <p:nvSpPr>
          <p:cNvPr id="52" name="Text Box 23"/>
          <p:cNvSpPr txBox="1">
            <a:spLocks noChangeArrowheads="1"/>
          </p:cNvSpPr>
          <p:nvPr/>
        </p:nvSpPr>
        <p:spPr bwMode="auto">
          <a:xfrm>
            <a:off x="1692275" y="3575050"/>
            <a:ext cx="1009650" cy="284162"/>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3" name="Text Box 24"/>
          <p:cNvSpPr txBox="1">
            <a:spLocks noChangeArrowheads="1"/>
          </p:cNvSpPr>
          <p:nvPr/>
        </p:nvSpPr>
        <p:spPr bwMode="auto">
          <a:xfrm>
            <a:off x="4022725" y="3703637"/>
            <a:ext cx="1009650" cy="366713"/>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p>
        </p:txBody>
      </p:sp>
      <p:sp>
        <p:nvSpPr>
          <p:cNvPr id="54" name="Text Box 25"/>
          <p:cNvSpPr txBox="1">
            <a:spLocks noChangeArrowheads="1"/>
          </p:cNvSpPr>
          <p:nvPr/>
        </p:nvSpPr>
        <p:spPr bwMode="auto">
          <a:xfrm>
            <a:off x="3994150" y="3551237"/>
            <a:ext cx="1009650" cy="284163"/>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5" name="Rectangle 2"/>
          <p:cNvSpPr>
            <a:spLocks noChangeArrowheads="1"/>
          </p:cNvSpPr>
          <p:nvPr/>
        </p:nvSpPr>
        <p:spPr bwMode="auto">
          <a:xfrm>
            <a:off x="395288" y="2452687"/>
            <a:ext cx="4968875" cy="731838"/>
          </a:xfrm>
          <a:prstGeom prst="rect">
            <a:avLst/>
          </a:prstGeom>
          <a:noFill/>
          <a:ln w="38100">
            <a:solidFill>
              <a:srgbClr val="333399"/>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6" name="Rectangle 26"/>
          <p:cNvSpPr>
            <a:spLocks noChangeArrowheads="1"/>
          </p:cNvSpPr>
          <p:nvPr/>
        </p:nvSpPr>
        <p:spPr bwMode="auto">
          <a:xfrm>
            <a:off x="395288" y="3459162"/>
            <a:ext cx="4968875" cy="731838"/>
          </a:xfrm>
          <a:prstGeom prst="rect">
            <a:avLst/>
          </a:prstGeom>
          <a:noFill/>
          <a:ln w="38100">
            <a:solidFill>
              <a:srgbClr val="333399"/>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7" name="Rectangle 27"/>
          <p:cNvSpPr>
            <a:spLocks noChangeArrowheads="1"/>
          </p:cNvSpPr>
          <p:nvPr/>
        </p:nvSpPr>
        <p:spPr bwMode="auto">
          <a:xfrm>
            <a:off x="395288" y="3184525"/>
            <a:ext cx="4968875" cy="274637"/>
          </a:xfrm>
          <a:prstGeom prst="rect">
            <a:avLst/>
          </a:prstGeom>
          <a:noFill/>
          <a:ln w="38100">
            <a:solidFill>
              <a:srgbClr val="333399"/>
            </a:solidFill>
            <a:round/>
            <a:headEnd/>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837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
                                            <p:txEl>
                                              <p:pRg st="8" end="8"/>
                                            </p:txEl>
                                          </p:spTgt>
                                        </p:tgtEl>
                                        <p:attrNameLst>
                                          <p:attrName>style.visibility</p:attrName>
                                        </p:attrNameLst>
                                      </p:cBhvr>
                                      <p:to>
                                        <p:strVal val="visible"/>
                                      </p:to>
                                    </p:set>
                                    <p:animEffect transition="in" filter="blinds(horizontal)">
                                      <p:cBhvr>
                                        <p:cTn id="37" dur="500"/>
                                        <p:tgtEl>
                                          <p:spTgt spid="2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xEl>
                                              <p:pRg st="9" end="9"/>
                                            </p:txEl>
                                          </p:spTgt>
                                        </p:tgtEl>
                                        <p:attrNameLst>
                                          <p:attrName>style.visibility</p:attrName>
                                        </p:attrNameLst>
                                      </p:cBhvr>
                                      <p:to>
                                        <p:strVal val="visible"/>
                                      </p:to>
                                    </p:set>
                                    <p:animEffect transition="in" filter="blinds(horizontal)">
                                      <p:cBhvr>
                                        <p:cTn id="42" dur="500"/>
                                        <p:tgtEl>
                                          <p:spTgt spid="22">
                                            <p:txEl>
                                              <p:pRg st="9" end="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2">
                                            <p:txEl>
                                              <p:pRg st="10" end="10"/>
                                            </p:txEl>
                                          </p:spTgt>
                                        </p:tgtEl>
                                        <p:attrNameLst>
                                          <p:attrName>style.visibility</p:attrName>
                                        </p:attrNameLst>
                                      </p:cBhvr>
                                      <p:to>
                                        <p:strVal val="visible"/>
                                      </p:to>
                                    </p:set>
                                    <p:animEffect transition="in" filter="blinds(horizontal)">
                                      <p:cBhvr>
                                        <p:cTn id="45" dur="500"/>
                                        <p:tgtEl>
                                          <p:spTgt spid="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7" grpId="0"/>
      <p:bldP spid="48" grpId="0"/>
      <p:bldP spid="49" grpId="0"/>
      <p:bldP spid="50" grpId="0"/>
      <p:bldP spid="51" grpId="0"/>
      <p:bldP spid="52" grpId="0"/>
      <p:bldP spid="53" grpId="0"/>
      <p:bldP spid="54" grpId="0"/>
      <p:bldP spid="55" grpId="0" animBg="1"/>
      <p:bldP spid="56" grpId="0" animBg="1"/>
      <p:bldP spid="57" grpId="0" animBg="1"/>
    </p:bldLst>
  </p:timing>
</p:sld>
</file>

<file path=ppt/theme/theme1.xml><?xml version="1.0" encoding="utf-8"?>
<a:theme xmlns:a="http://schemas.openxmlformats.org/drawingml/2006/main" name="FRIB3">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10_CKG FRIB no-line h">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KG FRIB no-line 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KG FRIB no-line h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KG FRIB no-line h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KG FRIB no-line 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KG FRIB no-line 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KG FRIB no-line 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KG FRIB no-line h 8">
        <a:dk1>
          <a:srgbClr val="000000"/>
        </a:dk1>
        <a:lt1>
          <a:srgbClr val="FFFFFF"/>
        </a:lt1>
        <a:dk2>
          <a:srgbClr val="1F1DE8"/>
        </a:dk2>
        <a:lt2>
          <a:srgbClr val="007469"/>
        </a:lt2>
        <a:accent1>
          <a:srgbClr val="FC0128"/>
        </a:accent1>
        <a:accent2>
          <a:srgbClr val="CF16CE"/>
        </a:accent2>
        <a:accent3>
          <a:srgbClr val="FFFFFF"/>
        </a:accent3>
        <a:accent4>
          <a:srgbClr val="000000"/>
        </a:accent4>
        <a:accent5>
          <a:srgbClr val="FDAAAC"/>
        </a:accent5>
        <a:accent6>
          <a:srgbClr val="BB13BA"/>
        </a:accent6>
        <a:hlink>
          <a:srgbClr val="F39FD1"/>
        </a:hlink>
        <a:folHlink>
          <a:srgbClr val="7C0F5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IB Powerpoint Template.potx" id="{8D2D533D-7911-46FE-8CBB-A31EDE121182}" vid="{9A8DB6F5-D562-4A1F-89B3-F417DF918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5213433E860F41889606B2143DAD2D" ma:contentTypeVersion="1" ma:contentTypeDescription="Create a new document." ma:contentTypeScope="" ma:versionID="dd28bf979f69a71982eeedd3f3050f74">
  <xsd:schema xmlns:xsd="http://www.w3.org/2001/XMLSchema" xmlns:xs="http://www.w3.org/2001/XMLSchema" xmlns:p="http://schemas.microsoft.com/office/2006/metadata/properties" xmlns:ns2="31ac3772-10db-466f-87b2-5ca6a813de61" targetNamespace="http://schemas.microsoft.com/office/2006/metadata/properties" ma:root="true" ma:fieldsID="5d2df3cfd3f230db84c065d55be218ec" ns2:_="">
    <xsd:import namespace="31ac3772-10db-466f-87b2-5ca6a813de61"/>
    <xsd:element name="properties">
      <xsd:complexType>
        <xsd:sequence>
          <xsd:element name="documentManagement">
            <xsd:complexType>
              <xsd:all>
                <xsd:element ref="ns2:Archive_x0020_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ac3772-10db-466f-87b2-5ca6a813de61" elementFormDefault="qualified">
    <xsd:import namespace="http://schemas.microsoft.com/office/2006/documentManagement/types"/>
    <xsd:import namespace="http://schemas.microsoft.com/office/infopath/2007/PartnerControls"/>
    <xsd:element name="Archive_x0020_Date" ma:index="8" nillable="true" ma:displayName="Archive Date" ma:format="DateOnly" ma:internalName="Archive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Archive_x0020_Date xmlns="31ac3772-10db-466f-87b2-5ca6a813de61" xsi:nil="true"/>
  </documentManagement>
</p:properties>
</file>

<file path=customXml/itemProps1.xml><?xml version="1.0" encoding="utf-8"?>
<ds:datastoreItem xmlns:ds="http://schemas.openxmlformats.org/officeDocument/2006/customXml" ds:itemID="{95D0F55B-2ABB-4865-B8F0-14680ECFC2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ac3772-10db-466f-87b2-5ca6a813de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6CD61-6042-403B-B3F6-04E51A8FF76A}">
  <ds:schemaRefs>
    <ds:schemaRef ds:uri="http://schemas.microsoft.com/sharepoint/v3/contenttype/forms"/>
  </ds:schemaRefs>
</ds:datastoreItem>
</file>

<file path=customXml/itemProps3.xml><?xml version="1.0" encoding="utf-8"?>
<ds:datastoreItem xmlns:ds="http://schemas.openxmlformats.org/officeDocument/2006/customXml" ds:itemID="{24BA702D-F6E6-4314-8945-369A109C75F9}">
  <ds:schemaRefs>
    <ds:schemaRef ds:uri="http://purl.org/dc/elements/1.1/"/>
    <ds:schemaRef ds:uri="http://schemas.microsoft.com/office/2006/metadata/properties"/>
    <ds:schemaRef ds:uri="31ac3772-10db-466f-87b2-5ca6a813de61"/>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11048</TotalTime>
  <Words>4344</Words>
  <Application>Microsoft Office PowerPoint</Application>
  <PresentationFormat>On-screen Show (4:3)</PresentationFormat>
  <Paragraphs>856</Paragraphs>
  <Slides>44</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44</vt:i4>
      </vt:variant>
    </vt:vector>
  </HeadingPairs>
  <TitlesOfParts>
    <vt:vector size="60" baseType="lpstr">
      <vt:lpstr>ＭＳ Ｐゴシック</vt:lpstr>
      <vt:lpstr>宋体</vt:lpstr>
      <vt:lpstr>Arial</vt:lpstr>
      <vt:lpstr>Arial Black</vt:lpstr>
      <vt:lpstr>Arial Narrow</vt:lpstr>
      <vt:lpstr>Calibri</vt:lpstr>
      <vt:lpstr>Courier</vt:lpstr>
      <vt:lpstr>Courier New</vt:lpstr>
      <vt:lpstr>Helvetica</vt:lpstr>
      <vt:lpstr>Lucida Grande</vt:lpstr>
      <vt:lpstr>Monotype Sorts</vt:lpstr>
      <vt:lpstr>Times</vt:lpstr>
      <vt:lpstr>Times New Roman</vt:lpstr>
      <vt:lpstr>Wingdings</vt:lpstr>
      <vt:lpstr>ヒラギノ角ゴ Pro W3</vt:lpstr>
      <vt:lpstr>FRIB3</vt:lpstr>
      <vt:lpstr>Experimental Physics and Industrial Control System (EPICS)</vt:lpstr>
      <vt:lpstr>Acknowledgments</vt:lpstr>
      <vt:lpstr>Outline</vt:lpstr>
      <vt:lpstr>History of Accelerator Controls</vt:lpstr>
      <vt:lpstr>What is EPICS?</vt:lpstr>
      <vt:lpstr>EPICS Collaboration</vt:lpstr>
      <vt:lpstr>Who uses EPICS (Very Incomplete List)?</vt:lpstr>
      <vt:lpstr>What can EPICS do?</vt:lpstr>
      <vt:lpstr>EPICS Control System Architecture</vt:lpstr>
      <vt:lpstr>What is Channel Access?</vt:lpstr>
      <vt:lpstr>How is it Done?</vt:lpstr>
      <vt:lpstr>Channel Access Commands</vt:lpstr>
      <vt:lpstr>What is an IOC?</vt:lpstr>
      <vt:lpstr>What are Records?</vt:lpstr>
      <vt:lpstr>Example: View of a Record</vt:lpstr>
      <vt:lpstr>Example Record</vt:lpstr>
      <vt:lpstr>Solve a Problem in EPICS</vt:lpstr>
      <vt:lpstr>EPICS CLI Tools</vt:lpstr>
      <vt:lpstr>EPICS Software Toolkit</vt:lpstr>
      <vt:lpstr>PowerPoint Presentation</vt:lpstr>
      <vt:lpstr>EPICS Resources</vt:lpstr>
      <vt:lpstr>EPICS Process Database</vt:lpstr>
      <vt:lpstr>Backup</vt:lpstr>
      <vt:lpstr>Record Processing</vt:lpstr>
      <vt:lpstr>Solve a Problem in EPICS</vt:lpstr>
      <vt:lpstr>EPICS Process Database</vt:lpstr>
      <vt:lpstr>Community Organization</vt:lpstr>
      <vt:lpstr>Mailing Lists</vt:lpstr>
      <vt:lpstr>What is an Accelerator Control System?</vt:lpstr>
      <vt:lpstr>What is an Accelerator Control System? Technical Environment</vt:lpstr>
      <vt:lpstr>History of Accelerator Controls</vt:lpstr>
      <vt:lpstr>Solutions: Different Control System Examples</vt:lpstr>
      <vt:lpstr>EPICS Supports Standard Control System Model</vt:lpstr>
      <vt:lpstr>Channel Access Network Flow</vt:lpstr>
      <vt:lpstr>Parts of EPICS</vt:lpstr>
      <vt:lpstr>Close Look at a Measured Value</vt:lpstr>
      <vt:lpstr>Make a Record from a Measured Value</vt:lpstr>
      <vt:lpstr>Process Variable (PV)</vt:lpstr>
      <vt:lpstr>What do Records do?</vt:lpstr>
      <vt:lpstr>Example Record</vt:lpstr>
      <vt:lpstr>EPICS Software Toolkit</vt:lpstr>
      <vt:lpstr>Another View of EPICS Architecture </vt:lpstr>
      <vt:lpstr>10 Really Neat Things About EPICS</vt:lpstr>
      <vt:lpstr>Review of EPICS Terminology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FRIB3 PowerPoint template</dc:title>
  <dc:creator>Kankula, Angie</dc:creator>
  <cp:lastModifiedBy>Daniel Crisp</cp:lastModifiedBy>
  <cp:revision>893</cp:revision>
  <cp:lastPrinted>2013-06-17T20:20:32Z</cp:lastPrinted>
  <dcterms:created xsi:type="dcterms:W3CDTF">2009-08-06T11:48:02Z</dcterms:created>
  <dcterms:modified xsi:type="dcterms:W3CDTF">2016-12-15T19:04:23Z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0x010100965213433E860F41889606B2143DAD2D</vt:lpwstr>
  </property>
  <property fmtid="{D5CDD505-2E9C-101B-9397-08002B2CF9AE}" pid="3" name="TemplateUrl">
    <vt:lpwstr/>
  </property>
  <property fmtid="{D5CDD505-2E9C-101B-9397-08002B2CF9AE}" pid="4" name="xd_Signature">
    <vt:bool>false</vt:bool>
  </property>
  <property fmtid="{D5CDD505-2E9C-101B-9397-08002B2CF9AE}" pid="5" name="xd_ProgID">
    <vt:lpwstr/>
  </property>
</Properties>
</file>